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38"/>
  </p:notesMasterIdLst>
  <p:sldIdLst>
    <p:sldId id="256" r:id="rId2"/>
    <p:sldId id="299" r:id="rId3"/>
    <p:sldId id="257" r:id="rId4"/>
    <p:sldId id="258" r:id="rId5"/>
    <p:sldId id="259" r:id="rId6"/>
    <p:sldId id="260" r:id="rId7"/>
    <p:sldId id="261" r:id="rId8"/>
    <p:sldId id="262" r:id="rId9"/>
    <p:sldId id="265" r:id="rId10"/>
    <p:sldId id="267" r:id="rId11"/>
    <p:sldId id="268" r:id="rId12"/>
    <p:sldId id="269" r:id="rId13"/>
    <p:sldId id="270" r:id="rId14"/>
    <p:sldId id="271" r:id="rId15"/>
    <p:sldId id="272" r:id="rId16"/>
    <p:sldId id="300" r:id="rId17"/>
    <p:sldId id="276" r:id="rId18"/>
    <p:sldId id="274" r:id="rId19"/>
    <p:sldId id="301" r:id="rId20"/>
    <p:sldId id="277" r:id="rId21"/>
    <p:sldId id="302" r:id="rId22"/>
    <p:sldId id="303" r:id="rId23"/>
    <p:sldId id="304" r:id="rId24"/>
    <p:sldId id="278" r:id="rId25"/>
    <p:sldId id="298" r:id="rId26"/>
    <p:sldId id="282" r:id="rId27"/>
    <p:sldId id="284" r:id="rId28"/>
    <p:sldId id="289" r:id="rId29"/>
    <p:sldId id="290" r:id="rId30"/>
    <p:sldId id="291" r:id="rId31"/>
    <p:sldId id="292" r:id="rId32"/>
    <p:sldId id="293" r:id="rId33"/>
    <p:sldId id="294" r:id="rId34"/>
    <p:sldId id="296" r:id="rId35"/>
    <p:sldId id="295" r:id="rId36"/>
    <p:sldId id="297" r:id="rId3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yan albalawi" initials="KMB" lastIdx="1" clrIdx="0"/>
  <p:cmAuthor id="1" name="ksu-user" initials="k"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88473" autoAdjust="0"/>
  </p:normalViewPr>
  <p:slideViewPr>
    <p:cSldViewPr>
      <p:cViewPr>
        <p:scale>
          <a:sx n="75" d="100"/>
          <a:sy n="75" d="100"/>
        </p:scale>
        <p:origin x="-1794" y="-2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D462B1A-1CBB-48F2-8E12-E8835B4A734F}" type="datetimeFigureOut">
              <a:rPr lang="ar-SA" smtClean="0"/>
              <a:t>11/11/35</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E7C2E7-0D9D-482D-A7E7-6760EBDBFC3A}" type="slidenum">
              <a:rPr lang="ar-SA" smtClean="0"/>
              <a:t>‹#›</a:t>
            </a:fld>
            <a:endParaRPr lang="ar-SA"/>
          </a:p>
        </p:txBody>
      </p:sp>
    </p:spTree>
    <p:extLst>
      <p:ext uri="{BB962C8B-B14F-4D97-AF65-F5344CB8AC3E}">
        <p14:creationId xmlns:p14="http://schemas.microsoft.com/office/powerpoint/2010/main" val="245597330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28E7C2E7-0D9D-482D-A7E7-6760EBDBFC3A}" type="slidenum">
              <a:rPr lang="ar-SA" smtClean="0"/>
              <a:t>1</a:t>
            </a:fld>
            <a:endParaRPr lang="ar-SA"/>
          </a:p>
        </p:txBody>
      </p:sp>
    </p:spTree>
    <p:extLst>
      <p:ext uri="{BB962C8B-B14F-4D97-AF65-F5344CB8AC3E}">
        <p14:creationId xmlns:p14="http://schemas.microsoft.com/office/powerpoint/2010/main" val="5024735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1" eaLnBrk="1" fontAlgn="auto" latinLnBrk="0" hangingPunct="1">
              <a:lnSpc>
                <a:spcPct val="100000"/>
              </a:lnSpc>
              <a:spcBef>
                <a:spcPts val="0"/>
              </a:spcBef>
              <a:spcAft>
                <a:spcPts val="0"/>
              </a:spcAft>
              <a:buClrTx/>
              <a:buSzTx/>
              <a:buFontTx/>
              <a:buNone/>
              <a:tabLst/>
              <a:defRPr/>
            </a:pPr>
            <a:endParaRPr lang="ar-SA" dirty="0"/>
          </a:p>
        </p:txBody>
      </p:sp>
      <p:sp>
        <p:nvSpPr>
          <p:cNvPr id="4" name="Slide Number Placeholder 3"/>
          <p:cNvSpPr>
            <a:spLocks noGrp="1"/>
          </p:cNvSpPr>
          <p:nvPr>
            <p:ph type="sldNum" sz="quarter" idx="10"/>
          </p:nvPr>
        </p:nvSpPr>
        <p:spPr/>
        <p:txBody>
          <a:bodyPr/>
          <a:lstStyle/>
          <a:p>
            <a:fld id="{28E7C2E7-0D9D-482D-A7E7-6760EBDBFC3A}" type="slidenum">
              <a:rPr lang="ar-SA" smtClean="0"/>
              <a:t>14</a:t>
            </a:fld>
            <a:endParaRPr lang="ar-SA"/>
          </a:p>
        </p:txBody>
      </p:sp>
    </p:spTree>
    <p:extLst>
      <p:ext uri="{BB962C8B-B14F-4D97-AF65-F5344CB8AC3E}">
        <p14:creationId xmlns:p14="http://schemas.microsoft.com/office/powerpoint/2010/main" val="1490947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28E7C2E7-0D9D-482D-A7E7-6760EBDBFC3A}" type="slidenum">
              <a:rPr lang="ar-SA" smtClean="0"/>
              <a:t>15</a:t>
            </a:fld>
            <a:endParaRPr lang="ar-SA"/>
          </a:p>
        </p:txBody>
      </p:sp>
    </p:spTree>
    <p:extLst>
      <p:ext uri="{BB962C8B-B14F-4D97-AF65-F5344CB8AC3E}">
        <p14:creationId xmlns:p14="http://schemas.microsoft.com/office/powerpoint/2010/main" val="4134385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28E7C2E7-0D9D-482D-A7E7-6760EBDBFC3A}" type="slidenum">
              <a:rPr lang="ar-SA" smtClean="0"/>
              <a:t>16</a:t>
            </a:fld>
            <a:endParaRPr lang="ar-SA"/>
          </a:p>
        </p:txBody>
      </p:sp>
    </p:spTree>
    <p:extLst>
      <p:ext uri="{BB962C8B-B14F-4D97-AF65-F5344CB8AC3E}">
        <p14:creationId xmlns:p14="http://schemas.microsoft.com/office/powerpoint/2010/main" val="4134385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The 3E’s</a:t>
            </a:r>
          </a:p>
          <a:p>
            <a:r>
              <a:rPr lang="en-US" dirty="0" smtClean="0"/>
              <a:t>o	 </a:t>
            </a:r>
            <a:r>
              <a:rPr lang="ar-SA" dirty="0" smtClean="0"/>
              <a:t>الاقتصاد </a:t>
            </a:r>
            <a:r>
              <a:rPr lang="en-US" dirty="0" smtClean="0"/>
              <a:t>Economy: </a:t>
            </a:r>
            <a:r>
              <a:rPr lang="ar-SA" dirty="0" smtClean="0"/>
              <a:t>يعني تحقيق الأداء المطلوب بأقل تكلفة ممكنة </a:t>
            </a:r>
          </a:p>
          <a:p>
            <a:r>
              <a:rPr lang="en-US" dirty="0" smtClean="0"/>
              <a:t>o	</a:t>
            </a:r>
            <a:r>
              <a:rPr lang="ar-SA" dirty="0" smtClean="0"/>
              <a:t>الكفاءة </a:t>
            </a:r>
            <a:r>
              <a:rPr lang="en-US" dirty="0" smtClean="0"/>
              <a:t>Efficiency : </a:t>
            </a:r>
            <a:r>
              <a:rPr lang="ar-SA" dirty="0" smtClean="0"/>
              <a:t>تعني تحقيق قدر معقول من الأداء(المخرجات) بقدر معقول من التكلفة (المدخلات)</a:t>
            </a:r>
          </a:p>
          <a:p>
            <a:r>
              <a:rPr lang="en-US" dirty="0" smtClean="0"/>
              <a:t>o	</a:t>
            </a:r>
            <a:r>
              <a:rPr lang="ar-SA" dirty="0" smtClean="0"/>
              <a:t>الفاعلية</a:t>
            </a:r>
            <a:r>
              <a:rPr lang="en-US" dirty="0" smtClean="0"/>
              <a:t>Effectiveness : </a:t>
            </a:r>
            <a:r>
              <a:rPr lang="ar-SA" dirty="0" smtClean="0"/>
              <a:t>هي تحقيق الهدف بأقصى درجة من الإنجاز </a:t>
            </a:r>
          </a:p>
          <a:p>
            <a:endParaRPr lang="ar-SA" dirty="0"/>
          </a:p>
        </p:txBody>
      </p:sp>
      <p:sp>
        <p:nvSpPr>
          <p:cNvPr id="4" name="Slide Number Placeholder 3"/>
          <p:cNvSpPr>
            <a:spLocks noGrp="1"/>
          </p:cNvSpPr>
          <p:nvPr>
            <p:ph type="sldNum" sz="quarter" idx="10"/>
          </p:nvPr>
        </p:nvSpPr>
        <p:spPr/>
        <p:txBody>
          <a:bodyPr/>
          <a:lstStyle/>
          <a:p>
            <a:fld id="{28E7C2E7-0D9D-482D-A7E7-6760EBDBFC3A}" type="slidenum">
              <a:rPr lang="ar-SA" smtClean="0"/>
              <a:t>17</a:t>
            </a:fld>
            <a:endParaRPr lang="ar-SA"/>
          </a:p>
        </p:txBody>
      </p:sp>
    </p:spTree>
    <p:extLst>
      <p:ext uri="{BB962C8B-B14F-4D97-AF65-F5344CB8AC3E}">
        <p14:creationId xmlns:p14="http://schemas.microsoft.com/office/powerpoint/2010/main" val="3451577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28E7C2E7-0D9D-482D-A7E7-6760EBDBFC3A}" type="slidenum">
              <a:rPr lang="ar-SA" smtClean="0"/>
              <a:t>18</a:t>
            </a:fld>
            <a:endParaRPr lang="ar-SA"/>
          </a:p>
        </p:txBody>
      </p:sp>
    </p:spTree>
    <p:extLst>
      <p:ext uri="{BB962C8B-B14F-4D97-AF65-F5344CB8AC3E}">
        <p14:creationId xmlns:p14="http://schemas.microsoft.com/office/powerpoint/2010/main" val="42096942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28E7C2E7-0D9D-482D-A7E7-6760EBDBFC3A}" type="slidenum">
              <a:rPr lang="ar-SA" smtClean="0"/>
              <a:t>19</a:t>
            </a:fld>
            <a:endParaRPr lang="ar-SA"/>
          </a:p>
        </p:txBody>
      </p:sp>
    </p:spTree>
    <p:extLst>
      <p:ext uri="{BB962C8B-B14F-4D97-AF65-F5344CB8AC3E}">
        <p14:creationId xmlns:p14="http://schemas.microsoft.com/office/powerpoint/2010/main" val="42096942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الذي يعني بمراجعة الحسابات الحكومية فقط  </a:t>
            </a:r>
          </a:p>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الذي يختص بالمراجعة الإدارية</a:t>
            </a:r>
          </a:p>
          <a:p>
            <a:r>
              <a:rPr lang="ar-SA" dirty="0" smtClean="0"/>
              <a:t>الذي يعني فقط بفحص الإقرارات الضريبة </a:t>
            </a:r>
            <a:endParaRPr lang="ar-SA" dirty="0"/>
          </a:p>
        </p:txBody>
      </p:sp>
      <p:sp>
        <p:nvSpPr>
          <p:cNvPr id="4" name="Slide Number Placeholder 3"/>
          <p:cNvSpPr>
            <a:spLocks noGrp="1"/>
          </p:cNvSpPr>
          <p:nvPr>
            <p:ph type="sldNum" sz="quarter" idx="10"/>
          </p:nvPr>
        </p:nvSpPr>
        <p:spPr/>
        <p:txBody>
          <a:bodyPr/>
          <a:lstStyle/>
          <a:p>
            <a:fld id="{28E7C2E7-0D9D-482D-A7E7-6760EBDBFC3A}" type="slidenum">
              <a:rPr lang="ar-SA" smtClean="0"/>
              <a:t>20</a:t>
            </a:fld>
            <a:endParaRPr lang="ar-SA"/>
          </a:p>
        </p:txBody>
      </p:sp>
    </p:spTree>
    <p:extLst>
      <p:ext uri="{BB962C8B-B14F-4D97-AF65-F5344CB8AC3E}">
        <p14:creationId xmlns:p14="http://schemas.microsoft.com/office/powerpoint/2010/main" val="42666296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28E7C2E7-0D9D-482D-A7E7-6760EBDBFC3A}" type="slidenum">
              <a:rPr lang="ar-SA" smtClean="0"/>
              <a:t>24</a:t>
            </a:fld>
            <a:endParaRPr lang="ar-SA"/>
          </a:p>
        </p:txBody>
      </p:sp>
    </p:spTree>
    <p:extLst>
      <p:ext uri="{BB962C8B-B14F-4D97-AF65-F5344CB8AC3E}">
        <p14:creationId xmlns:p14="http://schemas.microsoft.com/office/powerpoint/2010/main" val="37565989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r" defTabSz="914400" rtl="1" eaLnBrk="1" fontAlgn="auto" latinLnBrk="0" hangingPunct="1">
              <a:lnSpc>
                <a:spcPct val="100000"/>
              </a:lnSpc>
              <a:spcBef>
                <a:spcPts val="0"/>
              </a:spcBef>
              <a:spcAft>
                <a:spcPts val="0"/>
              </a:spcAft>
              <a:buClrTx/>
              <a:buSzTx/>
              <a:buFontTx/>
              <a:buNone/>
              <a:tabLst/>
              <a:defRPr/>
            </a:pPr>
            <a:endParaRPr lang="ar-SA" dirty="0"/>
          </a:p>
        </p:txBody>
      </p:sp>
      <p:sp>
        <p:nvSpPr>
          <p:cNvPr id="4" name="Slide Number Placeholder 3"/>
          <p:cNvSpPr>
            <a:spLocks noGrp="1"/>
          </p:cNvSpPr>
          <p:nvPr>
            <p:ph type="sldNum" sz="quarter" idx="10"/>
          </p:nvPr>
        </p:nvSpPr>
        <p:spPr/>
        <p:txBody>
          <a:bodyPr/>
          <a:lstStyle/>
          <a:p>
            <a:fld id="{28E7C2E7-0D9D-482D-A7E7-6760EBDBFC3A}" type="slidenum">
              <a:rPr lang="ar-SA" smtClean="0"/>
              <a:t>27</a:t>
            </a:fld>
            <a:endParaRPr lang="ar-SA"/>
          </a:p>
        </p:txBody>
      </p:sp>
    </p:spTree>
    <p:extLst>
      <p:ext uri="{BB962C8B-B14F-4D97-AF65-F5344CB8AC3E}">
        <p14:creationId xmlns:p14="http://schemas.microsoft.com/office/powerpoint/2010/main" val="20090049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28E7C2E7-0D9D-482D-A7E7-6760EBDBFC3A}" type="slidenum">
              <a:rPr lang="ar-SA" smtClean="0"/>
              <a:t>28</a:t>
            </a:fld>
            <a:endParaRPr lang="ar-SA"/>
          </a:p>
        </p:txBody>
      </p:sp>
    </p:spTree>
    <p:extLst>
      <p:ext uri="{BB962C8B-B14F-4D97-AF65-F5344CB8AC3E}">
        <p14:creationId xmlns:p14="http://schemas.microsoft.com/office/powerpoint/2010/main" val="955375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ar-SA" dirty="0"/>
          </a:p>
        </p:txBody>
      </p:sp>
      <p:sp>
        <p:nvSpPr>
          <p:cNvPr id="4" name="Slide Number Placeholder 3"/>
          <p:cNvSpPr>
            <a:spLocks noGrp="1"/>
          </p:cNvSpPr>
          <p:nvPr>
            <p:ph type="sldNum" sz="quarter" idx="10"/>
          </p:nvPr>
        </p:nvSpPr>
        <p:spPr/>
        <p:txBody>
          <a:bodyPr/>
          <a:lstStyle/>
          <a:p>
            <a:fld id="{28E7C2E7-0D9D-482D-A7E7-6760EBDBFC3A}" type="slidenum">
              <a:rPr lang="ar-SA" smtClean="0"/>
              <a:t>3</a:t>
            </a:fld>
            <a:endParaRPr lang="ar-SA"/>
          </a:p>
        </p:txBody>
      </p:sp>
    </p:spTree>
    <p:extLst>
      <p:ext uri="{BB962C8B-B14F-4D97-AF65-F5344CB8AC3E}">
        <p14:creationId xmlns:p14="http://schemas.microsoft.com/office/powerpoint/2010/main" val="15826675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28E7C2E7-0D9D-482D-A7E7-6760EBDBFC3A}" type="slidenum">
              <a:rPr lang="ar-SA" smtClean="0"/>
              <a:t>29</a:t>
            </a:fld>
            <a:endParaRPr lang="ar-SA"/>
          </a:p>
        </p:txBody>
      </p:sp>
    </p:spTree>
    <p:extLst>
      <p:ext uri="{BB962C8B-B14F-4D97-AF65-F5344CB8AC3E}">
        <p14:creationId xmlns:p14="http://schemas.microsoft.com/office/powerpoint/2010/main" val="22775962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smtClean="0"/>
          </a:p>
        </p:txBody>
      </p:sp>
      <p:sp>
        <p:nvSpPr>
          <p:cNvPr id="4" name="Slide Number Placeholder 3"/>
          <p:cNvSpPr>
            <a:spLocks noGrp="1"/>
          </p:cNvSpPr>
          <p:nvPr>
            <p:ph type="sldNum" sz="quarter" idx="10"/>
          </p:nvPr>
        </p:nvSpPr>
        <p:spPr/>
        <p:txBody>
          <a:bodyPr/>
          <a:lstStyle/>
          <a:p>
            <a:fld id="{28E7C2E7-0D9D-482D-A7E7-6760EBDBFC3A}" type="slidenum">
              <a:rPr lang="ar-SA" smtClean="0"/>
              <a:t>30</a:t>
            </a:fld>
            <a:endParaRPr lang="ar-SA"/>
          </a:p>
        </p:txBody>
      </p:sp>
    </p:spTree>
    <p:extLst>
      <p:ext uri="{BB962C8B-B14F-4D97-AF65-F5344CB8AC3E}">
        <p14:creationId xmlns:p14="http://schemas.microsoft.com/office/powerpoint/2010/main" val="36476371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28E7C2E7-0D9D-482D-A7E7-6760EBDBFC3A}" type="slidenum">
              <a:rPr lang="ar-SA" smtClean="0"/>
              <a:t>31</a:t>
            </a:fld>
            <a:endParaRPr lang="ar-SA"/>
          </a:p>
        </p:txBody>
      </p:sp>
    </p:spTree>
    <p:extLst>
      <p:ext uri="{BB962C8B-B14F-4D97-AF65-F5344CB8AC3E}">
        <p14:creationId xmlns:p14="http://schemas.microsoft.com/office/powerpoint/2010/main" val="19271752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28E7C2E7-0D9D-482D-A7E7-6760EBDBFC3A}" type="slidenum">
              <a:rPr lang="ar-SA" smtClean="0"/>
              <a:t>32</a:t>
            </a:fld>
            <a:endParaRPr lang="ar-SA"/>
          </a:p>
        </p:txBody>
      </p:sp>
    </p:spTree>
    <p:extLst>
      <p:ext uri="{BB962C8B-B14F-4D97-AF65-F5344CB8AC3E}">
        <p14:creationId xmlns:p14="http://schemas.microsoft.com/office/powerpoint/2010/main" val="22020989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28E7C2E7-0D9D-482D-A7E7-6760EBDBFC3A}" type="slidenum">
              <a:rPr lang="ar-SA" smtClean="0"/>
              <a:t>33</a:t>
            </a:fld>
            <a:endParaRPr lang="ar-SA"/>
          </a:p>
        </p:txBody>
      </p:sp>
    </p:spTree>
    <p:extLst>
      <p:ext uri="{BB962C8B-B14F-4D97-AF65-F5344CB8AC3E}">
        <p14:creationId xmlns:p14="http://schemas.microsoft.com/office/powerpoint/2010/main" val="16452028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28E7C2E7-0D9D-482D-A7E7-6760EBDBFC3A}" type="slidenum">
              <a:rPr lang="ar-SA" smtClean="0"/>
              <a:t>34</a:t>
            </a:fld>
            <a:endParaRPr lang="ar-SA"/>
          </a:p>
        </p:txBody>
      </p:sp>
    </p:spTree>
    <p:extLst>
      <p:ext uri="{BB962C8B-B14F-4D97-AF65-F5344CB8AC3E}">
        <p14:creationId xmlns:p14="http://schemas.microsoft.com/office/powerpoint/2010/main" val="2334526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28E7C2E7-0D9D-482D-A7E7-6760EBDBFC3A}" type="slidenum">
              <a:rPr lang="ar-SA" smtClean="0"/>
              <a:t>4</a:t>
            </a:fld>
            <a:endParaRPr lang="ar-SA"/>
          </a:p>
        </p:txBody>
      </p:sp>
    </p:spTree>
    <p:extLst>
      <p:ext uri="{BB962C8B-B14F-4D97-AF65-F5344CB8AC3E}">
        <p14:creationId xmlns:p14="http://schemas.microsoft.com/office/powerpoint/2010/main" val="4083696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28E7C2E7-0D9D-482D-A7E7-6760EBDBFC3A}" type="slidenum">
              <a:rPr lang="ar-SA" smtClean="0"/>
              <a:t>5</a:t>
            </a:fld>
            <a:endParaRPr lang="ar-SA"/>
          </a:p>
        </p:txBody>
      </p:sp>
    </p:spTree>
    <p:extLst>
      <p:ext uri="{BB962C8B-B14F-4D97-AF65-F5344CB8AC3E}">
        <p14:creationId xmlns:p14="http://schemas.microsoft.com/office/powerpoint/2010/main" val="1187888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28E7C2E7-0D9D-482D-A7E7-6760EBDBFC3A}" type="slidenum">
              <a:rPr lang="ar-SA" smtClean="0"/>
              <a:t>6</a:t>
            </a:fld>
            <a:endParaRPr lang="ar-SA"/>
          </a:p>
        </p:txBody>
      </p:sp>
    </p:spTree>
    <p:extLst>
      <p:ext uri="{BB962C8B-B14F-4D97-AF65-F5344CB8AC3E}">
        <p14:creationId xmlns:p14="http://schemas.microsoft.com/office/powerpoint/2010/main" val="2229511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28E7C2E7-0D9D-482D-A7E7-6760EBDBFC3A}" type="slidenum">
              <a:rPr lang="ar-SA" smtClean="0"/>
              <a:t>7</a:t>
            </a:fld>
            <a:endParaRPr lang="ar-SA"/>
          </a:p>
        </p:txBody>
      </p:sp>
    </p:spTree>
    <p:extLst>
      <p:ext uri="{BB962C8B-B14F-4D97-AF65-F5344CB8AC3E}">
        <p14:creationId xmlns:p14="http://schemas.microsoft.com/office/powerpoint/2010/main" val="1336448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dirty="0" smtClean="0"/>
              <a:t> </a:t>
            </a:r>
            <a:endParaRPr lang="ar-SA" dirty="0"/>
          </a:p>
        </p:txBody>
      </p:sp>
      <p:sp>
        <p:nvSpPr>
          <p:cNvPr id="4" name="Slide Number Placeholder 3"/>
          <p:cNvSpPr>
            <a:spLocks noGrp="1"/>
          </p:cNvSpPr>
          <p:nvPr>
            <p:ph type="sldNum" sz="quarter" idx="10"/>
          </p:nvPr>
        </p:nvSpPr>
        <p:spPr/>
        <p:txBody>
          <a:bodyPr/>
          <a:lstStyle/>
          <a:p>
            <a:fld id="{28E7C2E7-0D9D-482D-A7E7-6760EBDBFC3A}" type="slidenum">
              <a:rPr lang="ar-SA" smtClean="0"/>
              <a:t>8</a:t>
            </a:fld>
            <a:endParaRPr lang="ar-SA"/>
          </a:p>
        </p:txBody>
      </p:sp>
    </p:spTree>
    <p:extLst>
      <p:ext uri="{BB962C8B-B14F-4D97-AF65-F5344CB8AC3E}">
        <p14:creationId xmlns:p14="http://schemas.microsoft.com/office/powerpoint/2010/main" val="265465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r" defTabSz="914400" rtl="1" eaLnBrk="1" fontAlgn="auto" latinLnBrk="0" hangingPunct="1">
              <a:lnSpc>
                <a:spcPct val="100000"/>
              </a:lnSpc>
              <a:spcBef>
                <a:spcPts val="0"/>
              </a:spcBef>
              <a:spcAft>
                <a:spcPts val="0"/>
              </a:spcAft>
              <a:buClrTx/>
              <a:buSzTx/>
              <a:buFontTx/>
              <a:buNone/>
              <a:tabLst/>
              <a:defRPr/>
            </a:pPr>
            <a:endParaRPr lang="ar-SA" dirty="0" smtClean="0"/>
          </a:p>
          <a:p>
            <a:endParaRPr lang="ar-SA" dirty="0"/>
          </a:p>
        </p:txBody>
      </p:sp>
      <p:sp>
        <p:nvSpPr>
          <p:cNvPr id="4" name="Slide Number Placeholder 3"/>
          <p:cNvSpPr>
            <a:spLocks noGrp="1"/>
          </p:cNvSpPr>
          <p:nvPr>
            <p:ph type="sldNum" sz="quarter" idx="10"/>
          </p:nvPr>
        </p:nvSpPr>
        <p:spPr/>
        <p:txBody>
          <a:bodyPr/>
          <a:lstStyle/>
          <a:p>
            <a:fld id="{28E7C2E7-0D9D-482D-A7E7-6760EBDBFC3A}" type="slidenum">
              <a:rPr lang="ar-SA" smtClean="0"/>
              <a:t>9</a:t>
            </a:fld>
            <a:endParaRPr lang="ar-SA"/>
          </a:p>
        </p:txBody>
      </p:sp>
    </p:spTree>
    <p:extLst>
      <p:ext uri="{BB962C8B-B14F-4D97-AF65-F5344CB8AC3E}">
        <p14:creationId xmlns:p14="http://schemas.microsoft.com/office/powerpoint/2010/main" val="41834563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28E7C2E7-0D9D-482D-A7E7-6760EBDBFC3A}" type="slidenum">
              <a:rPr lang="ar-SA" smtClean="0"/>
              <a:t>11</a:t>
            </a:fld>
            <a:endParaRPr lang="ar-SA"/>
          </a:p>
        </p:txBody>
      </p:sp>
    </p:spTree>
    <p:extLst>
      <p:ext uri="{BB962C8B-B14F-4D97-AF65-F5344CB8AC3E}">
        <p14:creationId xmlns:p14="http://schemas.microsoft.com/office/powerpoint/2010/main" val="1468995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3A9F9B8-A6DB-4900-BB6F-E4850442C1B5}" type="datetimeFigureOut">
              <a:rPr lang="ar-SA" smtClean="0"/>
              <a:t>11/11/35</a:t>
            </a:fld>
            <a:endParaRPr lang="ar-SA"/>
          </a:p>
        </p:txBody>
      </p:sp>
      <p:sp>
        <p:nvSpPr>
          <p:cNvPr id="8" name="Slide Number Placeholder 7"/>
          <p:cNvSpPr>
            <a:spLocks noGrp="1"/>
          </p:cNvSpPr>
          <p:nvPr>
            <p:ph type="sldNum" sz="quarter" idx="11"/>
          </p:nvPr>
        </p:nvSpPr>
        <p:spPr/>
        <p:txBody>
          <a:bodyPr/>
          <a:lstStyle/>
          <a:p>
            <a:fld id="{0BB95ACD-4F35-4C20-AB19-641E44D6E3B6}" type="slidenum">
              <a:rPr lang="ar-SA" smtClean="0"/>
              <a:t>‹#›</a:t>
            </a:fld>
            <a:endParaRPr lang="ar-SA"/>
          </a:p>
        </p:txBody>
      </p:sp>
      <p:sp>
        <p:nvSpPr>
          <p:cNvPr id="9" name="Footer Placeholder 8"/>
          <p:cNvSpPr>
            <a:spLocks noGrp="1"/>
          </p:cNvSpPr>
          <p:nvPr>
            <p:ph type="ftr" sz="quarter" idx="12"/>
          </p:nvPr>
        </p:nvSpPr>
        <p:spPr/>
        <p:txBody>
          <a:bodyPr/>
          <a:lstStyle/>
          <a:p>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A9F9B8-A6DB-4900-BB6F-E4850442C1B5}" type="datetimeFigureOut">
              <a:rPr lang="ar-SA" smtClean="0"/>
              <a:t>11/11/35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B95ACD-4F35-4C20-AB19-641E44D6E3B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A9F9B8-A6DB-4900-BB6F-E4850442C1B5}" type="datetimeFigureOut">
              <a:rPr lang="ar-SA" smtClean="0"/>
              <a:t>11/11/35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B95ACD-4F35-4C20-AB19-641E44D6E3B6}"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C3A9F9B8-A6DB-4900-BB6F-E4850442C1B5}" type="datetimeFigureOut">
              <a:rPr lang="ar-SA" smtClean="0"/>
              <a:t>11/11/35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B95ACD-4F35-4C20-AB19-641E44D6E3B6}"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A9F9B8-A6DB-4900-BB6F-E4850442C1B5}" type="datetimeFigureOut">
              <a:rPr lang="ar-SA" smtClean="0"/>
              <a:t>11/11/35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B95ACD-4F35-4C20-AB19-641E44D6E3B6}" type="slidenum">
              <a:rPr lang="ar-SA" smtClean="0"/>
              <a:t>‹#›</a:t>
            </a:fld>
            <a:endParaRPr lang="ar-SA"/>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C3A9F9B8-A6DB-4900-BB6F-E4850442C1B5}" type="datetimeFigureOut">
              <a:rPr lang="ar-SA" smtClean="0"/>
              <a:t>11/11/35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B95ACD-4F35-4C20-AB19-641E44D6E3B6}" type="slidenum">
              <a:rPr lang="ar-SA" smtClean="0"/>
              <a:t>‹#›</a:t>
            </a:fld>
            <a:endParaRPr lang="ar-SA"/>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3A9F9B8-A6DB-4900-BB6F-E4850442C1B5}" type="datetimeFigureOut">
              <a:rPr lang="ar-SA" smtClean="0"/>
              <a:t>11/11/35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B95ACD-4F35-4C20-AB19-641E44D6E3B6}" type="slidenum">
              <a:rPr lang="ar-SA" smtClean="0"/>
              <a:t>‹#›</a:t>
            </a:fld>
            <a:endParaRPr lang="ar-SA"/>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A9F9B8-A6DB-4900-BB6F-E4850442C1B5}" type="datetimeFigureOut">
              <a:rPr lang="ar-SA" smtClean="0"/>
              <a:t>11/11/35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B95ACD-4F35-4C20-AB19-641E44D6E3B6}"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A9F9B8-A6DB-4900-BB6F-E4850442C1B5}" type="datetimeFigureOut">
              <a:rPr lang="ar-SA" smtClean="0"/>
              <a:t>11/11/35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B95ACD-4F35-4C20-AB19-641E44D6E3B6}"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A9F9B8-A6DB-4900-BB6F-E4850442C1B5}" type="datetimeFigureOut">
              <a:rPr lang="ar-SA" smtClean="0"/>
              <a:t>11/11/35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B95ACD-4F35-4C20-AB19-641E44D6E3B6}"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A9F9B8-A6DB-4900-BB6F-E4850442C1B5}" type="datetimeFigureOut">
              <a:rPr lang="ar-SA" smtClean="0"/>
              <a:t>11/11/35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B95ACD-4F35-4C20-AB19-641E44D6E3B6}"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C3A9F9B8-A6DB-4900-BB6F-E4850442C1B5}" type="datetimeFigureOut">
              <a:rPr lang="ar-SA" smtClean="0"/>
              <a:t>11/11/35</a:t>
            </a:fld>
            <a:endParaRPr lang="ar-SA"/>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ar-SA"/>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0BB95ACD-4F35-4C20-AB19-641E44D6E3B6}" type="slidenum">
              <a:rPr lang="ar-SA" smtClean="0"/>
              <a:t>‹#›</a:t>
            </a:fld>
            <a:endParaRPr lang="ar-SA"/>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socpa.org.sa/Home/License/Accounting-offices"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ar-SA" sz="4800" dirty="0" smtClean="0"/>
              <a:t>طبيعة </a:t>
            </a:r>
            <a:r>
              <a:rPr lang="ar-SA" sz="4800" dirty="0"/>
              <a:t>و </a:t>
            </a:r>
            <a:r>
              <a:rPr lang="ar-SA" sz="4800" dirty="0" smtClean="0"/>
              <a:t>أهداف المراجعه </a:t>
            </a:r>
            <a:endParaRPr lang="ar-SA" sz="4800" dirty="0"/>
          </a:p>
        </p:txBody>
      </p:sp>
      <p:sp>
        <p:nvSpPr>
          <p:cNvPr id="3" name="Subtitle 2"/>
          <p:cNvSpPr>
            <a:spLocks noGrp="1"/>
          </p:cNvSpPr>
          <p:nvPr>
            <p:ph type="subTitle" idx="1"/>
          </p:nvPr>
        </p:nvSpPr>
        <p:spPr/>
        <p:txBody>
          <a:bodyPr/>
          <a:lstStyle/>
          <a:p>
            <a:r>
              <a:rPr lang="ar-SA" dirty="0" smtClean="0"/>
              <a:t>الفصل الأول </a:t>
            </a:r>
          </a:p>
          <a:p>
            <a:endParaRPr lang="ar-SA" dirty="0"/>
          </a:p>
        </p:txBody>
      </p:sp>
    </p:spTree>
    <p:extLst>
      <p:ext uri="{BB962C8B-B14F-4D97-AF65-F5344CB8AC3E}">
        <p14:creationId xmlns:p14="http://schemas.microsoft.com/office/powerpoint/2010/main" val="1500090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404664"/>
            <a:ext cx="7024744" cy="720080"/>
          </a:xfrm>
        </p:spPr>
        <p:txBody>
          <a:bodyPr>
            <a:noAutofit/>
          </a:bodyPr>
          <a:lstStyle/>
          <a:p>
            <a:r>
              <a:rPr lang="ar-SA" sz="4400" dirty="0" smtClean="0">
                <a:effectLst/>
              </a:rPr>
              <a:t>أهداف المراجعة</a:t>
            </a:r>
            <a:endParaRPr lang="ar-SA" sz="4400" dirty="0">
              <a:effectLst/>
            </a:endParaRPr>
          </a:p>
        </p:txBody>
      </p:sp>
      <p:sp>
        <p:nvSpPr>
          <p:cNvPr id="3" name="Content Placeholder 2"/>
          <p:cNvSpPr>
            <a:spLocks noGrp="1"/>
          </p:cNvSpPr>
          <p:nvPr>
            <p:ph idx="1"/>
          </p:nvPr>
        </p:nvSpPr>
        <p:spPr>
          <a:xfrm>
            <a:off x="457200" y="1412776"/>
            <a:ext cx="8229600" cy="4896544"/>
          </a:xfrm>
        </p:spPr>
        <p:txBody>
          <a:bodyPr>
            <a:normAutofit/>
          </a:bodyPr>
          <a:lstStyle/>
          <a:p>
            <a:pPr marL="514350" indent="-514350">
              <a:buFont typeface="+mj-lt"/>
              <a:buAutoNum type="arabicPeriod"/>
            </a:pPr>
            <a:r>
              <a:rPr lang="ar-SA" dirty="0" smtClean="0">
                <a:solidFill>
                  <a:schemeClr val="tx2"/>
                </a:solidFill>
              </a:rPr>
              <a:t>إضفاء الثقة على القوائم المالية بواسطة إبداء مراجع خارجي مستقل رأياً فنياً محايداً </a:t>
            </a:r>
          </a:p>
          <a:p>
            <a:pPr marL="914400" lvl="1" indent="-514350"/>
            <a:r>
              <a:rPr lang="ar-SA" dirty="0" smtClean="0"/>
              <a:t>مراجعة شركات المساهمة إلزامية ينص عليها القانون في السعودية , بريطانيا </a:t>
            </a:r>
            <a:r>
              <a:rPr lang="ar-SA" dirty="0"/>
              <a:t>,</a:t>
            </a:r>
            <a:r>
              <a:rPr lang="ar-SA" dirty="0" smtClean="0"/>
              <a:t>مصر وفي كثير من دول العالم .</a:t>
            </a:r>
          </a:p>
          <a:p>
            <a:pPr marL="514350" indent="-514350">
              <a:buFont typeface="+mj-lt"/>
              <a:buAutoNum type="arabicPeriod"/>
            </a:pPr>
            <a:r>
              <a:rPr lang="ar-SA" dirty="0" smtClean="0">
                <a:solidFill>
                  <a:schemeClr val="tx2"/>
                </a:solidFill>
              </a:rPr>
              <a:t> التحقق من عناصر القوائم المالية</a:t>
            </a:r>
          </a:p>
          <a:p>
            <a:pPr marL="914400" lvl="1" indent="-514350"/>
            <a:r>
              <a:rPr lang="ar-SA" dirty="0" smtClean="0"/>
              <a:t>التأكد من وجودها - قياسها - الالتزام بالمبادىء المحاسبية المتعارف عليها </a:t>
            </a:r>
            <a:r>
              <a:rPr lang="en-US" dirty="0" smtClean="0"/>
              <a:t>GAAP)</a:t>
            </a:r>
            <a:r>
              <a:rPr lang="ar-SA" dirty="0" smtClean="0"/>
              <a:t>)</a:t>
            </a:r>
          </a:p>
          <a:p>
            <a:pPr marL="514350" indent="-514350">
              <a:buFont typeface="+mj-cs"/>
              <a:buAutoNum type="arabicPeriod"/>
            </a:pPr>
            <a:r>
              <a:rPr lang="ar-SA" dirty="0" smtClean="0">
                <a:solidFill>
                  <a:schemeClr val="tx2"/>
                </a:solidFill>
              </a:rPr>
              <a:t>بيان مدى صدق وعدالة القوائم المالية في التعبير عن المركز المالي ونتائج الأعمال </a:t>
            </a:r>
          </a:p>
          <a:p>
            <a:pPr marL="514350" indent="-514350">
              <a:buFont typeface="+mj-cs"/>
              <a:buAutoNum type="arabicPeriod"/>
            </a:pPr>
            <a:r>
              <a:rPr lang="ar-SA" dirty="0" smtClean="0">
                <a:solidFill>
                  <a:schemeClr val="tx2"/>
                </a:solidFill>
              </a:rPr>
              <a:t>بيان مسئولية الإدارة و مسئولية المراجع </a:t>
            </a:r>
          </a:p>
          <a:p>
            <a:pPr marL="914400" lvl="1" indent="-514350"/>
            <a:r>
              <a:rPr lang="ar-SA" dirty="0" smtClean="0"/>
              <a:t>مسئولية الإدارة هي إعداد القوائم المالية, ومسئولية المراجع هي فحص القوائم المالية وإبداء رأيه في مدى عدالة القوائم المالية</a:t>
            </a:r>
          </a:p>
          <a:p>
            <a:pPr marL="514350" indent="-514350">
              <a:buFont typeface="+mj-cs"/>
              <a:buAutoNum type="arabicPeriod"/>
            </a:pPr>
            <a:endParaRPr lang="ar-SA" dirty="0" smtClean="0"/>
          </a:p>
          <a:p>
            <a:endParaRPr lang="ar-SA" dirty="0"/>
          </a:p>
        </p:txBody>
      </p:sp>
    </p:spTree>
    <p:extLst>
      <p:ext uri="{BB962C8B-B14F-4D97-AF65-F5344CB8AC3E}">
        <p14:creationId xmlns:p14="http://schemas.microsoft.com/office/powerpoint/2010/main" val="4377915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332656"/>
            <a:ext cx="7024744" cy="648072"/>
          </a:xfrm>
        </p:spPr>
        <p:txBody>
          <a:bodyPr>
            <a:normAutofit fontScale="90000"/>
          </a:bodyPr>
          <a:lstStyle/>
          <a:p>
            <a:r>
              <a:rPr lang="ar-SA" dirty="0" smtClean="0">
                <a:effectLst/>
              </a:rPr>
              <a:t>القيود على المراجعة</a:t>
            </a:r>
            <a:endParaRPr lang="ar-SA" dirty="0">
              <a:effectLst/>
            </a:endParaRPr>
          </a:p>
        </p:txBody>
      </p:sp>
      <p:sp>
        <p:nvSpPr>
          <p:cNvPr id="3" name="Content Placeholder 2"/>
          <p:cNvSpPr>
            <a:spLocks noGrp="1"/>
          </p:cNvSpPr>
          <p:nvPr>
            <p:ph idx="1"/>
          </p:nvPr>
        </p:nvSpPr>
        <p:spPr>
          <a:xfrm>
            <a:off x="457200" y="1412776"/>
            <a:ext cx="8229600" cy="4713387"/>
          </a:xfrm>
        </p:spPr>
        <p:txBody>
          <a:bodyPr>
            <a:normAutofit/>
          </a:bodyPr>
          <a:lstStyle/>
          <a:p>
            <a:r>
              <a:rPr lang="ar-SA" sz="3000" dirty="0" smtClean="0"/>
              <a:t> </a:t>
            </a:r>
            <a:r>
              <a:rPr lang="ar-SA" sz="2600" dirty="0" smtClean="0">
                <a:solidFill>
                  <a:schemeClr val="tx2"/>
                </a:solidFill>
              </a:rPr>
              <a:t>المراجعة </a:t>
            </a:r>
            <a:r>
              <a:rPr lang="ar-SA" sz="2600" b="1" u="sng" dirty="0" smtClean="0">
                <a:solidFill>
                  <a:schemeClr val="tx2"/>
                </a:solidFill>
              </a:rPr>
              <a:t>لا</a:t>
            </a:r>
            <a:r>
              <a:rPr lang="ar-SA" sz="2600" dirty="0" smtClean="0">
                <a:solidFill>
                  <a:schemeClr val="tx2"/>
                </a:solidFill>
              </a:rPr>
              <a:t> تعطي تأكيد قاطع بأن القوائم المالية خالية من أي أخطاء جوهرية أو تضليل أو تحريف إنما تعطي أساس معقول لعدم وجود تضليل أو أخطاء بالقوائم المالية .</a:t>
            </a:r>
          </a:p>
          <a:p>
            <a:r>
              <a:rPr lang="ar-SA" sz="2600" dirty="0" smtClean="0">
                <a:solidFill>
                  <a:schemeClr val="tx2"/>
                </a:solidFill>
              </a:rPr>
              <a:t>القيود المسببه لذلك تشمل :</a:t>
            </a:r>
          </a:p>
          <a:p>
            <a:pPr lvl="1"/>
            <a:r>
              <a:rPr lang="ar-SA" sz="2000" dirty="0" smtClean="0"/>
              <a:t>النظام المحاسبي المطبق و الاخطاء البشرية </a:t>
            </a:r>
          </a:p>
          <a:p>
            <a:pPr lvl="1"/>
            <a:r>
              <a:rPr lang="ar-SA" sz="2000" dirty="0" smtClean="0"/>
              <a:t>وجود عدة بدائل للمحاسبة عن عملية أو حدث معين </a:t>
            </a:r>
          </a:p>
          <a:p>
            <a:pPr lvl="2"/>
            <a:r>
              <a:rPr lang="ar-SA" sz="1800" dirty="0" smtClean="0">
                <a:solidFill>
                  <a:schemeClr val="tx2"/>
                </a:solidFill>
              </a:rPr>
              <a:t>هناك طرق عديدة للمحاسبة عن تدفق المخزون واستهلاك الأصول الثابتة</a:t>
            </a:r>
          </a:p>
          <a:p>
            <a:pPr lvl="1"/>
            <a:r>
              <a:rPr lang="ar-SA" sz="2000" dirty="0" smtClean="0"/>
              <a:t>الاعتماد على التقدير الشخصي</a:t>
            </a:r>
          </a:p>
          <a:p>
            <a:pPr lvl="1"/>
            <a:r>
              <a:rPr lang="ar-SA" sz="2000" dirty="0" smtClean="0"/>
              <a:t> الاعتماد على أسلوب العينات وليس أسلوب الفحص الكامل لعدة أسباب من أهمها الوقت و التكلفة </a:t>
            </a:r>
            <a:endParaRPr lang="ar-SA" sz="2000" dirty="0"/>
          </a:p>
        </p:txBody>
      </p:sp>
    </p:spTree>
    <p:extLst>
      <p:ext uri="{BB962C8B-B14F-4D97-AF65-F5344CB8AC3E}">
        <p14:creationId xmlns:p14="http://schemas.microsoft.com/office/powerpoint/2010/main" val="3474850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4800" dirty="0" smtClean="0">
                <a:effectLst/>
              </a:rPr>
              <a:t>أنواع المراجعات </a:t>
            </a:r>
            <a:endParaRPr lang="ar-SA" sz="4800" dirty="0">
              <a:effectLst/>
            </a:endParaRPr>
          </a:p>
        </p:txBody>
      </p:sp>
      <p:sp>
        <p:nvSpPr>
          <p:cNvPr id="3" name="Content Placeholder 2"/>
          <p:cNvSpPr>
            <a:spLocks noGrp="1"/>
          </p:cNvSpPr>
          <p:nvPr>
            <p:ph idx="1"/>
          </p:nvPr>
        </p:nvSpPr>
        <p:spPr>
          <a:xfrm>
            <a:off x="467544" y="1628800"/>
            <a:ext cx="8229600" cy="4525963"/>
          </a:xfrm>
        </p:spPr>
        <p:txBody>
          <a:bodyPr>
            <a:normAutofit/>
          </a:bodyPr>
          <a:lstStyle/>
          <a:p>
            <a:r>
              <a:rPr lang="ar-SA" sz="2800" dirty="0" smtClean="0">
                <a:solidFill>
                  <a:schemeClr val="tx2"/>
                </a:solidFill>
              </a:rPr>
              <a:t>يتم تبويب المراجعة إلى عدة أنواع : </a:t>
            </a:r>
          </a:p>
          <a:p>
            <a:pPr lvl="1">
              <a:buNone/>
            </a:pPr>
            <a:r>
              <a:rPr lang="ar-SA" sz="2000" dirty="0" smtClean="0"/>
              <a:t>1-</a:t>
            </a:r>
            <a:r>
              <a:rPr lang="ar-SA" sz="2000" dirty="0" smtClean="0">
                <a:solidFill>
                  <a:schemeClr val="tx2"/>
                </a:solidFill>
              </a:rPr>
              <a:t> </a:t>
            </a:r>
            <a:r>
              <a:rPr lang="ar-SA" sz="2000" dirty="0" smtClean="0"/>
              <a:t>المراجعة المالية / مراجعه </a:t>
            </a:r>
            <a:r>
              <a:rPr lang="ar-SA" sz="2000" dirty="0"/>
              <a:t>القوائم </a:t>
            </a:r>
            <a:r>
              <a:rPr lang="ar-SA" sz="2000" dirty="0" smtClean="0"/>
              <a:t>المالية </a:t>
            </a:r>
            <a:r>
              <a:rPr lang="en-US" sz="2000" dirty="0"/>
              <a:t>Financial Statement Audit </a:t>
            </a:r>
            <a:endParaRPr lang="ar-SA" sz="2000" dirty="0" smtClean="0"/>
          </a:p>
          <a:p>
            <a:pPr lvl="1">
              <a:buNone/>
            </a:pPr>
            <a:r>
              <a:rPr lang="ar-SA" sz="2000" dirty="0" smtClean="0"/>
              <a:t>2- المراجعة الإلزامية و المراجعة الاختيارية</a:t>
            </a:r>
          </a:p>
          <a:p>
            <a:pPr lvl="1">
              <a:buNone/>
            </a:pPr>
            <a:r>
              <a:rPr lang="ar-SA" sz="2000" dirty="0" smtClean="0"/>
              <a:t>3- المراجعة الكاملة والمراجعة الجزئية</a:t>
            </a:r>
          </a:p>
          <a:p>
            <a:pPr lvl="1">
              <a:buNone/>
            </a:pPr>
            <a:r>
              <a:rPr lang="ar-SA" sz="2000" dirty="0" smtClean="0"/>
              <a:t>4- المراجعة التشغيليه و مراجعه الالتزام</a:t>
            </a:r>
          </a:p>
          <a:p>
            <a:pPr lvl="1">
              <a:buNone/>
            </a:pPr>
            <a:r>
              <a:rPr lang="ar-SA" sz="2000" dirty="0" smtClean="0"/>
              <a:t> 5- المراجعة الداخلية و المراجعة الخارجية</a:t>
            </a:r>
          </a:p>
          <a:p>
            <a:pPr marL="0" indent="0">
              <a:buNone/>
            </a:pPr>
            <a:endParaRPr lang="ar-SA" dirty="0"/>
          </a:p>
        </p:txBody>
      </p:sp>
    </p:spTree>
    <p:extLst>
      <p:ext uri="{BB962C8B-B14F-4D97-AF65-F5344CB8AC3E}">
        <p14:creationId xmlns:p14="http://schemas.microsoft.com/office/powerpoint/2010/main" val="4195154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9392"/>
            <a:ext cx="8229600" cy="1600200"/>
          </a:xfrm>
        </p:spPr>
        <p:txBody>
          <a:bodyPr/>
          <a:lstStyle/>
          <a:p>
            <a:r>
              <a:rPr lang="ar-SA" sz="4800" dirty="0" smtClean="0">
                <a:effectLst/>
              </a:rPr>
              <a:t>المراجعة المالية</a:t>
            </a:r>
            <a:endParaRPr lang="ar-SA" sz="4800" dirty="0">
              <a:effectLst/>
            </a:endParaRPr>
          </a:p>
        </p:txBody>
      </p:sp>
      <p:sp>
        <p:nvSpPr>
          <p:cNvPr id="3" name="Content Placeholder 2"/>
          <p:cNvSpPr>
            <a:spLocks noGrp="1"/>
          </p:cNvSpPr>
          <p:nvPr>
            <p:ph idx="1"/>
          </p:nvPr>
        </p:nvSpPr>
        <p:spPr>
          <a:xfrm>
            <a:off x="467544" y="1700808"/>
            <a:ext cx="8229600" cy="4525963"/>
          </a:xfrm>
        </p:spPr>
        <p:txBody>
          <a:bodyPr>
            <a:normAutofit/>
          </a:bodyPr>
          <a:lstStyle/>
          <a:p>
            <a:pPr>
              <a:buNone/>
            </a:pPr>
            <a:endParaRPr lang="ar-SA" dirty="0" smtClean="0"/>
          </a:p>
          <a:p>
            <a:r>
              <a:rPr lang="ar-SA" dirty="0" smtClean="0">
                <a:solidFill>
                  <a:schemeClr val="tx2"/>
                </a:solidFill>
              </a:rPr>
              <a:t>تحديد و ابداء رأي محايد في ما اذا كانت القوائم المالية الشاملة المنشورة للشركه تمثل الواقع و تتفق مع المعايير المحدده</a:t>
            </a:r>
          </a:p>
          <a:p>
            <a:r>
              <a:rPr lang="ar-SA" dirty="0" smtClean="0">
                <a:solidFill>
                  <a:schemeClr val="tx2"/>
                </a:solidFill>
              </a:rPr>
              <a:t>القوائم المالية المراجع عليها تشمل :</a:t>
            </a:r>
          </a:p>
          <a:p>
            <a:pPr lvl="2"/>
            <a:r>
              <a:rPr lang="ar-SA" sz="1800" dirty="0" smtClean="0"/>
              <a:t>قائمة المركزالمالي </a:t>
            </a:r>
            <a:r>
              <a:rPr lang="en-US" sz="1800" dirty="0" smtClean="0"/>
              <a:t>Balance sheet </a:t>
            </a:r>
          </a:p>
          <a:p>
            <a:pPr lvl="2"/>
            <a:r>
              <a:rPr lang="ar-SA" sz="1800" dirty="0" smtClean="0"/>
              <a:t>قائمة الدخل </a:t>
            </a:r>
            <a:r>
              <a:rPr lang="en-US" sz="1800" dirty="0" smtClean="0"/>
              <a:t>Income statement </a:t>
            </a:r>
            <a:endParaRPr lang="ar-SA" sz="1800" dirty="0" smtClean="0"/>
          </a:p>
          <a:p>
            <a:pPr lvl="2"/>
            <a:r>
              <a:rPr lang="ar-SA" sz="1800" dirty="0" smtClean="0"/>
              <a:t>قائمة التدفقات النقدية </a:t>
            </a:r>
            <a:r>
              <a:rPr lang="en-US" sz="1800" dirty="0" smtClean="0"/>
              <a:t>Cash flows statement </a:t>
            </a:r>
          </a:p>
          <a:p>
            <a:pPr lvl="2"/>
            <a:r>
              <a:rPr lang="ar-SA" sz="1800" dirty="0" smtClean="0"/>
              <a:t>الملاحظات </a:t>
            </a:r>
            <a:r>
              <a:rPr lang="en-US" sz="1800" dirty="0" smtClean="0"/>
              <a:t>Footnotes</a:t>
            </a:r>
            <a:endParaRPr lang="ar-SA" sz="1800" dirty="0"/>
          </a:p>
        </p:txBody>
      </p:sp>
    </p:spTree>
    <p:extLst>
      <p:ext uri="{BB962C8B-B14F-4D97-AF65-F5344CB8AC3E}">
        <p14:creationId xmlns:p14="http://schemas.microsoft.com/office/powerpoint/2010/main" val="19474200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4800" dirty="0" smtClean="0">
                <a:effectLst/>
              </a:rPr>
              <a:t> المراجعة الإلزامية والمراجعة الاختيارية</a:t>
            </a:r>
            <a:endParaRPr lang="ar-SA" sz="4800" dirty="0">
              <a:effectLst/>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376937682"/>
              </p:ext>
            </p:extLst>
          </p:nvPr>
        </p:nvGraphicFramePr>
        <p:xfrm>
          <a:off x="1043608" y="2060848"/>
          <a:ext cx="6984776" cy="2232248"/>
        </p:xfrm>
        <a:graphic>
          <a:graphicData uri="http://schemas.openxmlformats.org/drawingml/2006/table">
            <a:tbl>
              <a:tblPr rtl="1" firstRow="1" firstCol="1" bandRow="1"/>
              <a:tblGrid>
                <a:gridCol w="3515294"/>
                <a:gridCol w="3469482"/>
              </a:tblGrid>
              <a:tr h="372903">
                <a:tc>
                  <a:txBody>
                    <a:bodyPr/>
                    <a:lstStyle/>
                    <a:p>
                      <a:pPr algn="ctr" rtl="1">
                        <a:lnSpc>
                          <a:spcPct val="115000"/>
                        </a:lnSpc>
                        <a:spcAft>
                          <a:spcPts val="0"/>
                        </a:spcAft>
                      </a:pPr>
                      <a:r>
                        <a:rPr lang="ar-SA" sz="2000" b="1" dirty="0">
                          <a:effectLst/>
                          <a:latin typeface="Calibri"/>
                          <a:ea typeface="Calibri"/>
                          <a:cs typeface="Arial"/>
                        </a:rPr>
                        <a:t>الالزامية</a:t>
                      </a:r>
                      <a:endParaRPr lang="en-US" sz="1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ar-SA" sz="2000" b="1">
                          <a:effectLst/>
                          <a:latin typeface="Calibri"/>
                          <a:ea typeface="Calibri"/>
                          <a:cs typeface="Arial"/>
                        </a:rPr>
                        <a:t>الاختيارية</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1859345">
                <a:tc>
                  <a:txBody>
                    <a:bodyPr/>
                    <a:lstStyle/>
                    <a:p>
                      <a:pPr algn="r" rtl="1">
                        <a:lnSpc>
                          <a:spcPct val="115000"/>
                        </a:lnSpc>
                        <a:spcAft>
                          <a:spcPts val="0"/>
                        </a:spcAft>
                      </a:pPr>
                      <a:r>
                        <a:rPr lang="ar-SA" sz="2000" dirty="0">
                          <a:effectLst/>
                          <a:latin typeface="Calibri"/>
                          <a:ea typeface="Calibri"/>
                          <a:cs typeface="Arial"/>
                        </a:rPr>
                        <a:t> هي الملزم اداءها قانونا (كمراجعة الشركات المساهمة) أو الملزم اداءها </a:t>
                      </a:r>
                      <a:r>
                        <a:rPr lang="ar-SA" sz="2000" dirty="0" smtClean="0">
                          <a:effectLst/>
                          <a:latin typeface="Calibri"/>
                          <a:ea typeface="Calibri"/>
                          <a:cs typeface="Arial"/>
                        </a:rPr>
                        <a:t>بناءً </a:t>
                      </a:r>
                      <a:r>
                        <a:rPr lang="ar-SA" sz="2000" dirty="0">
                          <a:effectLst/>
                          <a:latin typeface="Calibri"/>
                          <a:ea typeface="Calibri"/>
                          <a:cs typeface="Arial"/>
                        </a:rPr>
                        <a:t>على عقد علما بانه لا يجوز وضع قيود على سلطات المراجع المحددة قانونا.</a:t>
                      </a:r>
                      <a:endParaRPr lang="en-US" sz="1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2000" dirty="0">
                          <a:effectLst/>
                          <a:latin typeface="Calibri"/>
                          <a:ea typeface="Calibri"/>
                          <a:cs typeface="Arial"/>
                        </a:rPr>
                        <a:t>المراجعة هنا تكون اختيارية و ليست </a:t>
                      </a:r>
                      <a:r>
                        <a:rPr lang="ar-SA" sz="2000" dirty="0" smtClean="0">
                          <a:effectLst/>
                          <a:latin typeface="Calibri"/>
                          <a:ea typeface="Calibri"/>
                          <a:cs typeface="Arial"/>
                        </a:rPr>
                        <a:t>مفروضة </a:t>
                      </a:r>
                      <a:r>
                        <a:rPr lang="ar-SA" sz="2000" dirty="0">
                          <a:effectLst/>
                          <a:latin typeface="Calibri"/>
                          <a:ea typeface="Calibri"/>
                          <a:cs typeface="Arial"/>
                        </a:rPr>
                        <a:t>بنص القانون مثل </a:t>
                      </a:r>
                      <a:r>
                        <a:rPr lang="ar-SA" sz="2000" dirty="0" smtClean="0">
                          <a:effectLst/>
                          <a:latin typeface="Calibri"/>
                          <a:ea typeface="Calibri"/>
                          <a:cs typeface="Arial"/>
                        </a:rPr>
                        <a:t>المراجعة </a:t>
                      </a:r>
                      <a:r>
                        <a:rPr lang="ar-SA" sz="2000" dirty="0">
                          <a:effectLst/>
                          <a:latin typeface="Calibri"/>
                          <a:ea typeface="Calibri"/>
                          <a:cs typeface="Arial"/>
                        </a:rPr>
                        <a:t>لشركات الأشخاص والمشروعات الفردية</a:t>
                      </a:r>
                      <a:endParaRPr lang="en-US" sz="1800" dirty="0">
                        <a:effectLst/>
                        <a:latin typeface="Calibri"/>
                        <a:ea typeface="Calibri"/>
                        <a:cs typeface="Arial"/>
                      </a:endParaRPr>
                    </a:p>
                    <a:p>
                      <a:pPr algn="r" rtl="1">
                        <a:lnSpc>
                          <a:spcPct val="115000"/>
                        </a:lnSpc>
                        <a:spcAft>
                          <a:spcPts val="0"/>
                        </a:spcAft>
                      </a:pPr>
                      <a:r>
                        <a:rPr lang="ar-SA" sz="2000" dirty="0">
                          <a:effectLst/>
                          <a:latin typeface="Calibri"/>
                          <a:ea typeface="Calibri"/>
                          <a:cs typeface="Arial"/>
                        </a:rPr>
                        <a:t> </a:t>
                      </a:r>
                      <a:endParaRPr lang="en-US" sz="1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179397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4800" dirty="0" smtClean="0">
                <a:effectLst/>
              </a:rPr>
              <a:t>المراجعة الكاملة والمراجعة الجزئية</a:t>
            </a:r>
            <a:endParaRPr lang="ar-SA" sz="4800" dirty="0">
              <a:effectLst/>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17944386"/>
              </p:ext>
            </p:extLst>
          </p:nvPr>
        </p:nvGraphicFramePr>
        <p:xfrm>
          <a:off x="1187624" y="2204865"/>
          <a:ext cx="6912767" cy="2838421"/>
        </p:xfrm>
        <a:graphic>
          <a:graphicData uri="http://schemas.openxmlformats.org/drawingml/2006/table">
            <a:tbl>
              <a:tblPr rtl="1" firstRow="1" firstCol="1" bandRow="1"/>
              <a:tblGrid>
                <a:gridCol w="3551188"/>
                <a:gridCol w="3361579"/>
              </a:tblGrid>
              <a:tr h="301293">
                <a:tc>
                  <a:txBody>
                    <a:bodyPr/>
                    <a:lstStyle/>
                    <a:p>
                      <a:pPr algn="ctr" rtl="1">
                        <a:lnSpc>
                          <a:spcPct val="115000"/>
                        </a:lnSpc>
                        <a:spcAft>
                          <a:spcPts val="0"/>
                        </a:spcAft>
                      </a:pPr>
                      <a:r>
                        <a:rPr lang="ar-SA" sz="2000" b="1" dirty="0">
                          <a:effectLst/>
                          <a:latin typeface="Calibri"/>
                          <a:ea typeface="Calibri"/>
                          <a:cs typeface="Arial"/>
                        </a:rPr>
                        <a:t>الكاملة</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ar-SA" sz="2000" b="1">
                          <a:effectLst/>
                          <a:latin typeface="Calibri"/>
                          <a:ea typeface="Calibri"/>
                          <a:cs typeface="Arial"/>
                        </a:rPr>
                        <a:t>الجزئية</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903880">
                <a:tc>
                  <a:txBody>
                    <a:bodyPr/>
                    <a:lstStyle/>
                    <a:p>
                      <a:pPr algn="r" rtl="1">
                        <a:lnSpc>
                          <a:spcPct val="115000"/>
                        </a:lnSpc>
                        <a:spcAft>
                          <a:spcPts val="1000"/>
                        </a:spcAft>
                      </a:pPr>
                      <a:r>
                        <a:rPr lang="ar-SA" sz="2000" dirty="0">
                          <a:effectLst/>
                          <a:latin typeface="Calibri"/>
                          <a:ea typeface="Calibri"/>
                          <a:cs typeface="Arial"/>
                        </a:rPr>
                        <a:t>لجميع عناصر القوائم المالية </a:t>
                      </a:r>
                      <a:endParaRPr lang="en-US" sz="2000" dirty="0">
                        <a:effectLst/>
                        <a:latin typeface="Calibri"/>
                        <a:ea typeface="Calibri"/>
                        <a:cs typeface="Arial"/>
                      </a:endParaRPr>
                    </a:p>
                    <a:p>
                      <a:pPr algn="r" rtl="1">
                        <a:lnSpc>
                          <a:spcPct val="115000"/>
                        </a:lnSpc>
                        <a:spcAft>
                          <a:spcPts val="0"/>
                        </a:spcAft>
                      </a:pPr>
                      <a:r>
                        <a:rPr lang="ar-SA" sz="2000" dirty="0">
                          <a:effectLst/>
                          <a:latin typeface="Calibri"/>
                          <a:ea typeface="Calibri"/>
                          <a:cs typeface="Arial"/>
                        </a:rPr>
                        <a:t> </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SA" sz="2000">
                          <a:effectLst/>
                          <a:latin typeface="Calibri"/>
                          <a:ea typeface="Calibri"/>
                          <a:cs typeface="Arial"/>
                        </a:rPr>
                        <a:t>تقتصر على مراجعه عنصر واحد أو عدة عناصر من القوائم المالية مثل النقدية أو المبيعات أو المخزون</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5821">
                <a:tc>
                  <a:txBody>
                    <a:bodyPr/>
                    <a:lstStyle/>
                    <a:p>
                      <a:pPr algn="r" rtl="1">
                        <a:lnSpc>
                          <a:spcPct val="115000"/>
                        </a:lnSpc>
                        <a:spcAft>
                          <a:spcPts val="1000"/>
                        </a:spcAft>
                      </a:pPr>
                      <a:r>
                        <a:rPr lang="ar-SA" sz="2000" dirty="0">
                          <a:effectLst/>
                          <a:latin typeface="Calibri"/>
                          <a:ea typeface="Calibri"/>
                          <a:cs typeface="Arial"/>
                        </a:rPr>
                        <a:t>يقوم المراجع بإبداء رأيه في القوائم المالية التي أعدتها إدارة المنشأة عن طريق تقرير المراجع </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SA" sz="2000" dirty="0">
                          <a:effectLst/>
                          <a:latin typeface="Calibri"/>
                          <a:ea typeface="Calibri"/>
                          <a:cs typeface="Arial"/>
                        </a:rPr>
                        <a:t>لا يدلي المراجع بتقرير عن رأيه في القوائم المالية, وإنما يقتصر تقريره على العمل الذي قام به</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293">
                <a:tc>
                  <a:txBody>
                    <a:bodyPr/>
                    <a:lstStyle/>
                    <a:p>
                      <a:pPr algn="r" rtl="1">
                        <a:lnSpc>
                          <a:spcPct val="115000"/>
                        </a:lnSpc>
                        <a:spcAft>
                          <a:spcPts val="1000"/>
                        </a:spcAft>
                      </a:pPr>
                      <a:r>
                        <a:rPr lang="ar-SA" sz="2000">
                          <a:effectLst/>
                          <a:latin typeface="Calibri"/>
                          <a:ea typeface="Calibri"/>
                          <a:cs typeface="Arial"/>
                        </a:rPr>
                        <a:t>تقوم على أساس العينات</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2000" dirty="0">
                          <a:effectLst/>
                          <a:latin typeface="Calibri"/>
                          <a:ea typeface="Calibri"/>
                          <a:cs typeface="Arial"/>
                        </a:rPr>
                        <a:t>-- </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886742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4800" dirty="0" smtClean="0">
                <a:effectLst/>
              </a:rPr>
              <a:t>المراجعة الكاملة والمراجعة الجزئية</a:t>
            </a:r>
            <a:endParaRPr lang="ar-SA" sz="4800" dirty="0">
              <a:effectLst/>
            </a:endParaRPr>
          </a:p>
        </p:txBody>
      </p:sp>
      <p:sp>
        <p:nvSpPr>
          <p:cNvPr id="3" name="عنصر نائب للمحتوى 2"/>
          <p:cNvSpPr>
            <a:spLocks noGrp="1"/>
          </p:cNvSpPr>
          <p:nvPr>
            <p:ph idx="1"/>
          </p:nvPr>
        </p:nvSpPr>
        <p:spPr>
          <a:xfrm>
            <a:off x="467544" y="1844824"/>
            <a:ext cx="8229600" cy="4525963"/>
          </a:xfrm>
        </p:spPr>
        <p:txBody>
          <a:bodyPr/>
          <a:lstStyle/>
          <a:p>
            <a:r>
              <a:rPr lang="ar-SA" dirty="0" smtClean="0">
                <a:solidFill>
                  <a:schemeClr val="tx2"/>
                </a:solidFill>
              </a:rPr>
              <a:t>المراجعة </a:t>
            </a:r>
            <a:r>
              <a:rPr lang="ar-SA" dirty="0">
                <a:solidFill>
                  <a:schemeClr val="tx2"/>
                </a:solidFill>
              </a:rPr>
              <a:t>الكاملة  </a:t>
            </a:r>
            <a:r>
              <a:rPr lang="en-US" dirty="0">
                <a:solidFill>
                  <a:schemeClr val="tx2"/>
                </a:solidFill>
              </a:rPr>
              <a:t>vs. </a:t>
            </a:r>
            <a:r>
              <a:rPr lang="ar-SA" dirty="0" smtClean="0">
                <a:solidFill>
                  <a:schemeClr val="tx2"/>
                </a:solidFill>
              </a:rPr>
              <a:t> المراجعة </a:t>
            </a:r>
            <a:r>
              <a:rPr lang="ar-SA" dirty="0">
                <a:solidFill>
                  <a:schemeClr val="tx2"/>
                </a:solidFill>
              </a:rPr>
              <a:t>الشاملة</a:t>
            </a:r>
          </a:p>
          <a:p>
            <a:pPr marL="400050" lvl="1" indent="0">
              <a:buNone/>
            </a:pPr>
            <a:r>
              <a:rPr lang="ar-SA" dirty="0"/>
              <a:t>•	</a:t>
            </a:r>
            <a:r>
              <a:rPr lang="ar-SA" sz="1800" dirty="0"/>
              <a:t>المراجعة الكاملة: تعني أن المراجعة تغطي جميع عناصر القوائم المالية وتقوم على أسلوب العينات </a:t>
            </a:r>
          </a:p>
          <a:p>
            <a:pPr marL="400050" lvl="1" indent="0">
              <a:buNone/>
            </a:pPr>
            <a:r>
              <a:rPr lang="ar-SA" sz="1800" dirty="0"/>
              <a:t>•	المراجعة الشاملة: تعني مراجعة جميع العناصر وجميع الأرصدة والعمليات</a:t>
            </a:r>
          </a:p>
          <a:p>
            <a:pPr marL="400050" lvl="1" indent="0">
              <a:buNone/>
            </a:pPr>
            <a:endParaRPr lang="ar-SA" sz="1800" dirty="0"/>
          </a:p>
        </p:txBody>
      </p:sp>
    </p:spTree>
    <p:extLst>
      <p:ext uri="{BB962C8B-B14F-4D97-AF65-F5344CB8AC3E}">
        <p14:creationId xmlns:p14="http://schemas.microsoft.com/office/powerpoint/2010/main" val="16898980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756320"/>
          </a:xfrm>
        </p:spPr>
        <p:txBody>
          <a:bodyPr>
            <a:noAutofit/>
          </a:bodyPr>
          <a:lstStyle/>
          <a:p>
            <a:pPr algn="r"/>
            <a:r>
              <a:rPr lang="ar-SA" sz="4400" dirty="0" smtClean="0">
                <a:effectLst/>
              </a:rPr>
              <a:t>المراجعة </a:t>
            </a:r>
            <a:r>
              <a:rPr lang="ar-SA" sz="4400" dirty="0">
                <a:effectLst/>
              </a:rPr>
              <a:t>التشغيلية و </a:t>
            </a:r>
            <a:r>
              <a:rPr lang="ar-SA" sz="4400" dirty="0" smtClean="0">
                <a:effectLst/>
              </a:rPr>
              <a:t>مراجعه </a:t>
            </a:r>
            <a:r>
              <a:rPr lang="ar-SA" sz="4400" dirty="0">
                <a:effectLst/>
              </a:rPr>
              <a:t>الالتزام</a:t>
            </a: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295497477"/>
              </p:ext>
            </p:extLst>
          </p:nvPr>
        </p:nvGraphicFramePr>
        <p:xfrm>
          <a:off x="611560" y="1484784"/>
          <a:ext cx="7920880" cy="5241799"/>
        </p:xfrm>
        <a:graphic>
          <a:graphicData uri="http://schemas.openxmlformats.org/drawingml/2006/table">
            <a:tbl>
              <a:tblPr rtl="1" firstRow="1" firstCol="1" bandRow="1"/>
              <a:tblGrid>
                <a:gridCol w="4034552"/>
                <a:gridCol w="3886328"/>
              </a:tblGrid>
              <a:tr h="225473">
                <a:tc>
                  <a:txBody>
                    <a:bodyPr/>
                    <a:lstStyle/>
                    <a:p>
                      <a:pPr algn="ctr" rtl="1">
                        <a:lnSpc>
                          <a:spcPct val="115000"/>
                        </a:lnSpc>
                        <a:spcAft>
                          <a:spcPts val="0"/>
                        </a:spcAft>
                      </a:pPr>
                      <a:r>
                        <a:rPr lang="ar-SA" sz="1400" b="1" dirty="0">
                          <a:effectLst/>
                          <a:latin typeface="Calibri"/>
                          <a:ea typeface="Calibri"/>
                          <a:cs typeface="Arial"/>
                        </a:rPr>
                        <a:t>التشغيلية (  الادارية )</a:t>
                      </a:r>
                      <a:endParaRPr lang="en-US" sz="1400" dirty="0">
                        <a:effectLst/>
                        <a:latin typeface="Calibri"/>
                        <a:ea typeface="Calibri"/>
                        <a:cs typeface="Arial"/>
                      </a:endParaRPr>
                    </a:p>
                  </a:txBody>
                  <a:tcPr marL="59920" marR="59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ar-SA" sz="1400" b="1">
                          <a:effectLst/>
                          <a:latin typeface="Calibri"/>
                          <a:ea typeface="Calibri"/>
                          <a:cs typeface="Arial"/>
                        </a:rPr>
                        <a:t>الالتزام</a:t>
                      </a:r>
                      <a:endParaRPr lang="en-US" sz="1400">
                        <a:effectLst/>
                        <a:latin typeface="Calibri"/>
                        <a:ea typeface="Calibri"/>
                        <a:cs typeface="Arial"/>
                      </a:endParaRPr>
                    </a:p>
                  </a:txBody>
                  <a:tcPr marL="59920" marR="59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340353">
                <a:tc>
                  <a:txBody>
                    <a:bodyPr/>
                    <a:lstStyle/>
                    <a:p>
                      <a:pPr algn="r" rtl="1">
                        <a:lnSpc>
                          <a:spcPct val="115000"/>
                        </a:lnSpc>
                        <a:spcAft>
                          <a:spcPts val="0"/>
                        </a:spcAft>
                      </a:pPr>
                      <a:r>
                        <a:rPr lang="ar-SA" sz="1400" dirty="0">
                          <a:effectLst/>
                          <a:latin typeface="Calibri"/>
                          <a:ea typeface="Calibri"/>
                          <a:cs typeface="Arial"/>
                        </a:rPr>
                        <a:t>تعتبر امتداد  للمراجعة الداخلية </a:t>
                      </a:r>
                      <a:endParaRPr lang="en-US" sz="1400" dirty="0">
                        <a:effectLst/>
                        <a:latin typeface="Calibri"/>
                        <a:ea typeface="Calibri"/>
                        <a:cs typeface="Arial"/>
                      </a:endParaRPr>
                    </a:p>
                  </a:txBody>
                  <a:tcPr marL="59920" marR="59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dirty="0">
                          <a:effectLst/>
                          <a:latin typeface="Calibri"/>
                          <a:ea typeface="Calibri"/>
                          <a:cs typeface="Arial"/>
                        </a:rPr>
                        <a:t>جزء من نظام الحوكمة </a:t>
                      </a:r>
                      <a:r>
                        <a:rPr lang="ar-SA" sz="1400" baseline="0" dirty="0" smtClean="0">
                          <a:effectLst/>
                          <a:latin typeface="Calibri"/>
                          <a:ea typeface="Calibri"/>
                          <a:cs typeface="Arial"/>
                        </a:rPr>
                        <a:t> و </a:t>
                      </a:r>
                      <a:r>
                        <a:rPr lang="ar-SA" sz="1400" dirty="0" smtClean="0">
                          <a:effectLst/>
                          <a:latin typeface="Calibri"/>
                          <a:ea typeface="Calibri"/>
                          <a:cs typeface="Arial"/>
                        </a:rPr>
                        <a:t>قد </a:t>
                      </a:r>
                      <a:r>
                        <a:rPr lang="ar-SA" sz="1400" dirty="0">
                          <a:effectLst/>
                          <a:latin typeface="Calibri"/>
                          <a:ea typeface="Calibri"/>
                          <a:cs typeface="Arial"/>
                        </a:rPr>
                        <a:t>تكون داخليا او خارجيا </a:t>
                      </a:r>
                      <a:endParaRPr lang="en-US" sz="1400" dirty="0">
                        <a:effectLst/>
                        <a:latin typeface="Calibri"/>
                        <a:ea typeface="Calibri"/>
                        <a:cs typeface="Arial"/>
                      </a:endParaRPr>
                    </a:p>
                  </a:txBody>
                  <a:tcPr marL="59920" marR="59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89487">
                <a:tc>
                  <a:txBody>
                    <a:bodyPr/>
                    <a:lstStyle/>
                    <a:p>
                      <a:pPr algn="r" rtl="1">
                        <a:lnSpc>
                          <a:spcPct val="115000"/>
                        </a:lnSpc>
                        <a:spcAft>
                          <a:spcPts val="0"/>
                        </a:spcAft>
                      </a:pPr>
                      <a:r>
                        <a:rPr lang="ar-SA" sz="1400" dirty="0">
                          <a:effectLst/>
                          <a:latin typeface="Calibri"/>
                          <a:ea typeface="Calibri"/>
                          <a:cs typeface="Arial"/>
                        </a:rPr>
                        <a:t>تعنى خصيصا بمراجعة و فحص الاجراءات </a:t>
                      </a:r>
                      <a:r>
                        <a:rPr lang="ar-SA" sz="1400" dirty="0" smtClean="0">
                          <a:effectLst/>
                          <a:latin typeface="Calibri"/>
                          <a:ea typeface="Calibri"/>
                          <a:cs typeface="Arial"/>
                        </a:rPr>
                        <a:t>التشغيلية </a:t>
                      </a:r>
                      <a:r>
                        <a:rPr lang="ar-SA" sz="1400" dirty="0">
                          <a:effectLst/>
                          <a:latin typeface="Calibri"/>
                          <a:ea typeface="Calibri"/>
                          <a:cs typeface="Arial"/>
                        </a:rPr>
                        <a:t>بالمنظمة لتقييم التالي :</a:t>
                      </a:r>
                      <a:endParaRPr lang="en-US" sz="1400" dirty="0">
                        <a:effectLst/>
                        <a:latin typeface="Calibri"/>
                        <a:ea typeface="Calibri"/>
                        <a:cs typeface="Arial"/>
                      </a:endParaRPr>
                    </a:p>
                    <a:p>
                      <a:pPr marL="342900" lvl="0" indent="-342900" algn="r" rtl="1">
                        <a:lnSpc>
                          <a:spcPct val="115000"/>
                        </a:lnSpc>
                        <a:spcAft>
                          <a:spcPts val="0"/>
                        </a:spcAft>
                        <a:buFont typeface="Arial"/>
                        <a:buChar char="•"/>
                        <a:tabLst>
                          <a:tab pos="457200" algn="l"/>
                          <a:tab pos="914400" algn="l"/>
                        </a:tabLst>
                      </a:pPr>
                      <a:r>
                        <a:rPr lang="ar-SA" sz="1400" dirty="0">
                          <a:effectLst/>
                          <a:latin typeface="Calibri"/>
                          <a:ea typeface="Calibri"/>
                          <a:cs typeface="Arial"/>
                        </a:rPr>
                        <a:t>الاقتصاد في استخدام الموارد </a:t>
                      </a:r>
                      <a:endParaRPr lang="en-US" sz="1400" dirty="0">
                        <a:effectLst/>
                        <a:latin typeface="Calibri"/>
                        <a:ea typeface="Calibri"/>
                        <a:cs typeface="Times New Roman"/>
                      </a:endParaRPr>
                    </a:p>
                    <a:p>
                      <a:pPr marL="342900" lvl="0" indent="-342900" algn="r" rtl="1">
                        <a:lnSpc>
                          <a:spcPct val="115000"/>
                        </a:lnSpc>
                        <a:spcAft>
                          <a:spcPts val="0"/>
                        </a:spcAft>
                        <a:buFont typeface="Arial"/>
                        <a:buChar char="•"/>
                        <a:tabLst>
                          <a:tab pos="457200" algn="l"/>
                          <a:tab pos="914400" algn="l"/>
                        </a:tabLst>
                      </a:pPr>
                      <a:r>
                        <a:rPr lang="ar-SA" sz="1400" dirty="0">
                          <a:effectLst/>
                          <a:latin typeface="Calibri"/>
                          <a:ea typeface="Calibri"/>
                          <a:cs typeface="Arial"/>
                        </a:rPr>
                        <a:t>الكفاءة في استخدام الموارد </a:t>
                      </a:r>
                      <a:endParaRPr lang="en-US" sz="1400" dirty="0">
                        <a:effectLst/>
                        <a:latin typeface="Calibri"/>
                        <a:ea typeface="Calibri"/>
                        <a:cs typeface="Times New Roman"/>
                      </a:endParaRPr>
                    </a:p>
                    <a:p>
                      <a:pPr marL="342900" lvl="0" indent="-342900" algn="r" rtl="1">
                        <a:lnSpc>
                          <a:spcPct val="115000"/>
                        </a:lnSpc>
                        <a:spcAft>
                          <a:spcPts val="0"/>
                        </a:spcAft>
                        <a:buFont typeface="Arial"/>
                        <a:buChar char="•"/>
                        <a:tabLst>
                          <a:tab pos="457200" algn="l"/>
                          <a:tab pos="914400" algn="l"/>
                        </a:tabLst>
                      </a:pPr>
                      <a:r>
                        <a:rPr lang="ar-SA" sz="1400" dirty="0">
                          <a:effectLst/>
                          <a:latin typeface="Calibri"/>
                          <a:ea typeface="Calibri"/>
                          <a:cs typeface="Arial"/>
                        </a:rPr>
                        <a:t>الفاعلية في تطبيق السياسات والبرامج و تحقيق الاهداف </a:t>
                      </a:r>
                      <a:r>
                        <a:rPr lang="ar-SA" sz="1400" dirty="0" smtClean="0">
                          <a:effectLst/>
                          <a:latin typeface="Calibri"/>
                          <a:ea typeface="Calibri"/>
                          <a:cs typeface="Arial"/>
                        </a:rPr>
                        <a:t>المعلنة</a:t>
                      </a:r>
                      <a:endParaRPr lang="en-US" sz="1400" dirty="0">
                        <a:effectLst/>
                        <a:latin typeface="Calibri"/>
                        <a:ea typeface="Calibri"/>
                        <a:cs typeface="Times New Roman"/>
                      </a:endParaRPr>
                    </a:p>
                  </a:txBody>
                  <a:tcPr marL="59920" marR="59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dirty="0">
                          <a:effectLst/>
                          <a:latin typeface="Calibri"/>
                          <a:ea typeface="Calibri"/>
                          <a:cs typeface="Arial"/>
                        </a:rPr>
                        <a:t>تعنى بمعرفة مدى الالتزام بتنفيذ سياسات , قوانين , لوائح وتعليمات سلطة ما أعلى </a:t>
                      </a:r>
                      <a:endParaRPr lang="en-US" sz="1400" dirty="0">
                        <a:effectLst/>
                        <a:latin typeface="Calibri"/>
                        <a:ea typeface="Calibri"/>
                        <a:cs typeface="Arial"/>
                      </a:endParaRPr>
                    </a:p>
                    <a:p>
                      <a:pPr algn="r" rtl="1">
                        <a:lnSpc>
                          <a:spcPct val="115000"/>
                        </a:lnSpc>
                        <a:spcAft>
                          <a:spcPts val="0"/>
                        </a:spcAft>
                      </a:pPr>
                      <a:r>
                        <a:rPr lang="ar-SA" sz="1400" dirty="0">
                          <a:effectLst/>
                          <a:latin typeface="Calibri"/>
                          <a:ea typeface="Calibri"/>
                          <a:cs typeface="Arial"/>
                        </a:rPr>
                        <a:t> </a:t>
                      </a:r>
                      <a:endParaRPr lang="en-US" sz="1400" dirty="0">
                        <a:effectLst/>
                        <a:latin typeface="Calibri"/>
                        <a:ea typeface="Calibri"/>
                        <a:cs typeface="Arial"/>
                      </a:endParaRPr>
                    </a:p>
                    <a:p>
                      <a:pPr algn="r" rtl="1">
                        <a:lnSpc>
                          <a:spcPct val="115000"/>
                        </a:lnSpc>
                        <a:spcAft>
                          <a:spcPts val="0"/>
                        </a:spcAft>
                      </a:pPr>
                      <a:r>
                        <a:rPr lang="ar-SA" sz="1400" dirty="0">
                          <a:effectLst/>
                          <a:latin typeface="Calibri"/>
                          <a:ea typeface="Calibri"/>
                          <a:cs typeface="Arial"/>
                        </a:rPr>
                        <a:t> </a:t>
                      </a:r>
                      <a:endParaRPr lang="en-US" sz="1400" dirty="0">
                        <a:effectLst/>
                        <a:latin typeface="Calibri"/>
                        <a:ea typeface="Calibri"/>
                        <a:cs typeface="Arial"/>
                      </a:endParaRPr>
                    </a:p>
                    <a:p>
                      <a:pPr algn="r" rtl="1">
                        <a:lnSpc>
                          <a:spcPct val="115000"/>
                        </a:lnSpc>
                        <a:spcAft>
                          <a:spcPts val="0"/>
                        </a:spcAft>
                      </a:pPr>
                      <a:r>
                        <a:rPr lang="ar-SA" sz="1400" dirty="0">
                          <a:effectLst/>
                          <a:latin typeface="Calibri"/>
                          <a:ea typeface="Calibri"/>
                          <a:cs typeface="Arial"/>
                        </a:rPr>
                        <a:t> </a:t>
                      </a:r>
                      <a:endParaRPr lang="en-US" sz="1400" dirty="0">
                        <a:effectLst/>
                        <a:latin typeface="Calibri"/>
                        <a:ea typeface="Calibri"/>
                        <a:cs typeface="Arial"/>
                      </a:endParaRPr>
                    </a:p>
                  </a:txBody>
                  <a:tcPr marL="59920" marR="59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1462">
                <a:tc>
                  <a:txBody>
                    <a:bodyPr/>
                    <a:lstStyle/>
                    <a:p>
                      <a:pPr algn="r" rtl="1">
                        <a:lnSpc>
                          <a:spcPct val="115000"/>
                        </a:lnSpc>
                        <a:spcAft>
                          <a:spcPts val="0"/>
                        </a:spcAft>
                      </a:pPr>
                      <a:r>
                        <a:rPr lang="ar-SA" sz="1400" dirty="0">
                          <a:effectLst/>
                          <a:latin typeface="Calibri"/>
                          <a:ea typeface="Calibri"/>
                          <a:cs typeface="Arial"/>
                        </a:rPr>
                        <a:t>المخرج هنا تقرير يرفع </a:t>
                      </a:r>
                      <a:r>
                        <a:rPr lang="ar-SA" sz="1400" dirty="0" smtClean="0">
                          <a:effectLst/>
                          <a:latin typeface="Calibri"/>
                          <a:ea typeface="Calibri"/>
                          <a:cs typeface="Arial"/>
                        </a:rPr>
                        <a:t>للإدارة </a:t>
                      </a:r>
                      <a:r>
                        <a:rPr lang="ar-SA" sz="1400" dirty="0">
                          <a:effectLst/>
                          <a:latin typeface="Calibri"/>
                          <a:ea typeface="Calibri"/>
                          <a:cs typeface="Arial"/>
                        </a:rPr>
                        <a:t>يتضمن توصيات للعمل على تحسين </a:t>
                      </a:r>
                      <a:r>
                        <a:rPr lang="ar-SA" sz="1400" dirty="0" smtClean="0">
                          <a:effectLst/>
                          <a:latin typeface="Calibri"/>
                          <a:ea typeface="Calibri"/>
                          <a:cs typeface="Arial"/>
                        </a:rPr>
                        <a:t>التشغيل</a:t>
                      </a:r>
                      <a:endParaRPr lang="en-US" sz="1400" dirty="0">
                        <a:effectLst/>
                        <a:latin typeface="Calibri"/>
                        <a:ea typeface="Calibri"/>
                        <a:cs typeface="Arial"/>
                      </a:endParaRPr>
                    </a:p>
                  </a:txBody>
                  <a:tcPr marL="59920" marR="59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dirty="0">
                          <a:effectLst/>
                          <a:latin typeface="Calibri"/>
                          <a:ea typeface="Calibri"/>
                          <a:cs typeface="Arial"/>
                        </a:rPr>
                        <a:t>التقرير لشخص معين بدلا من مجموعه من المستخدمين علما بأن الادارة هي المستفيد الاساسي </a:t>
                      </a:r>
                      <a:endParaRPr lang="en-US" sz="1400" dirty="0">
                        <a:effectLst/>
                        <a:latin typeface="Calibri"/>
                        <a:ea typeface="Calibri"/>
                        <a:cs typeface="Arial"/>
                      </a:endParaRPr>
                    </a:p>
                  </a:txBody>
                  <a:tcPr marL="59920" marR="59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7800">
                <a:tc>
                  <a:txBody>
                    <a:bodyPr/>
                    <a:lstStyle/>
                    <a:p>
                      <a:pPr algn="r" rtl="1">
                        <a:lnSpc>
                          <a:spcPct val="115000"/>
                        </a:lnSpc>
                        <a:spcAft>
                          <a:spcPts val="0"/>
                        </a:spcAft>
                      </a:pPr>
                      <a:r>
                        <a:rPr lang="ar-SA" sz="1400" dirty="0">
                          <a:effectLst/>
                          <a:latin typeface="Calibri"/>
                          <a:ea typeface="Calibri"/>
                          <a:cs typeface="Arial"/>
                        </a:rPr>
                        <a:t>أمثله: لا تقتصر على انشطة المحاسبة فقد تتضمن تقييم هيكل المنظمة , اساليب الانتاج , انشطة التسويق  مثل </a:t>
                      </a:r>
                      <a:endParaRPr lang="en-US" sz="1400" dirty="0">
                        <a:effectLst/>
                        <a:latin typeface="Calibri"/>
                        <a:ea typeface="Calibri"/>
                        <a:cs typeface="Arial"/>
                      </a:endParaRPr>
                    </a:p>
                    <a:p>
                      <a:pPr marL="342900" lvl="0" indent="-342900" algn="r" rtl="1">
                        <a:lnSpc>
                          <a:spcPct val="115000"/>
                        </a:lnSpc>
                        <a:spcAft>
                          <a:spcPts val="0"/>
                        </a:spcAft>
                        <a:buFont typeface="Arial"/>
                        <a:buChar char="•"/>
                        <a:tabLst>
                          <a:tab pos="457200" algn="l"/>
                        </a:tabLst>
                      </a:pPr>
                      <a:r>
                        <a:rPr lang="ar-SA" sz="1400" dirty="0">
                          <a:effectLst/>
                          <a:latin typeface="Calibri"/>
                          <a:ea typeface="Calibri"/>
                          <a:cs typeface="Arial"/>
                        </a:rPr>
                        <a:t>تقييم مدى كفاءة و دقة حساب الاجور عن طريق النظام الكتروني المستخدم</a:t>
                      </a:r>
                      <a:endParaRPr lang="en-US" sz="1400" dirty="0">
                        <a:effectLst/>
                        <a:latin typeface="Calibri"/>
                        <a:ea typeface="Calibri"/>
                        <a:cs typeface="Times New Roman"/>
                      </a:endParaRPr>
                    </a:p>
                    <a:p>
                      <a:pPr marL="342900" lvl="0" indent="-342900" algn="r" rtl="1">
                        <a:lnSpc>
                          <a:spcPct val="115000"/>
                        </a:lnSpc>
                        <a:spcAft>
                          <a:spcPts val="0"/>
                        </a:spcAft>
                        <a:buFont typeface="Arial"/>
                        <a:buChar char="•"/>
                        <a:tabLst>
                          <a:tab pos="457200" algn="l"/>
                        </a:tabLst>
                      </a:pPr>
                      <a:r>
                        <a:rPr lang="ar-SA" sz="1400" dirty="0">
                          <a:effectLst/>
                          <a:latin typeface="Calibri"/>
                          <a:ea typeface="Calibri"/>
                          <a:cs typeface="Arial"/>
                        </a:rPr>
                        <a:t>تقييم مدى كفاءة و دقه و رضا العميل عن عملية توزيع الطرود في </a:t>
                      </a:r>
                      <a:r>
                        <a:rPr lang="en-US" sz="1400" dirty="0">
                          <a:effectLst/>
                          <a:latin typeface="Calibri"/>
                          <a:ea typeface="Calibri"/>
                          <a:cs typeface="Times New Roman"/>
                        </a:rPr>
                        <a:t>FEDX</a:t>
                      </a:r>
                    </a:p>
                  </a:txBody>
                  <a:tcPr marL="59920" marR="59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400" dirty="0">
                          <a:effectLst/>
                          <a:latin typeface="Calibri"/>
                          <a:ea typeface="Calibri"/>
                          <a:cs typeface="Arial"/>
                        </a:rPr>
                        <a:t>أمثله :</a:t>
                      </a:r>
                      <a:endParaRPr lang="en-US" sz="1400" dirty="0">
                        <a:effectLst/>
                        <a:latin typeface="Calibri"/>
                        <a:ea typeface="Calibri"/>
                        <a:cs typeface="Arial"/>
                      </a:endParaRPr>
                    </a:p>
                    <a:p>
                      <a:pPr marL="342900" lvl="0" indent="-342900" algn="r" rtl="1">
                        <a:lnSpc>
                          <a:spcPct val="115000"/>
                        </a:lnSpc>
                        <a:spcAft>
                          <a:spcPts val="0"/>
                        </a:spcAft>
                        <a:buFont typeface="Arial"/>
                        <a:buChar char="•"/>
                        <a:tabLst>
                          <a:tab pos="457200" algn="l"/>
                        </a:tabLst>
                      </a:pPr>
                      <a:r>
                        <a:rPr lang="ar-SA" sz="1400" dirty="0">
                          <a:effectLst/>
                          <a:latin typeface="Calibri"/>
                          <a:ea typeface="Calibri"/>
                          <a:cs typeface="Arial"/>
                        </a:rPr>
                        <a:t>المراجعة للإقرارات الضريبة لإحدى الشركات للتأكد من الالتزام بالسياسات والقواعد الضريبة</a:t>
                      </a:r>
                      <a:endParaRPr lang="en-US" sz="1400" dirty="0">
                        <a:effectLst/>
                        <a:latin typeface="Calibri"/>
                        <a:ea typeface="Calibri"/>
                        <a:cs typeface="Times New Roman"/>
                      </a:endParaRPr>
                    </a:p>
                    <a:p>
                      <a:pPr marL="342900" lvl="0" indent="-342900" algn="r" rtl="1">
                        <a:lnSpc>
                          <a:spcPct val="115000"/>
                        </a:lnSpc>
                        <a:spcAft>
                          <a:spcPts val="0"/>
                        </a:spcAft>
                        <a:buFont typeface="Arial"/>
                        <a:buChar char="•"/>
                        <a:tabLst>
                          <a:tab pos="457200" algn="l"/>
                        </a:tabLst>
                      </a:pPr>
                      <a:r>
                        <a:rPr lang="ar-SA" sz="1400" dirty="0">
                          <a:effectLst/>
                          <a:latin typeface="Calibri"/>
                          <a:ea typeface="Calibri"/>
                          <a:cs typeface="Arial"/>
                        </a:rPr>
                        <a:t>المراجعة الحكومية من قبل ديوان </a:t>
                      </a:r>
                      <a:r>
                        <a:rPr lang="ar-SA" sz="1400" dirty="0" smtClean="0">
                          <a:effectLst/>
                          <a:latin typeface="Calibri"/>
                          <a:ea typeface="Calibri"/>
                          <a:cs typeface="Arial"/>
                        </a:rPr>
                        <a:t>المراقبة العامة </a:t>
                      </a:r>
                      <a:r>
                        <a:rPr lang="ar-SA" sz="1400" dirty="0">
                          <a:effectLst/>
                          <a:latin typeface="Calibri"/>
                          <a:ea typeface="Calibri"/>
                          <a:cs typeface="Arial"/>
                        </a:rPr>
                        <a:t>التي تتم بالوحدات الحكومية للتأكد من تنفيذ القوانين والأنظمة الحكومية </a:t>
                      </a:r>
                      <a:endParaRPr lang="en-US" sz="1400" dirty="0">
                        <a:effectLst/>
                        <a:latin typeface="Calibri"/>
                        <a:ea typeface="Calibri"/>
                        <a:cs typeface="Times New Roman"/>
                      </a:endParaRPr>
                    </a:p>
                    <a:p>
                      <a:pPr marL="342900" lvl="0" indent="-342900" algn="r" rtl="1">
                        <a:lnSpc>
                          <a:spcPct val="115000"/>
                        </a:lnSpc>
                        <a:spcAft>
                          <a:spcPts val="0"/>
                        </a:spcAft>
                        <a:buFont typeface="Arial"/>
                        <a:buChar char="•"/>
                        <a:tabLst>
                          <a:tab pos="457200" algn="l"/>
                        </a:tabLst>
                      </a:pPr>
                      <a:r>
                        <a:rPr lang="ar-SA" sz="1400" dirty="0">
                          <a:effectLst/>
                          <a:latin typeface="Calibri"/>
                          <a:ea typeface="Calibri"/>
                          <a:cs typeface="Arial"/>
                        </a:rPr>
                        <a:t>فحص معدلات الأجور لتحديد مدى الالتزام بالقوانين فيما يتعلق بالحد الأدنى </a:t>
                      </a:r>
                      <a:r>
                        <a:rPr lang="ar-SA" sz="1400" dirty="0" smtClean="0">
                          <a:effectLst/>
                          <a:latin typeface="Calibri"/>
                          <a:ea typeface="Calibri"/>
                          <a:cs typeface="Arial"/>
                        </a:rPr>
                        <a:t>للأجور</a:t>
                      </a:r>
                      <a:endParaRPr lang="en-US" sz="1400" dirty="0">
                        <a:effectLst/>
                        <a:latin typeface="Calibri"/>
                        <a:ea typeface="Calibri"/>
                        <a:cs typeface="Times New Roman"/>
                      </a:endParaRPr>
                    </a:p>
                    <a:p>
                      <a:pPr marL="342900" lvl="0" indent="-342900" algn="r" rtl="1">
                        <a:lnSpc>
                          <a:spcPct val="115000"/>
                        </a:lnSpc>
                        <a:spcAft>
                          <a:spcPts val="0"/>
                        </a:spcAft>
                        <a:buFont typeface="Arial"/>
                        <a:buChar char="•"/>
                        <a:tabLst>
                          <a:tab pos="457200" algn="l"/>
                        </a:tabLst>
                      </a:pPr>
                      <a:r>
                        <a:rPr lang="ar-SA" sz="1400" dirty="0">
                          <a:effectLst/>
                          <a:latin typeface="Calibri"/>
                          <a:ea typeface="Calibri"/>
                          <a:cs typeface="Arial"/>
                        </a:rPr>
                        <a:t>مدى التزام العاملين في ادارة المحاسبة </a:t>
                      </a:r>
                      <a:r>
                        <a:rPr lang="ar-SA" sz="1400" dirty="0" smtClean="0">
                          <a:effectLst/>
                          <a:latin typeface="Calibri"/>
                          <a:ea typeface="Calibri"/>
                          <a:cs typeface="Arial"/>
                        </a:rPr>
                        <a:t>بالإجراءات الموضوعة </a:t>
                      </a:r>
                      <a:r>
                        <a:rPr lang="ar-SA" sz="1400" dirty="0">
                          <a:effectLst/>
                          <a:latin typeface="Calibri"/>
                          <a:ea typeface="Calibri"/>
                          <a:cs typeface="Arial"/>
                        </a:rPr>
                        <a:t>من قبل المراقب المالي </a:t>
                      </a:r>
                      <a:endParaRPr lang="en-US" sz="1400" dirty="0">
                        <a:effectLst/>
                        <a:latin typeface="Calibri"/>
                        <a:ea typeface="Calibri"/>
                        <a:cs typeface="Times New Roman"/>
                      </a:endParaRPr>
                    </a:p>
                    <a:p>
                      <a:pPr marL="342900" lvl="0" indent="-342900" algn="r" rtl="1">
                        <a:lnSpc>
                          <a:spcPct val="115000"/>
                        </a:lnSpc>
                        <a:spcAft>
                          <a:spcPts val="0"/>
                        </a:spcAft>
                        <a:buFont typeface="Arial"/>
                        <a:buChar char="•"/>
                        <a:tabLst>
                          <a:tab pos="457200" algn="l"/>
                        </a:tabLst>
                      </a:pPr>
                      <a:r>
                        <a:rPr lang="ar-SA" sz="1400" dirty="0">
                          <a:effectLst/>
                          <a:latin typeface="Calibri"/>
                          <a:ea typeface="Calibri"/>
                          <a:cs typeface="Arial"/>
                        </a:rPr>
                        <a:t>الالتزام بالمتطلبات البنكية </a:t>
                      </a:r>
                      <a:r>
                        <a:rPr lang="ar-SA" sz="1400" dirty="0" smtClean="0">
                          <a:effectLst/>
                          <a:latin typeface="Calibri"/>
                          <a:ea typeface="Calibri"/>
                          <a:cs typeface="Arial"/>
                        </a:rPr>
                        <a:t>المتعلقة </a:t>
                      </a:r>
                      <a:r>
                        <a:rPr lang="ar-SA" sz="1400" dirty="0">
                          <a:effectLst/>
                          <a:latin typeface="Calibri"/>
                          <a:ea typeface="Calibri"/>
                          <a:cs typeface="Arial"/>
                        </a:rPr>
                        <a:t>بقرض.</a:t>
                      </a:r>
                      <a:endParaRPr lang="en-US" sz="1400" dirty="0">
                        <a:effectLst/>
                        <a:latin typeface="Calibri"/>
                        <a:ea typeface="Calibri"/>
                        <a:cs typeface="Times New Roman"/>
                      </a:endParaRPr>
                    </a:p>
                  </a:txBody>
                  <a:tcPr marL="59920" marR="59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238271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4800" dirty="0" smtClean="0">
                <a:effectLst/>
              </a:rPr>
              <a:t>المراجعة الداخلية والمراجعة الخارجية</a:t>
            </a:r>
            <a:endParaRPr lang="ar-SA" sz="4800" dirty="0">
              <a:effectLst/>
            </a:endParaRPr>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1767358217"/>
              </p:ext>
            </p:extLst>
          </p:nvPr>
        </p:nvGraphicFramePr>
        <p:xfrm>
          <a:off x="1187624" y="2060849"/>
          <a:ext cx="6984776" cy="3816425"/>
        </p:xfrm>
        <a:graphic>
          <a:graphicData uri="http://schemas.openxmlformats.org/drawingml/2006/table">
            <a:tbl>
              <a:tblPr rtl="1" firstRow="1" firstCol="1" bandRow="1"/>
              <a:tblGrid>
                <a:gridCol w="3487017"/>
                <a:gridCol w="3497759"/>
              </a:tblGrid>
              <a:tr h="346948">
                <a:tc>
                  <a:txBody>
                    <a:bodyPr/>
                    <a:lstStyle/>
                    <a:p>
                      <a:pPr algn="ctr" rtl="1">
                        <a:lnSpc>
                          <a:spcPct val="115000"/>
                        </a:lnSpc>
                        <a:spcAft>
                          <a:spcPts val="0"/>
                        </a:spcAft>
                      </a:pPr>
                      <a:r>
                        <a:rPr lang="ar-SA" sz="1600" b="1" dirty="0" smtClean="0">
                          <a:effectLst/>
                          <a:latin typeface="Calibri"/>
                          <a:ea typeface="Calibri"/>
                          <a:cs typeface="Arial"/>
                        </a:rPr>
                        <a:t>المراجعة الخارجية </a:t>
                      </a:r>
                      <a:endParaRPr lang="en-US" sz="16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600" b="1" dirty="0" smtClean="0">
                          <a:effectLst/>
                          <a:latin typeface="Calibri"/>
                          <a:ea typeface="Calibri"/>
                          <a:cs typeface="Arial"/>
                        </a:rPr>
                        <a:t>المراجعة الداخلية </a:t>
                      </a:r>
                      <a:endParaRPr lang="en-US" sz="16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3895">
                <a:tc>
                  <a:txBody>
                    <a:bodyPr/>
                    <a:lstStyle/>
                    <a:p>
                      <a:pPr algn="r" rtl="1">
                        <a:lnSpc>
                          <a:spcPct val="115000"/>
                        </a:lnSpc>
                        <a:spcAft>
                          <a:spcPts val="0"/>
                        </a:spcAft>
                      </a:pPr>
                      <a:r>
                        <a:rPr lang="ar-SA" sz="1600" dirty="0">
                          <a:effectLst/>
                          <a:latin typeface="Calibri"/>
                          <a:ea typeface="Calibri"/>
                          <a:cs typeface="Arial"/>
                        </a:rPr>
                        <a:t>يقوم بها مراقب حسابات مستقل من خارج إدارة المنشأة.</a:t>
                      </a:r>
                      <a:endParaRPr lang="en-US" sz="16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tabLst>
                          <a:tab pos="672465" algn="l"/>
                        </a:tabLst>
                      </a:pPr>
                      <a:r>
                        <a:rPr lang="ar-SA" sz="1600" dirty="0">
                          <a:effectLst/>
                          <a:latin typeface="Calibri"/>
                          <a:ea typeface="Calibri"/>
                          <a:cs typeface="Arial"/>
                        </a:rPr>
                        <a:t>عملية فحص للعمليات والسجلات يقوم بها بصفة مستمرة موظفون من داخل المشروع </a:t>
                      </a:r>
                      <a:endParaRPr lang="en-US" sz="16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948">
                <a:tc>
                  <a:txBody>
                    <a:bodyPr/>
                    <a:lstStyle/>
                    <a:p>
                      <a:pPr algn="r" rtl="1">
                        <a:lnSpc>
                          <a:spcPct val="115000"/>
                        </a:lnSpc>
                        <a:spcAft>
                          <a:spcPts val="0"/>
                        </a:spcAft>
                        <a:tabLst>
                          <a:tab pos="672465" algn="l"/>
                        </a:tabLst>
                      </a:pPr>
                      <a:r>
                        <a:rPr lang="ar-SA" sz="1600">
                          <a:effectLst/>
                          <a:latin typeface="Calibri"/>
                          <a:ea typeface="Calibri"/>
                          <a:cs typeface="Arial"/>
                        </a:rPr>
                        <a:t>يجب على المراجع الخارجي نشر تقاريره للعامه </a:t>
                      </a:r>
                      <a:endParaRPr lang="en-US" sz="16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tabLst>
                          <a:tab pos="672465" algn="l"/>
                        </a:tabLst>
                      </a:pPr>
                      <a:r>
                        <a:rPr lang="ar-SA" sz="1600" dirty="0">
                          <a:effectLst/>
                          <a:latin typeface="Calibri"/>
                          <a:ea typeface="Calibri"/>
                          <a:cs typeface="Arial"/>
                        </a:rPr>
                        <a:t>لا يجوز للمراجع الداخلي نشر تقاريره </a:t>
                      </a:r>
                      <a:r>
                        <a:rPr lang="ar-SA" sz="1600" dirty="0" smtClean="0">
                          <a:effectLst/>
                          <a:latin typeface="Calibri"/>
                          <a:ea typeface="Calibri"/>
                          <a:cs typeface="Arial"/>
                        </a:rPr>
                        <a:t>للعامة </a:t>
                      </a:r>
                      <a:endParaRPr lang="en-US" sz="16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3895">
                <a:tc>
                  <a:txBody>
                    <a:bodyPr/>
                    <a:lstStyle/>
                    <a:p>
                      <a:pPr algn="r" rtl="1">
                        <a:lnSpc>
                          <a:spcPct val="115000"/>
                        </a:lnSpc>
                        <a:spcAft>
                          <a:spcPts val="0"/>
                        </a:spcAft>
                        <a:tabLst>
                          <a:tab pos="672465" algn="l"/>
                        </a:tabLst>
                      </a:pPr>
                      <a:r>
                        <a:rPr lang="ar-SA" sz="1600">
                          <a:effectLst/>
                          <a:latin typeface="Calibri"/>
                          <a:ea typeface="Calibri"/>
                          <a:cs typeface="Arial"/>
                        </a:rPr>
                        <a:t>يحدد نطاق العمل على أساس المسئوليات التي تحددها أحكام القانون.</a:t>
                      </a:r>
                      <a:endParaRPr lang="en-US" sz="16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tabLst>
                          <a:tab pos="672465" algn="l"/>
                        </a:tabLst>
                      </a:pPr>
                      <a:r>
                        <a:rPr lang="ar-SA" sz="1600" dirty="0">
                          <a:effectLst/>
                          <a:latin typeface="Calibri"/>
                          <a:ea typeface="Calibri"/>
                          <a:cs typeface="Arial"/>
                        </a:rPr>
                        <a:t>إدارة المشروع هي التي تحدد نطاق العمل </a:t>
                      </a:r>
                      <a:endParaRPr lang="en-US" sz="1600" dirty="0">
                        <a:effectLst/>
                        <a:latin typeface="Calibri"/>
                        <a:ea typeface="Calibri"/>
                        <a:cs typeface="Arial"/>
                      </a:endParaRPr>
                    </a:p>
                    <a:p>
                      <a:pPr algn="r" rtl="1">
                        <a:lnSpc>
                          <a:spcPct val="115000"/>
                        </a:lnSpc>
                        <a:spcAft>
                          <a:spcPts val="0"/>
                        </a:spcAft>
                        <a:tabLst>
                          <a:tab pos="672465" algn="l"/>
                        </a:tabLst>
                      </a:pPr>
                      <a:r>
                        <a:rPr lang="ar-SA" sz="1600" dirty="0">
                          <a:effectLst/>
                          <a:latin typeface="Calibri"/>
                          <a:ea typeface="Calibri"/>
                          <a:cs typeface="Arial"/>
                        </a:rPr>
                        <a:t> </a:t>
                      </a:r>
                      <a:endParaRPr lang="en-US" sz="16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7791">
                <a:tc>
                  <a:txBody>
                    <a:bodyPr/>
                    <a:lstStyle/>
                    <a:p>
                      <a:pPr algn="r" rtl="1">
                        <a:lnSpc>
                          <a:spcPct val="115000"/>
                        </a:lnSpc>
                        <a:spcAft>
                          <a:spcPts val="0"/>
                        </a:spcAft>
                        <a:tabLst>
                          <a:tab pos="672465" algn="l"/>
                        </a:tabLst>
                      </a:pPr>
                      <a:r>
                        <a:rPr lang="ar-SA" sz="1600">
                          <a:effectLst/>
                          <a:latin typeface="Calibri"/>
                          <a:ea typeface="Calibri"/>
                          <a:cs typeface="Arial"/>
                        </a:rPr>
                        <a:t>تهدف إلى ضمان أن القوائم المالية المقدمة إلى المساهمين تظهر بعدالة أرباح الشركة وخسائرها عن الفترة المالية والمركز المالي للشركة في نهاية المدة</a:t>
                      </a:r>
                      <a:endParaRPr lang="en-US" sz="16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tabLst>
                          <a:tab pos="672465" algn="l"/>
                        </a:tabLst>
                      </a:pPr>
                      <a:r>
                        <a:rPr lang="ar-SA" sz="1600" dirty="0">
                          <a:effectLst/>
                          <a:latin typeface="Calibri"/>
                          <a:ea typeface="Calibri"/>
                          <a:cs typeface="Arial"/>
                        </a:rPr>
                        <a:t>تهدف الى التأكد من أن النظام المحاسبي يعمل بكفاية بحيث تزود إدارة المشروع بشكل مستمر بمعلومات محاسبية دقيقة وصحيحة</a:t>
                      </a:r>
                      <a:endParaRPr lang="en-US" sz="1600" dirty="0">
                        <a:effectLst/>
                        <a:latin typeface="Calibri"/>
                        <a:ea typeface="Calibri"/>
                        <a:cs typeface="Arial"/>
                      </a:endParaRPr>
                    </a:p>
                    <a:p>
                      <a:pPr algn="r" rtl="1">
                        <a:lnSpc>
                          <a:spcPct val="115000"/>
                        </a:lnSpc>
                        <a:spcAft>
                          <a:spcPts val="0"/>
                        </a:spcAft>
                        <a:tabLst>
                          <a:tab pos="672465" algn="l"/>
                        </a:tabLst>
                      </a:pPr>
                      <a:r>
                        <a:rPr lang="ar-SA" sz="1600" dirty="0">
                          <a:effectLst/>
                          <a:latin typeface="Calibri"/>
                          <a:ea typeface="Calibri"/>
                          <a:cs typeface="Arial"/>
                        </a:rPr>
                        <a:t> </a:t>
                      </a:r>
                      <a:endParaRPr lang="en-US" sz="16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948">
                <a:tc>
                  <a:txBody>
                    <a:bodyPr/>
                    <a:lstStyle/>
                    <a:p>
                      <a:pPr algn="r" rtl="1">
                        <a:lnSpc>
                          <a:spcPct val="115000"/>
                        </a:lnSpc>
                        <a:spcAft>
                          <a:spcPts val="0"/>
                        </a:spcAft>
                        <a:tabLst>
                          <a:tab pos="672465" algn="l"/>
                        </a:tabLst>
                      </a:pPr>
                      <a:r>
                        <a:rPr lang="ar-SA" sz="1600">
                          <a:effectLst/>
                          <a:latin typeface="Calibri"/>
                          <a:ea typeface="Calibri"/>
                          <a:cs typeface="Arial"/>
                        </a:rPr>
                        <a:t>المراجع الخارجي مسئول أمام المساهمين </a:t>
                      </a:r>
                      <a:endParaRPr lang="en-US" sz="16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tabLst>
                          <a:tab pos="672465" algn="l"/>
                        </a:tabLst>
                      </a:pPr>
                      <a:r>
                        <a:rPr lang="ar-SA" sz="1600" dirty="0">
                          <a:effectLst/>
                          <a:latin typeface="Calibri"/>
                          <a:ea typeface="Calibri"/>
                          <a:cs typeface="Arial"/>
                        </a:rPr>
                        <a:t>المراجع الداخلي مسؤول أمام إدارة المشروع</a:t>
                      </a:r>
                      <a:endParaRPr lang="en-US" sz="16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22072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4800" dirty="0" smtClean="0">
                <a:effectLst/>
              </a:rPr>
              <a:t>المراجعة الداخلية والمراجعة الخارجية</a:t>
            </a:r>
            <a:endParaRPr lang="ar-SA" sz="4800" dirty="0">
              <a:effectLst/>
            </a:endParaRPr>
          </a:p>
        </p:txBody>
      </p:sp>
      <p:sp>
        <p:nvSpPr>
          <p:cNvPr id="3" name="عنصر نائب للمحتوى 2"/>
          <p:cNvSpPr>
            <a:spLocks noGrp="1"/>
          </p:cNvSpPr>
          <p:nvPr>
            <p:ph idx="1"/>
          </p:nvPr>
        </p:nvSpPr>
        <p:spPr>
          <a:xfrm>
            <a:off x="457200" y="1988840"/>
            <a:ext cx="8229600" cy="4137323"/>
          </a:xfrm>
        </p:spPr>
        <p:txBody>
          <a:bodyPr/>
          <a:lstStyle/>
          <a:p>
            <a:r>
              <a:rPr lang="ar-SA" dirty="0" smtClean="0">
                <a:solidFill>
                  <a:schemeClr val="tx2"/>
                </a:solidFill>
              </a:rPr>
              <a:t>لكلاهما </a:t>
            </a:r>
            <a:r>
              <a:rPr lang="ar-SA" dirty="0">
                <a:solidFill>
                  <a:schemeClr val="tx2"/>
                </a:solidFill>
              </a:rPr>
              <a:t>مصلحة مشتركة في التأكد من وجود:</a:t>
            </a:r>
          </a:p>
          <a:p>
            <a:pPr lvl="1"/>
            <a:r>
              <a:rPr lang="ar-SA" sz="1800" dirty="0" smtClean="0"/>
              <a:t>نظام </a:t>
            </a:r>
            <a:r>
              <a:rPr lang="ar-SA" sz="1800" dirty="0"/>
              <a:t>كفء وفعال للرقابة الداخلية لمنع واكتشاف الأخطاء والغش والتأكد من أن هذا النظام ينفذ بطريقة مرضية</a:t>
            </a:r>
          </a:p>
          <a:p>
            <a:pPr lvl="1"/>
            <a:r>
              <a:rPr lang="ar-SA" sz="1800" dirty="0" smtClean="0"/>
              <a:t>نظام </a:t>
            </a:r>
            <a:r>
              <a:rPr lang="ar-SA" sz="1800" dirty="0"/>
              <a:t>محاسبي سليم كفيل بإظهار المعلومات اللازمة لتحضير قوائم مالية تظهر بعدالة المركز المالي ونتائج الأعمال</a:t>
            </a:r>
          </a:p>
          <a:p>
            <a:endParaRPr lang="ar-SA" sz="2800" dirty="0"/>
          </a:p>
        </p:txBody>
      </p:sp>
    </p:spTree>
    <p:extLst>
      <p:ext uri="{BB962C8B-B14F-4D97-AF65-F5344CB8AC3E}">
        <p14:creationId xmlns:p14="http://schemas.microsoft.com/office/powerpoint/2010/main" val="665552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4800" dirty="0" smtClean="0"/>
              <a:t>الأجندة </a:t>
            </a:r>
            <a:endParaRPr lang="ar-SA" dirty="0"/>
          </a:p>
        </p:txBody>
      </p:sp>
      <p:sp>
        <p:nvSpPr>
          <p:cNvPr id="3" name="Content Placeholder 2"/>
          <p:cNvSpPr>
            <a:spLocks noGrp="1"/>
          </p:cNvSpPr>
          <p:nvPr>
            <p:ph idx="1"/>
          </p:nvPr>
        </p:nvSpPr>
        <p:spPr/>
        <p:txBody>
          <a:bodyPr>
            <a:normAutofit fontScale="92500" lnSpcReduction="10000"/>
          </a:bodyPr>
          <a:lstStyle/>
          <a:p>
            <a:r>
              <a:rPr lang="ar-SA" dirty="0" smtClean="0"/>
              <a:t>نشأة و تطور المراجعة </a:t>
            </a:r>
          </a:p>
          <a:p>
            <a:r>
              <a:rPr lang="ar-SA" dirty="0" smtClean="0"/>
              <a:t>تعريف المراجعه </a:t>
            </a:r>
          </a:p>
          <a:p>
            <a:r>
              <a:rPr lang="ar-SA" dirty="0" smtClean="0"/>
              <a:t>الفرق بين المحاسبة و المراجعه </a:t>
            </a:r>
          </a:p>
          <a:p>
            <a:r>
              <a:rPr lang="ar-SA" dirty="0" smtClean="0"/>
              <a:t>أهداف المراجعة </a:t>
            </a:r>
          </a:p>
          <a:p>
            <a:r>
              <a:rPr lang="ar-SA" dirty="0" smtClean="0"/>
              <a:t>القيود على نشاط المراجعه </a:t>
            </a:r>
          </a:p>
          <a:p>
            <a:r>
              <a:rPr lang="ar-SA" dirty="0" smtClean="0"/>
              <a:t>أنواع المراجعه </a:t>
            </a:r>
          </a:p>
          <a:p>
            <a:r>
              <a:rPr lang="ar-SA" dirty="0" smtClean="0"/>
              <a:t>أنواع المراجعين </a:t>
            </a:r>
          </a:p>
          <a:p>
            <a:r>
              <a:rPr lang="ar-SA" dirty="0" smtClean="0"/>
              <a:t>مراحل المراجعة</a:t>
            </a:r>
          </a:p>
          <a:p>
            <a:r>
              <a:rPr lang="ar-SA" dirty="0" smtClean="0"/>
              <a:t>تقرير المراجع و أنواعه </a:t>
            </a:r>
          </a:p>
          <a:p>
            <a:r>
              <a:rPr lang="ar-SA" dirty="0" smtClean="0"/>
              <a:t>اهم المنظمات المحاسبية </a:t>
            </a:r>
          </a:p>
          <a:p>
            <a:r>
              <a:rPr lang="ar-SA" dirty="0" smtClean="0"/>
              <a:t>مكاتب المحاسبة  و خدماتها </a:t>
            </a:r>
          </a:p>
          <a:p>
            <a:r>
              <a:rPr lang="ar-SA" dirty="0" smtClean="0"/>
              <a:t>رقابة الجودة </a:t>
            </a:r>
          </a:p>
          <a:p>
            <a:endParaRPr lang="ar-SA" dirty="0" smtClean="0"/>
          </a:p>
          <a:p>
            <a:endParaRPr lang="ar-SA" dirty="0" smtClean="0"/>
          </a:p>
          <a:p>
            <a:endParaRPr lang="ar-SA" dirty="0"/>
          </a:p>
        </p:txBody>
      </p:sp>
    </p:spTree>
    <p:extLst>
      <p:ext uri="{BB962C8B-B14F-4D97-AF65-F5344CB8AC3E}">
        <p14:creationId xmlns:p14="http://schemas.microsoft.com/office/powerpoint/2010/main" val="981540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4800" dirty="0" smtClean="0">
                <a:effectLst/>
              </a:rPr>
              <a:t>أنواع المراجعين</a:t>
            </a:r>
            <a:endParaRPr lang="ar-SA" sz="4800" dirty="0">
              <a:effectLst/>
            </a:endParaRPr>
          </a:p>
        </p:txBody>
      </p:sp>
      <p:sp>
        <p:nvSpPr>
          <p:cNvPr id="3" name="Content Placeholder 2"/>
          <p:cNvSpPr>
            <a:spLocks noGrp="1"/>
          </p:cNvSpPr>
          <p:nvPr>
            <p:ph idx="1"/>
          </p:nvPr>
        </p:nvSpPr>
        <p:spPr>
          <a:xfrm>
            <a:off x="467544" y="1700808"/>
            <a:ext cx="8229600" cy="4525963"/>
          </a:xfrm>
        </p:spPr>
        <p:txBody>
          <a:bodyPr>
            <a:normAutofit/>
          </a:bodyPr>
          <a:lstStyle/>
          <a:p>
            <a:pPr>
              <a:buNone/>
            </a:pPr>
            <a:r>
              <a:rPr lang="en-US" dirty="0" smtClean="0"/>
              <a:t> </a:t>
            </a:r>
            <a:r>
              <a:rPr lang="ar-SA" dirty="0"/>
              <a:t>1.	مراجع </a:t>
            </a:r>
            <a:r>
              <a:rPr lang="ar-SA" dirty="0" smtClean="0"/>
              <a:t>خارجي </a:t>
            </a:r>
            <a:r>
              <a:rPr lang="en-US" dirty="0" smtClean="0"/>
              <a:t>External </a:t>
            </a:r>
            <a:r>
              <a:rPr lang="en-US" dirty="0"/>
              <a:t>auditor  </a:t>
            </a:r>
            <a:r>
              <a:rPr lang="en-US" dirty="0" smtClean="0"/>
              <a:t>\</a:t>
            </a:r>
            <a:r>
              <a:rPr lang="ar-SA" dirty="0" smtClean="0"/>
              <a:t> مراقب </a:t>
            </a:r>
            <a:r>
              <a:rPr lang="ar-SA" dirty="0"/>
              <a:t>الحسابات \متعهد الحسابات </a:t>
            </a:r>
          </a:p>
          <a:p>
            <a:pPr marL="457200" indent="-457200">
              <a:buAutoNum type="arabicPeriod" startAt="2"/>
            </a:pPr>
            <a:r>
              <a:rPr lang="ar-SA" dirty="0" smtClean="0"/>
              <a:t>مراجع </a:t>
            </a:r>
            <a:r>
              <a:rPr lang="ar-SA" dirty="0"/>
              <a:t>داخلي </a:t>
            </a:r>
            <a:r>
              <a:rPr lang="en-US" dirty="0"/>
              <a:t>Internal </a:t>
            </a:r>
            <a:r>
              <a:rPr lang="en-US" dirty="0" smtClean="0"/>
              <a:t>auditor</a:t>
            </a:r>
          </a:p>
          <a:p>
            <a:pPr marL="457200" indent="-457200">
              <a:buAutoNum type="arabicPeriod" startAt="2"/>
            </a:pPr>
            <a:r>
              <a:rPr lang="ar-SA" dirty="0" smtClean="0"/>
              <a:t>المراجع </a:t>
            </a:r>
            <a:r>
              <a:rPr lang="ar-SA" dirty="0"/>
              <a:t>الحكومي </a:t>
            </a:r>
          </a:p>
          <a:p>
            <a:pPr>
              <a:buNone/>
            </a:pPr>
            <a:r>
              <a:rPr lang="ar-SA" dirty="0"/>
              <a:t>4.	المراجع الإداري</a:t>
            </a:r>
          </a:p>
          <a:p>
            <a:pPr>
              <a:buNone/>
            </a:pPr>
            <a:r>
              <a:rPr lang="ar-SA" dirty="0"/>
              <a:t>5.	الفاحص الضريبي </a:t>
            </a:r>
          </a:p>
          <a:p>
            <a:pPr>
              <a:buNone/>
            </a:pPr>
            <a:endParaRPr lang="ar-SA" dirty="0"/>
          </a:p>
        </p:txBody>
      </p:sp>
    </p:spTree>
    <p:extLst>
      <p:ext uri="{BB962C8B-B14F-4D97-AF65-F5344CB8AC3E}">
        <p14:creationId xmlns:p14="http://schemas.microsoft.com/office/powerpoint/2010/main" val="41027290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مراحل المراجعة </a:t>
            </a:r>
            <a:endParaRPr lang="ar-SA" dirty="0"/>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3688" y="2780928"/>
            <a:ext cx="6048672"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33039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مراحل المراجعة </a:t>
            </a:r>
          </a:p>
        </p:txBody>
      </p:sp>
      <p:sp>
        <p:nvSpPr>
          <p:cNvPr id="3" name="عنصر نائب للمحتوى 2"/>
          <p:cNvSpPr>
            <a:spLocks noGrp="1"/>
          </p:cNvSpPr>
          <p:nvPr>
            <p:ph idx="1"/>
          </p:nvPr>
        </p:nvSpPr>
        <p:spPr>
          <a:xfrm>
            <a:off x="467544" y="1700808"/>
            <a:ext cx="8229600" cy="4525963"/>
          </a:xfrm>
        </p:spPr>
        <p:txBody>
          <a:bodyPr>
            <a:normAutofit/>
          </a:bodyPr>
          <a:lstStyle/>
          <a:p>
            <a:pPr marL="0" indent="0">
              <a:buNone/>
            </a:pPr>
            <a:r>
              <a:rPr lang="ar-SA" dirty="0" smtClean="0">
                <a:solidFill>
                  <a:schemeClr val="tx2"/>
                </a:solidFill>
              </a:rPr>
              <a:t>1- مرحلة التخطيط :</a:t>
            </a:r>
            <a:endParaRPr lang="ar-SA" dirty="0">
              <a:solidFill>
                <a:schemeClr val="tx2"/>
              </a:solidFill>
            </a:endParaRPr>
          </a:p>
          <a:p>
            <a:pPr marL="685800" lvl="1"/>
            <a:r>
              <a:rPr lang="ar-SA" dirty="0" smtClean="0"/>
              <a:t>دراسة </a:t>
            </a:r>
            <a:r>
              <a:rPr lang="ar-SA" dirty="0"/>
              <a:t>وفهم مبدئي و توثيق لطبيعة نشاط العميل</a:t>
            </a:r>
          </a:p>
          <a:p>
            <a:pPr marL="685800" lvl="1"/>
            <a:r>
              <a:rPr lang="ar-SA" dirty="0" smtClean="0"/>
              <a:t>فهم </a:t>
            </a:r>
            <a:r>
              <a:rPr lang="ar-SA" dirty="0"/>
              <a:t>وتوثيق المعالم الأساسية للنظام المحاسبي في المنشأة</a:t>
            </a:r>
          </a:p>
          <a:p>
            <a:pPr marL="685800" lvl="1"/>
            <a:r>
              <a:rPr lang="ar-SA" dirty="0" smtClean="0"/>
              <a:t>اختيار </a:t>
            </a:r>
            <a:r>
              <a:rPr lang="ar-SA" dirty="0"/>
              <a:t>وتوثيق </a:t>
            </a:r>
            <a:r>
              <a:rPr lang="ar-SA" dirty="0" smtClean="0"/>
              <a:t>استراتيجية </a:t>
            </a:r>
            <a:r>
              <a:rPr lang="ar-SA" dirty="0"/>
              <a:t>المراجعة المناسبة  </a:t>
            </a:r>
            <a:r>
              <a:rPr lang="ar-SA" dirty="0" smtClean="0"/>
              <a:t>للأرصدة </a:t>
            </a:r>
            <a:r>
              <a:rPr lang="ar-SA" dirty="0"/>
              <a:t>و الحسابات</a:t>
            </a:r>
          </a:p>
          <a:p>
            <a:pPr marL="0" indent="0">
              <a:buNone/>
            </a:pPr>
            <a:r>
              <a:rPr lang="ar-SA" dirty="0" smtClean="0">
                <a:solidFill>
                  <a:schemeClr val="tx2"/>
                </a:solidFill>
              </a:rPr>
              <a:t>2- مرحلة التنفيذ :</a:t>
            </a:r>
            <a:endParaRPr lang="ar-SA" dirty="0">
              <a:solidFill>
                <a:schemeClr val="tx2"/>
              </a:solidFill>
            </a:endParaRPr>
          </a:p>
          <a:p>
            <a:pPr lvl="1"/>
            <a:r>
              <a:rPr lang="ar-SA" dirty="0" smtClean="0"/>
              <a:t>خلالها </a:t>
            </a:r>
            <a:r>
              <a:rPr lang="ar-SA" dirty="0"/>
              <a:t>يتم التحصل على أدلة الإثبات لتأييد المعلومات التي يعكسها رصيد كل حساب وتقييم هذه الأدلة وتوثيقها </a:t>
            </a:r>
          </a:p>
          <a:p>
            <a:pPr lvl="1"/>
            <a:r>
              <a:rPr lang="ar-SA" dirty="0" smtClean="0"/>
              <a:t>إعادة </a:t>
            </a:r>
            <a:r>
              <a:rPr lang="ar-SA" dirty="0"/>
              <a:t>النظر في </a:t>
            </a:r>
            <a:r>
              <a:rPr lang="ar-SA" dirty="0" smtClean="0"/>
              <a:t>استراتيجية </a:t>
            </a:r>
            <a:r>
              <a:rPr lang="ar-SA" dirty="0"/>
              <a:t>المراجعة عند اللزوم </a:t>
            </a:r>
            <a:endParaRPr lang="ar-SA" dirty="0" smtClean="0"/>
          </a:p>
          <a:p>
            <a:pPr marL="0" indent="0">
              <a:buNone/>
            </a:pPr>
            <a:r>
              <a:rPr lang="ar-SA" dirty="0">
                <a:solidFill>
                  <a:schemeClr val="tx2"/>
                </a:solidFill>
              </a:rPr>
              <a:t>3- مرحلة التقرير:</a:t>
            </a:r>
          </a:p>
          <a:p>
            <a:pPr lvl="1"/>
            <a:r>
              <a:rPr lang="ar-SA" dirty="0" smtClean="0"/>
              <a:t>فيها </a:t>
            </a:r>
            <a:r>
              <a:rPr lang="ar-SA" dirty="0"/>
              <a:t>يتم تكوين رأي المراجع وتوصيله على صورة تقرير يسمى (تقرير المراجع)</a:t>
            </a:r>
          </a:p>
          <a:p>
            <a:pPr lvl="1"/>
            <a:r>
              <a:rPr lang="ar-SA" dirty="0" smtClean="0"/>
              <a:t>قد </a:t>
            </a:r>
            <a:r>
              <a:rPr lang="ar-SA" dirty="0"/>
              <a:t>يقدم المراجع مع تقرير المراجع خطاب يسمى (خطاب الإدارة) </a:t>
            </a:r>
            <a:r>
              <a:rPr lang="en-US" dirty="0"/>
              <a:t>Management letter</a:t>
            </a:r>
          </a:p>
          <a:p>
            <a:pPr lvl="2"/>
            <a:r>
              <a:rPr lang="ar-SA" dirty="0" smtClean="0"/>
              <a:t>يمثل </a:t>
            </a:r>
            <a:r>
              <a:rPr lang="ar-SA" dirty="0"/>
              <a:t>خدمة إضافية اختيارية للمراجع ,إلا إذا تم الاتفاق عليه مسبقاً في خطاب اسمة خطاب التكليف</a:t>
            </a:r>
          </a:p>
          <a:p>
            <a:pPr marL="0" indent="0">
              <a:buNone/>
            </a:pPr>
            <a:endParaRPr lang="ar-SA" dirty="0"/>
          </a:p>
          <a:p>
            <a:pPr lvl="1"/>
            <a:endParaRPr lang="ar-SA" dirty="0"/>
          </a:p>
        </p:txBody>
      </p:sp>
    </p:spTree>
    <p:extLst>
      <p:ext uri="{BB962C8B-B14F-4D97-AF65-F5344CB8AC3E}">
        <p14:creationId xmlns:p14="http://schemas.microsoft.com/office/powerpoint/2010/main" val="41968220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مراحل المراجعة </a:t>
            </a: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397815587"/>
              </p:ext>
            </p:extLst>
          </p:nvPr>
        </p:nvGraphicFramePr>
        <p:xfrm>
          <a:off x="1619672" y="2564904"/>
          <a:ext cx="5904655" cy="2304256"/>
        </p:xfrm>
        <a:graphic>
          <a:graphicData uri="http://schemas.openxmlformats.org/drawingml/2006/table">
            <a:tbl>
              <a:tblPr rtl="1" firstRow="1" firstCol="1" bandRow="1"/>
              <a:tblGrid>
                <a:gridCol w="2926437"/>
                <a:gridCol w="2978218"/>
              </a:tblGrid>
              <a:tr h="720080">
                <a:tc>
                  <a:txBody>
                    <a:bodyPr/>
                    <a:lstStyle/>
                    <a:p>
                      <a:pPr marL="457200" algn="ctr" rtl="1">
                        <a:lnSpc>
                          <a:spcPct val="115000"/>
                        </a:lnSpc>
                        <a:spcAft>
                          <a:spcPts val="0"/>
                        </a:spcAft>
                      </a:pPr>
                      <a:r>
                        <a:rPr lang="ar-SA" sz="1600" b="1" dirty="0">
                          <a:effectLst/>
                          <a:latin typeface="Calibri"/>
                          <a:ea typeface="Calibri"/>
                          <a:cs typeface="Arial"/>
                        </a:rPr>
                        <a:t>خطاب الإدارة</a:t>
                      </a:r>
                      <a:r>
                        <a:rPr lang="en-US" sz="1600" b="1" dirty="0">
                          <a:effectLst/>
                          <a:latin typeface="Calibri"/>
                          <a:ea typeface="Calibri"/>
                          <a:cs typeface="Arial"/>
                        </a:rPr>
                        <a:t> Management letter</a:t>
                      </a:r>
                      <a:endParaRPr lang="en-US" sz="16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ar-SA" sz="1600" b="1" dirty="0">
                          <a:effectLst/>
                          <a:latin typeface="Calibri"/>
                          <a:ea typeface="Calibri"/>
                          <a:cs typeface="Arial"/>
                        </a:rPr>
                        <a:t>خطاب التكليف</a:t>
                      </a:r>
                      <a:r>
                        <a:rPr lang="en-US" sz="1600" dirty="0">
                          <a:effectLst/>
                          <a:latin typeface="Calibri"/>
                          <a:ea typeface="Calibri"/>
                          <a:cs typeface="Arial"/>
                        </a:rPr>
                        <a:t> Engagement latter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84176">
                <a:tc>
                  <a:txBody>
                    <a:bodyPr/>
                    <a:lstStyle/>
                    <a:p>
                      <a:pPr algn="r" rtl="1">
                        <a:lnSpc>
                          <a:spcPct val="115000"/>
                        </a:lnSpc>
                        <a:spcAft>
                          <a:spcPts val="0"/>
                        </a:spcAft>
                      </a:pPr>
                      <a:r>
                        <a:rPr lang="ar-SA" sz="1600" dirty="0">
                          <a:effectLst/>
                          <a:latin typeface="Calibri"/>
                          <a:ea typeface="Calibri"/>
                          <a:cs typeface="Arial"/>
                        </a:rPr>
                        <a:t>- يتم في نهاية عملية المراجعة</a:t>
                      </a:r>
                      <a:endParaRPr lang="en-US" sz="1600" dirty="0">
                        <a:effectLst/>
                        <a:latin typeface="Calibri"/>
                        <a:ea typeface="Calibri"/>
                        <a:cs typeface="Arial"/>
                      </a:endParaRPr>
                    </a:p>
                    <a:p>
                      <a:pPr algn="r" rtl="1">
                        <a:lnSpc>
                          <a:spcPct val="115000"/>
                        </a:lnSpc>
                        <a:spcAft>
                          <a:spcPts val="0"/>
                        </a:spcAft>
                      </a:pPr>
                      <a:r>
                        <a:rPr lang="ar-SA" sz="1600" dirty="0">
                          <a:effectLst/>
                          <a:latin typeface="Calibri"/>
                          <a:ea typeface="Calibri"/>
                          <a:cs typeface="Arial"/>
                        </a:rPr>
                        <a:t>-عبارة عن تقرير إلى إدارة المشروع يوضح فيه نقاط الضعف في نظام الرقابة الداخلية ووسائل تلافيها تحسيناً للنظام وبعض التوصيات </a:t>
                      </a:r>
                      <a:r>
                        <a:rPr lang="ar-SA" sz="1600" dirty="0" smtClean="0">
                          <a:effectLst/>
                          <a:latin typeface="Calibri"/>
                          <a:ea typeface="Calibri"/>
                          <a:cs typeface="Arial"/>
                        </a:rPr>
                        <a:t>المستقبلية </a:t>
                      </a:r>
                      <a:r>
                        <a:rPr lang="ar-SA" sz="1600" dirty="0">
                          <a:effectLst/>
                          <a:latin typeface="Calibri"/>
                          <a:ea typeface="Calibri"/>
                          <a:cs typeface="Arial"/>
                        </a:rPr>
                        <a:t>للإدارة</a:t>
                      </a:r>
                      <a:endParaRPr lang="en-US" sz="16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600" dirty="0">
                          <a:effectLst/>
                          <a:latin typeface="Calibri"/>
                          <a:ea typeface="Calibri"/>
                          <a:cs typeface="Arial"/>
                        </a:rPr>
                        <a:t>-يتم مع بداية قبول المراجعة</a:t>
                      </a:r>
                      <a:endParaRPr lang="en-US" sz="1600" dirty="0">
                        <a:effectLst/>
                        <a:latin typeface="Calibri"/>
                        <a:ea typeface="Calibri"/>
                        <a:cs typeface="Arial"/>
                      </a:endParaRPr>
                    </a:p>
                    <a:p>
                      <a:pPr algn="r" rtl="1">
                        <a:lnSpc>
                          <a:spcPct val="115000"/>
                        </a:lnSpc>
                        <a:spcAft>
                          <a:spcPts val="0"/>
                        </a:spcAft>
                      </a:pPr>
                      <a:r>
                        <a:rPr lang="ar-SA" sz="1600" dirty="0">
                          <a:effectLst/>
                          <a:latin typeface="Calibri"/>
                          <a:ea typeface="Calibri"/>
                          <a:cs typeface="Arial"/>
                        </a:rPr>
                        <a:t>-خطاب يوضح فيه المهام التي سوف يقوم بها المراجع ويتم التوقيع على هذا الخطاب من جانب إدارة المنشأة بالموافقة وإعادته إلى المراجع</a:t>
                      </a:r>
                      <a:endParaRPr lang="en-US" sz="16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333766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4800" dirty="0" smtClean="0">
                <a:effectLst/>
              </a:rPr>
              <a:t>تقرير المراجع و أنواعه </a:t>
            </a:r>
            <a:endParaRPr lang="ar-SA" sz="4800" dirty="0">
              <a:effectLst/>
            </a:endParaRPr>
          </a:p>
        </p:txBody>
      </p:sp>
      <p:sp>
        <p:nvSpPr>
          <p:cNvPr id="3" name="Content Placeholder 2"/>
          <p:cNvSpPr>
            <a:spLocks noGrp="1"/>
          </p:cNvSpPr>
          <p:nvPr>
            <p:ph idx="1"/>
          </p:nvPr>
        </p:nvSpPr>
        <p:spPr/>
        <p:txBody>
          <a:bodyPr/>
          <a:lstStyle/>
          <a:p>
            <a:r>
              <a:rPr lang="ar-SA" sz="3200" u="sng" dirty="0">
                <a:solidFill>
                  <a:schemeClr val="tx2"/>
                </a:solidFill>
              </a:rPr>
              <a:t>مثال على تقرير المراجعة المختصر:</a:t>
            </a:r>
            <a:endParaRPr lang="en-US" sz="2800" dirty="0">
              <a:solidFill>
                <a:schemeClr val="tx2"/>
              </a:solidFill>
            </a:endParaRPr>
          </a:p>
          <a:p>
            <a:pPr lvl="1"/>
            <a:r>
              <a:rPr lang="ar-SA" sz="2400" dirty="0"/>
              <a:t>(</a:t>
            </a:r>
            <a:r>
              <a:rPr lang="ar-SA" sz="2400" u="sng" dirty="0"/>
              <a:t>قمنا بفحص </a:t>
            </a:r>
            <a:r>
              <a:rPr lang="ar-SA" sz="2400" dirty="0"/>
              <a:t>ميزانية شركة س المؤرخة في 31 ديسمبر ..وقوائم الدخل والأرباح المحتجزة والتغيرات في المركز المالي عن السنة المنتهية في ذلك التاريخ. وقد تم الفحص طبقاً لمعايير المراجعة المتعارف عليها ,وبالتالي فقد اشتمل على الاختبارات للسجلات المحاسبية وإجراءات المراجعة الأخرى التي اعتبرناها ضرورية لظروف الحال.</a:t>
            </a:r>
            <a:endParaRPr lang="en-US" sz="1800" dirty="0"/>
          </a:p>
          <a:p>
            <a:pPr lvl="1"/>
            <a:r>
              <a:rPr lang="ar-SA" sz="2400" u="sng" dirty="0"/>
              <a:t>وفي رأينا </a:t>
            </a:r>
            <a:r>
              <a:rPr lang="ar-SA" sz="2400" dirty="0"/>
              <a:t>أن القوائم المالية المشار إليها أعلاه تظهر بعدالة المركز المالي للشركة س في 31 ديسمبر ..,ونتائج عملياتها والتغيرات في مركزها المالي عن السنة المنتهية في ذلك التاريخ,وفقاً لمبادىء المحاسبة المتعارف عليها والتي تم تطبيقها على أساس يتفق مع الأساس نفسه المستخدم في العام الماضي)</a:t>
            </a:r>
            <a:endParaRPr lang="ar-SA" sz="2400" dirty="0">
              <a:solidFill>
                <a:schemeClr val="tx2"/>
              </a:solidFill>
            </a:endParaRPr>
          </a:p>
        </p:txBody>
      </p:sp>
    </p:spTree>
    <p:extLst>
      <p:ext uri="{BB962C8B-B14F-4D97-AF65-F5344CB8AC3E}">
        <p14:creationId xmlns:p14="http://schemas.microsoft.com/office/powerpoint/2010/main" val="31229395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effectLst/>
              </a:rPr>
              <a:t>تقرير المراجع و أنواعه </a:t>
            </a:r>
            <a:endParaRPr lang="ar-SA" dirty="0"/>
          </a:p>
        </p:txBody>
      </p:sp>
      <p:sp>
        <p:nvSpPr>
          <p:cNvPr id="3" name="Content Placeholder 2"/>
          <p:cNvSpPr>
            <a:spLocks noGrp="1"/>
          </p:cNvSpPr>
          <p:nvPr>
            <p:ph idx="1"/>
          </p:nvPr>
        </p:nvSpPr>
        <p:spPr>
          <a:xfrm>
            <a:off x="457200" y="2204864"/>
            <a:ext cx="8229600" cy="3921299"/>
          </a:xfrm>
        </p:spPr>
        <p:txBody>
          <a:bodyPr/>
          <a:lstStyle/>
          <a:p>
            <a:r>
              <a:rPr lang="ar-SA" sz="2800" b="1" dirty="0">
                <a:solidFill>
                  <a:schemeClr val="tx2"/>
                </a:solidFill>
              </a:rPr>
              <a:t>أنواع تقارير المراجعة /أنواع رأي المراجع :</a:t>
            </a:r>
          </a:p>
          <a:p>
            <a:pPr lvl="1">
              <a:buNone/>
            </a:pPr>
            <a:r>
              <a:rPr lang="ar-SA" sz="2000" dirty="0"/>
              <a:t>1</a:t>
            </a:r>
            <a:r>
              <a:rPr lang="ar-SA" sz="1800" dirty="0"/>
              <a:t>- </a:t>
            </a:r>
            <a:r>
              <a:rPr lang="ar-SA" sz="2000" dirty="0"/>
              <a:t>الرأي الإيجابي غير المتحفظ/الرأي النظيف/الرأي الخالي من التحفظات/الرأي غير المقيد </a:t>
            </a:r>
          </a:p>
          <a:p>
            <a:pPr lvl="1">
              <a:buNone/>
            </a:pPr>
            <a:r>
              <a:rPr lang="ar-SA" sz="2000" dirty="0"/>
              <a:t>2- الرأي المتحفظ /المقيد .</a:t>
            </a:r>
          </a:p>
          <a:p>
            <a:pPr lvl="1">
              <a:buNone/>
            </a:pPr>
            <a:r>
              <a:rPr lang="ar-SA" sz="2000" dirty="0"/>
              <a:t>3- الرأي السلبي /العكسي/المعارض.</a:t>
            </a:r>
          </a:p>
          <a:p>
            <a:pPr lvl="1">
              <a:buNone/>
            </a:pPr>
            <a:r>
              <a:rPr lang="ar-SA" sz="2000" dirty="0"/>
              <a:t>4- الامتناع عن إبداء الرأي</a:t>
            </a:r>
            <a:r>
              <a:rPr lang="ar-SA" sz="2000" b="1" dirty="0"/>
              <a:t> </a:t>
            </a:r>
            <a:endParaRPr lang="ar-SA" sz="2000" dirty="0"/>
          </a:p>
        </p:txBody>
      </p:sp>
    </p:spTree>
    <p:extLst>
      <p:ext uri="{BB962C8B-B14F-4D97-AF65-F5344CB8AC3E}">
        <p14:creationId xmlns:p14="http://schemas.microsoft.com/office/powerpoint/2010/main" val="16302764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a:effectLst/>
              </a:rPr>
              <a:t>تقرير المراجع و أنواعه </a:t>
            </a:r>
            <a:endParaRPr lang="ar-SA" dirty="0">
              <a:solidFill>
                <a:schemeClr val="tx1">
                  <a:lumMod val="65000"/>
                  <a:lumOff val="35000"/>
                </a:schemeClr>
              </a:solidFill>
            </a:endParaRPr>
          </a:p>
        </p:txBody>
      </p:sp>
      <p:sp>
        <p:nvSpPr>
          <p:cNvPr id="3" name="Content Placeholder 2"/>
          <p:cNvSpPr>
            <a:spLocks noGrp="1"/>
          </p:cNvSpPr>
          <p:nvPr>
            <p:ph idx="1"/>
          </p:nvPr>
        </p:nvSpPr>
        <p:spPr>
          <a:xfrm>
            <a:off x="457200" y="1988840"/>
            <a:ext cx="8229600" cy="4137323"/>
          </a:xfrm>
        </p:spPr>
        <p:txBody>
          <a:bodyPr>
            <a:normAutofit/>
          </a:bodyPr>
          <a:lstStyle/>
          <a:p>
            <a:r>
              <a:rPr lang="ar-SA" b="1" u="sng" dirty="0" smtClean="0">
                <a:solidFill>
                  <a:schemeClr val="tx2"/>
                </a:solidFill>
              </a:rPr>
              <a:t>التقرير الإيجابي غير المتحفظ  </a:t>
            </a:r>
            <a:r>
              <a:rPr lang="en-US" b="1" u="sng" dirty="0" smtClean="0">
                <a:solidFill>
                  <a:schemeClr val="tx2"/>
                </a:solidFill>
              </a:rPr>
              <a:t>Unqualified Opinion</a:t>
            </a:r>
            <a:endParaRPr lang="ar-SA" b="1" u="sng" dirty="0" smtClean="0">
              <a:solidFill>
                <a:schemeClr val="tx2"/>
              </a:solidFill>
            </a:endParaRPr>
          </a:p>
          <a:p>
            <a:pPr lvl="1"/>
            <a:r>
              <a:rPr lang="ar-SA" sz="1800" dirty="0" smtClean="0"/>
              <a:t>المراجع </a:t>
            </a:r>
            <a:r>
              <a:rPr lang="ar-SA" sz="1800" dirty="0" smtClean="0"/>
              <a:t>ليس لديه أي تحفظ على القوائم المالية </a:t>
            </a:r>
            <a:endParaRPr lang="ar-SA" sz="1800" dirty="0" smtClean="0"/>
          </a:p>
          <a:p>
            <a:pPr lvl="1"/>
            <a:r>
              <a:rPr lang="ar-SA" sz="1800" dirty="0" smtClean="0"/>
              <a:t>النوع الافضل و المطلوب </a:t>
            </a:r>
            <a:endParaRPr lang="ar-SA" sz="1800" dirty="0" smtClean="0"/>
          </a:p>
          <a:p>
            <a:r>
              <a:rPr lang="ar-SA" b="1" u="sng" dirty="0" smtClean="0">
                <a:solidFill>
                  <a:schemeClr val="tx2"/>
                </a:solidFill>
              </a:rPr>
              <a:t>التقرير </a:t>
            </a:r>
            <a:r>
              <a:rPr lang="ar-SA" b="1" u="sng" dirty="0">
                <a:solidFill>
                  <a:schemeClr val="tx2"/>
                </a:solidFill>
              </a:rPr>
              <a:t>المتحفظ/المقيد </a:t>
            </a:r>
            <a:r>
              <a:rPr lang="en-US" b="1" u="sng" dirty="0" err="1">
                <a:solidFill>
                  <a:schemeClr val="tx2"/>
                </a:solidFill>
              </a:rPr>
              <a:t>Qualifaid</a:t>
            </a:r>
            <a:r>
              <a:rPr lang="en-US" b="1" u="sng" dirty="0">
                <a:solidFill>
                  <a:schemeClr val="tx2"/>
                </a:solidFill>
              </a:rPr>
              <a:t> Opinion </a:t>
            </a:r>
            <a:endParaRPr lang="ar-SA" b="1" u="sng" dirty="0">
              <a:solidFill>
                <a:schemeClr val="tx2"/>
              </a:solidFill>
            </a:endParaRPr>
          </a:p>
          <a:p>
            <a:pPr lvl="1"/>
            <a:r>
              <a:rPr lang="ar-SA" sz="1800" dirty="0"/>
              <a:t>المراجع يبدي رأيه في عدالة القوائم المالية </a:t>
            </a:r>
            <a:r>
              <a:rPr lang="ar-SA" sz="1800" b="1" u="sng" dirty="0"/>
              <a:t>فيما عدا بند معين </a:t>
            </a:r>
            <a:r>
              <a:rPr lang="ar-SA" sz="1800" dirty="0"/>
              <a:t>أو مجموعة من البنود ولابد من ذكر سبب التحفظ </a:t>
            </a:r>
          </a:p>
          <a:p>
            <a:pPr lvl="1"/>
            <a:endParaRPr lang="ar-SA" dirty="0" smtClean="0"/>
          </a:p>
        </p:txBody>
      </p:sp>
    </p:spTree>
    <p:extLst>
      <p:ext uri="{BB962C8B-B14F-4D97-AF65-F5344CB8AC3E}">
        <p14:creationId xmlns:p14="http://schemas.microsoft.com/office/powerpoint/2010/main" val="37661257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a:effectLst/>
              </a:rPr>
              <a:t>تقرير المراجع و أنواعه </a:t>
            </a:r>
            <a:endParaRPr lang="ar-SA" dirty="0">
              <a:solidFill>
                <a:schemeClr val="tx1">
                  <a:lumMod val="65000"/>
                  <a:lumOff val="35000"/>
                </a:schemeClr>
              </a:solidFill>
            </a:endParaRPr>
          </a:p>
        </p:txBody>
      </p:sp>
      <p:sp>
        <p:nvSpPr>
          <p:cNvPr id="3" name="Content Placeholder 2"/>
          <p:cNvSpPr>
            <a:spLocks noGrp="1"/>
          </p:cNvSpPr>
          <p:nvPr>
            <p:ph idx="1"/>
          </p:nvPr>
        </p:nvSpPr>
        <p:spPr>
          <a:xfrm>
            <a:off x="457200" y="1700808"/>
            <a:ext cx="8229600" cy="4680520"/>
          </a:xfrm>
        </p:spPr>
        <p:txBody>
          <a:bodyPr>
            <a:normAutofit/>
          </a:bodyPr>
          <a:lstStyle/>
          <a:p>
            <a:r>
              <a:rPr lang="ar-SA" b="1" u="sng" dirty="0" smtClean="0"/>
              <a:t> </a:t>
            </a:r>
            <a:r>
              <a:rPr lang="ar-SA" b="1" u="sng" dirty="0" smtClean="0">
                <a:solidFill>
                  <a:schemeClr val="tx2"/>
                </a:solidFill>
              </a:rPr>
              <a:t>التقرير السلبي /العكسي </a:t>
            </a:r>
            <a:r>
              <a:rPr lang="en-US" b="1" u="sng" dirty="0" smtClean="0">
                <a:solidFill>
                  <a:schemeClr val="tx2"/>
                </a:solidFill>
              </a:rPr>
              <a:t>Adverse Opinion </a:t>
            </a:r>
            <a:endParaRPr lang="ar-SA" b="1" u="sng" dirty="0" smtClean="0">
              <a:solidFill>
                <a:schemeClr val="tx2"/>
              </a:solidFill>
            </a:endParaRPr>
          </a:p>
          <a:p>
            <a:pPr lvl="1"/>
            <a:r>
              <a:rPr lang="ar-SA" sz="1800" dirty="0" smtClean="0"/>
              <a:t>القوائم </a:t>
            </a:r>
            <a:r>
              <a:rPr lang="ar-SA" sz="1800" dirty="0" smtClean="0"/>
              <a:t>المالية تعتبر غير عادلة و لا تعبر عن المركز المالي ونتائج الأعمال للمنشاة</a:t>
            </a:r>
          </a:p>
          <a:p>
            <a:pPr lvl="1"/>
            <a:r>
              <a:rPr lang="ar-SA" sz="1800" dirty="0" smtClean="0"/>
              <a:t>نادرة الحدوث في الحياه العمليه </a:t>
            </a:r>
          </a:p>
          <a:p>
            <a:r>
              <a:rPr lang="ar-SA" b="1" u="sng" dirty="0" smtClean="0">
                <a:solidFill>
                  <a:schemeClr val="tx2"/>
                </a:solidFill>
              </a:rPr>
              <a:t> الامتناع عن إبداء الرأي </a:t>
            </a:r>
            <a:r>
              <a:rPr lang="en-US" b="1" u="sng" dirty="0" smtClean="0">
                <a:solidFill>
                  <a:schemeClr val="tx2"/>
                </a:solidFill>
              </a:rPr>
              <a:t>Disclaimer of Opinion </a:t>
            </a:r>
            <a:endParaRPr lang="ar-SA" b="1" u="sng" dirty="0" smtClean="0">
              <a:solidFill>
                <a:schemeClr val="tx2"/>
              </a:solidFill>
            </a:endParaRPr>
          </a:p>
          <a:p>
            <a:pPr lvl="1"/>
            <a:r>
              <a:rPr lang="ar-SA" sz="1800" dirty="0"/>
              <a:t>المراجع ليس لديه معلومات يستطيع أن يقَدر بمساعدتها عدالة هذه القوائم </a:t>
            </a:r>
            <a:endParaRPr lang="en-US" dirty="0"/>
          </a:p>
          <a:p>
            <a:pPr lvl="1"/>
            <a:r>
              <a:rPr lang="ar-SA" sz="1800" dirty="0"/>
              <a:t>أمثله على أسباب الامتناع عن إبداء الرأي: </a:t>
            </a:r>
            <a:endParaRPr lang="en-US" dirty="0"/>
          </a:p>
          <a:p>
            <a:pPr marL="1714500" lvl="3" indent="-342900">
              <a:buFont typeface="+mj-lt"/>
              <a:buAutoNum type="arabicPeriod"/>
            </a:pPr>
            <a:r>
              <a:rPr lang="ar-SA" sz="1800" dirty="0" smtClean="0"/>
              <a:t>عدم </a:t>
            </a:r>
            <a:r>
              <a:rPr lang="ar-SA" sz="1800" dirty="0"/>
              <a:t>استقلال المراجع </a:t>
            </a:r>
            <a:r>
              <a:rPr lang="ar-SA" sz="1800" dirty="0" smtClean="0"/>
              <a:t>عن </a:t>
            </a:r>
            <a:r>
              <a:rPr lang="ar-SA" sz="1800" dirty="0"/>
              <a:t>المشروع </a:t>
            </a:r>
            <a:r>
              <a:rPr lang="ar-SA" sz="1800" dirty="0" smtClean="0"/>
              <a:t> ( قريب </a:t>
            </a:r>
            <a:r>
              <a:rPr lang="ar-SA" sz="1800" dirty="0"/>
              <a:t>من الدرجة الأولى </a:t>
            </a:r>
            <a:r>
              <a:rPr lang="ar-SA" sz="1800" dirty="0" smtClean="0"/>
              <a:t>)</a:t>
            </a:r>
            <a:endParaRPr lang="en-US" sz="1400" dirty="0"/>
          </a:p>
          <a:p>
            <a:pPr marL="1714500" lvl="3" indent="-342900">
              <a:buFont typeface="+mj-lt"/>
              <a:buAutoNum type="arabicPeriod"/>
            </a:pPr>
            <a:r>
              <a:rPr lang="ar-SA" sz="1800" dirty="0" smtClean="0"/>
              <a:t>قيود </a:t>
            </a:r>
            <a:r>
              <a:rPr lang="ar-SA" sz="1800" dirty="0"/>
              <a:t>جوهرية على نطاق الفحص </a:t>
            </a:r>
            <a:r>
              <a:rPr lang="ar-SA" sz="1800" dirty="0" smtClean="0"/>
              <a:t>بسبب المنشأة أو ظروف </a:t>
            </a:r>
            <a:r>
              <a:rPr lang="ar-SA" sz="1800" dirty="0"/>
              <a:t>خارجية</a:t>
            </a:r>
            <a:endParaRPr lang="en-US" sz="1400" dirty="0"/>
          </a:p>
          <a:p>
            <a:pPr marL="1714500" lvl="3" indent="-342900">
              <a:buFont typeface="+mj-lt"/>
              <a:buAutoNum type="arabicPeriod"/>
            </a:pPr>
            <a:r>
              <a:rPr lang="ar-SA" sz="1800" dirty="0" smtClean="0"/>
              <a:t>احداث </a:t>
            </a:r>
            <a:r>
              <a:rPr lang="ar-SA" sz="1800" dirty="0"/>
              <a:t>غير مؤكده </a:t>
            </a:r>
            <a:r>
              <a:rPr lang="ar-SA" sz="1800" dirty="0" smtClean="0"/>
              <a:t> متوقعه ذات </a:t>
            </a:r>
            <a:r>
              <a:rPr lang="ar-SA" sz="1800" dirty="0"/>
              <a:t>اثر جوهري </a:t>
            </a:r>
            <a:r>
              <a:rPr lang="ar-SA" sz="1800" dirty="0" smtClean="0"/>
              <a:t>( </a:t>
            </a:r>
            <a:r>
              <a:rPr lang="ar-SA" sz="1800" dirty="0"/>
              <a:t>ستيف جوب / ابل )</a:t>
            </a:r>
            <a:endParaRPr lang="en-US" sz="1400" dirty="0"/>
          </a:p>
        </p:txBody>
      </p:sp>
    </p:spTree>
    <p:extLst>
      <p:ext uri="{BB962C8B-B14F-4D97-AF65-F5344CB8AC3E}">
        <p14:creationId xmlns:p14="http://schemas.microsoft.com/office/powerpoint/2010/main" val="30839407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lstStyle/>
          <a:p>
            <a:r>
              <a:rPr lang="ar-SA" sz="4800" dirty="0">
                <a:effectLst/>
              </a:rPr>
              <a:t>أهم التنظيمات المحاسبية </a:t>
            </a:r>
          </a:p>
        </p:txBody>
      </p:sp>
      <p:sp>
        <p:nvSpPr>
          <p:cNvPr id="3" name="Content Placeholder 2"/>
          <p:cNvSpPr>
            <a:spLocks noGrp="1"/>
          </p:cNvSpPr>
          <p:nvPr>
            <p:ph idx="1"/>
          </p:nvPr>
        </p:nvSpPr>
        <p:spPr>
          <a:xfrm>
            <a:off x="457200" y="1268760"/>
            <a:ext cx="8229600" cy="4857403"/>
          </a:xfrm>
        </p:spPr>
        <p:txBody>
          <a:bodyPr>
            <a:normAutofit lnSpcReduction="10000"/>
          </a:bodyPr>
          <a:lstStyle/>
          <a:p>
            <a:r>
              <a:rPr lang="ar-SA" dirty="0"/>
              <a:t>المعهد الأمريكي للمحاسبيين القانونيين </a:t>
            </a:r>
            <a:r>
              <a:rPr lang="en-US" dirty="0"/>
              <a:t>The American Institute of certified Public Accountants (AICPA).</a:t>
            </a:r>
            <a:r>
              <a:rPr lang="ar-SA" dirty="0"/>
              <a:t> و التي من وظائفه :</a:t>
            </a:r>
            <a:endParaRPr lang="en-US" sz="2200" dirty="0"/>
          </a:p>
          <a:p>
            <a:pPr lvl="2"/>
            <a:r>
              <a:rPr lang="ar-SA" dirty="0"/>
              <a:t>وضع المعايير والقواعد</a:t>
            </a:r>
            <a:endParaRPr lang="en-US" sz="1400" dirty="0"/>
          </a:p>
          <a:p>
            <a:pPr lvl="2"/>
            <a:r>
              <a:rPr lang="ar-SA" dirty="0"/>
              <a:t>مجلس معايير المراجعه </a:t>
            </a:r>
            <a:r>
              <a:rPr lang="en-US" dirty="0"/>
              <a:t>Auditing Standards board (ASB)  &lt; </a:t>
            </a:r>
            <a:r>
              <a:rPr lang="ar-SA" dirty="0"/>
              <a:t> ينتج </a:t>
            </a:r>
            <a:r>
              <a:rPr lang="en-US" dirty="0"/>
              <a:t> (SAS) statements on auditing standards  </a:t>
            </a:r>
            <a:r>
              <a:rPr lang="ar-SA" dirty="0"/>
              <a:t>نشرات معايير المراجعه</a:t>
            </a:r>
            <a:endParaRPr lang="en-US" sz="1400" dirty="0"/>
          </a:p>
          <a:p>
            <a:pPr lvl="2"/>
            <a:r>
              <a:rPr lang="ar-SA" dirty="0"/>
              <a:t> إصدار البحوث والمطبوعات </a:t>
            </a:r>
            <a:endParaRPr lang="en-US" sz="1400" dirty="0"/>
          </a:p>
          <a:p>
            <a:pPr lvl="2"/>
            <a:r>
              <a:rPr lang="ar-SA" dirty="0"/>
              <a:t> إجراء اختبارات </a:t>
            </a:r>
            <a:r>
              <a:rPr lang="en-US" dirty="0"/>
              <a:t> CPA</a:t>
            </a:r>
            <a:r>
              <a:rPr lang="ar-SA" dirty="0"/>
              <a:t>للحصول على شهادة مزاولة المهنة</a:t>
            </a:r>
            <a:endParaRPr lang="en-US" sz="1400" dirty="0"/>
          </a:p>
          <a:p>
            <a:pPr lvl="2"/>
            <a:r>
              <a:rPr lang="ar-SA" dirty="0"/>
              <a:t> دعم التعليم المستمر</a:t>
            </a:r>
            <a:endParaRPr lang="en-US" sz="1400" dirty="0"/>
          </a:p>
          <a:p>
            <a:r>
              <a:rPr lang="ar-SA" dirty="0"/>
              <a:t>الاتحاد الدولي للمحاسبين </a:t>
            </a:r>
            <a:r>
              <a:rPr lang="en-US" dirty="0" smtClean="0"/>
              <a:t>International </a:t>
            </a:r>
            <a:r>
              <a:rPr lang="en-US" dirty="0" err="1"/>
              <a:t>Fedration</a:t>
            </a:r>
            <a:r>
              <a:rPr lang="en-US" dirty="0"/>
              <a:t> of accounting </a:t>
            </a:r>
            <a:r>
              <a:rPr lang="en-US" dirty="0" smtClean="0"/>
              <a:t>IFAC</a:t>
            </a:r>
            <a:r>
              <a:rPr lang="ar-SA" dirty="0" smtClean="0"/>
              <a:t> </a:t>
            </a:r>
            <a:r>
              <a:rPr lang="ar-SA" dirty="0"/>
              <a:t>و هو المصدر لمعايير المراجعه الدولية الجاري اعتمادها حاليا.</a:t>
            </a:r>
            <a:endParaRPr lang="en-US" sz="2200" dirty="0"/>
          </a:p>
          <a:p>
            <a:r>
              <a:rPr lang="ar-SA" dirty="0"/>
              <a:t>جمعية المحاسبة الأمريكية </a:t>
            </a:r>
            <a:r>
              <a:rPr lang="en-US" dirty="0"/>
              <a:t>The American Accounting Association(AAA).</a:t>
            </a:r>
            <a:endParaRPr lang="en-US" sz="2200" dirty="0"/>
          </a:p>
          <a:p>
            <a:r>
              <a:rPr lang="ar-SA" dirty="0"/>
              <a:t>مجلس معايير المحاسبة المالية </a:t>
            </a:r>
            <a:r>
              <a:rPr lang="en-US" dirty="0"/>
              <a:t>Financial Accounting Standards Board(FASB</a:t>
            </a:r>
            <a:r>
              <a:rPr lang="en-US" dirty="0" smtClean="0"/>
              <a:t>).</a:t>
            </a:r>
            <a:endParaRPr lang="en-US" sz="2200" dirty="0"/>
          </a:p>
        </p:txBody>
      </p:sp>
    </p:spTree>
    <p:extLst>
      <p:ext uri="{BB962C8B-B14F-4D97-AF65-F5344CB8AC3E}">
        <p14:creationId xmlns:p14="http://schemas.microsoft.com/office/powerpoint/2010/main" val="229098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6752"/>
          </a:xfrm>
        </p:spPr>
        <p:txBody>
          <a:bodyPr/>
          <a:lstStyle/>
          <a:p>
            <a:r>
              <a:rPr lang="ar-SA" sz="4800" dirty="0">
                <a:effectLst/>
              </a:rPr>
              <a:t>أهم التنظيمات المحاسبية </a:t>
            </a:r>
          </a:p>
        </p:txBody>
      </p:sp>
      <p:sp>
        <p:nvSpPr>
          <p:cNvPr id="3" name="Content Placeholder 2"/>
          <p:cNvSpPr>
            <a:spLocks noGrp="1"/>
          </p:cNvSpPr>
          <p:nvPr>
            <p:ph idx="1"/>
          </p:nvPr>
        </p:nvSpPr>
        <p:spPr>
          <a:xfrm>
            <a:off x="457200" y="1268760"/>
            <a:ext cx="8507288" cy="5256584"/>
          </a:xfrm>
        </p:spPr>
        <p:txBody>
          <a:bodyPr>
            <a:normAutofit/>
          </a:bodyPr>
          <a:lstStyle/>
          <a:p>
            <a:r>
              <a:rPr lang="ar-SA" dirty="0"/>
              <a:t>هيئة تداول الأوراق المالية </a:t>
            </a:r>
            <a:r>
              <a:rPr lang="en-US" dirty="0"/>
              <a:t>Securities and Exchange Commission(SEC</a:t>
            </a:r>
            <a:r>
              <a:rPr lang="en-US" dirty="0" smtClean="0"/>
              <a:t>)</a:t>
            </a:r>
            <a:endParaRPr lang="ar-SA" dirty="0" smtClean="0"/>
          </a:p>
          <a:p>
            <a:r>
              <a:rPr lang="en-US" dirty="0" smtClean="0"/>
              <a:t>The </a:t>
            </a:r>
            <a:r>
              <a:rPr lang="en-US" dirty="0"/>
              <a:t>Public Company Accounting Oversight Board (PCAOB)</a:t>
            </a:r>
            <a:endParaRPr lang="en-US" sz="2200" dirty="0"/>
          </a:p>
          <a:p>
            <a:pPr lvl="2"/>
            <a:r>
              <a:rPr lang="ar-SA" dirty="0"/>
              <a:t>مؤسسه غير هادفه للربح وظفيفتها الاشراف على عمليات المراجعه لشركات المساهمه </a:t>
            </a:r>
            <a:endParaRPr lang="en-US" sz="1400" dirty="0"/>
          </a:p>
          <a:p>
            <a:pPr lvl="2"/>
            <a:r>
              <a:rPr lang="ar-SA" dirty="0"/>
              <a:t>انشئت هذه المؤسسه بناءا على </a:t>
            </a:r>
            <a:r>
              <a:rPr lang="en-US" dirty="0"/>
              <a:t>Sarbanes–Oxley Act of 2002 </a:t>
            </a:r>
            <a:r>
              <a:rPr lang="ar-SA" dirty="0"/>
              <a:t> </a:t>
            </a:r>
            <a:endParaRPr lang="ar-SA" dirty="0" smtClean="0"/>
          </a:p>
          <a:p>
            <a:r>
              <a:rPr lang="ar-SA" dirty="0" smtClean="0"/>
              <a:t>الهيئة </a:t>
            </a:r>
            <a:r>
              <a:rPr lang="ar-SA" dirty="0"/>
              <a:t>السعودية للمحاسبين القانونيين </a:t>
            </a:r>
            <a:r>
              <a:rPr lang="en-US" dirty="0"/>
              <a:t>Saudi Organization for Certified Public Accountants (SOCPA) </a:t>
            </a:r>
            <a:endParaRPr lang="en-US" sz="3000" dirty="0"/>
          </a:p>
          <a:p>
            <a:r>
              <a:rPr lang="ar-SA" dirty="0"/>
              <a:t>هيئة السوق المالية السعودية </a:t>
            </a:r>
            <a:r>
              <a:rPr lang="en-US" dirty="0" smtClean="0"/>
              <a:t>CMA</a:t>
            </a:r>
            <a:endParaRPr lang="en-US" sz="2200" dirty="0"/>
          </a:p>
        </p:txBody>
      </p:sp>
    </p:spTree>
    <p:extLst>
      <p:ext uri="{BB962C8B-B14F-4D97-AF65-F5344CB8AC3E}">
        <p14:creationId xmlns:p14="http://schemas.microsoft.com/office/powerpoint/2010/main" val="1279403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4800" dirty="0">
                <a:effectLst/>
              </a:rPr>
              <a:t>نشأة و تطور المراجعة </a:t>
            </a:r>
          </a:p>
        </p:txBody>
      </p:sp>
      <p:sp>
        <p:nvSpPr>
          <p:cNvPr id="3" name="Content Placeholder 2"/>
          <p:cNvSpPr>
            <a:spLocks noGrp="1"/>
          </p:cNvSpPr>
          <p:nvPr>
            <p:ph idx="1"/>
          </p:nvPr>
        </p:nvSpPr>
        <p:spPr/>
        <p:txBody>
          <a:bodyPr/>
          <a:lstStyle/>
          <a:p>
            <a:r>
              <a:rPr lang="ar-SA" dirty="0" smtClean="0">
                <a:solidFill>
                  <a:schemeClr val="tx2"/>
                </a:solidFill>
              </a:rPr>
              <a:t>المصريون القدماء و اليونانيون و </a:t>
            </a:r>
            <a:r>
              <a:rPr lang="ar-SA" dirty="0">
                <a:solidFill>
                  <a:schemeClr val="tx2"/>
                </a:solidFill>
              </a:rPr>
              <a:t>الرومان </a:t>
            </a:r>
            <a:endParaRPr lang="ar-SA" dirty="0" smtClean="0">
              <a:solidFill>
                <a:schemeClr val="tx2"/>
              </a:solidFill>
            </a:endParaRPr>
          </a:p>
          <a:p>
            <a:pPr lvl="1"/>
            <a:r>
              <a:rPr lang="ar-SA" dirty="0" smtClean="0"/>
              <a:t>استخدموا وسائل </a:t>
            </a:r>
            <a:r>
              <a:rPr lang="ar-SA" dirty="0"/>
              <a:t>بدائية في مراجعه أموال </a:t>
            </a:r>
            <a:r>
              <a:rPr lang="ar-SA" dirty="0" smtClean="0"/>
              <a:t>الدولة </a:t>
            </a:r>
            <a:r>
              <a:rPr lang="ar-SA" dirty="0"/>
              <a:t>و </a:t>
            </a:r>
            <a:r>
              <a:rPr lang="ar-SA" dirty="0" smtClean="0"/>
              <a:t>المحاسبة </a:t>
            </a:r>
            <a:r>
              <a:rPr lang="ar-SA" dirty="0"/>
              <a:t>عنها</a:t>
            </a:r>
          </a:p>
          <a:p>
            <a:r>
              <a:rPr lang="ar-SA" dirty="0">
                <a:solidFill>
                  <a:schemeClr val="tx2"/>
                </a:solidFill>
              </a:rPr>
              <a:t> </a:t>
            </a:r>
            <a:r>
              <a:rPr lang="ar-SA" dirty="0" smtClean="0">
                <a:solidFill>
                  <a:schemeClr val="tx2"/>
                </a:solidFill>
              </a:rPr>
              <a:t>أول منظمة </a:t>
            </a:r>
            <a:r>
              <a:rPr lang="ar-SA" dirty="0">
                <a:solidFill>
                  <a:schemeClr val="tx2"/>
                </a:solidFill>
              </a:rPr>
              <a:t>مهنية في ميدان التدقيق </a:t>
            </a:r>
            <a:endParaRPr lang="ar-SA" dirty="0" smtClean="0">
              <a:solidFill>
                <a:schemeClr val="tx2"/>
              </a:solidFill>
            </a:endParaRPr>
          </a:p>
          <a:p>
            <a:pPr lvl="1"/>
            <a:r>
              <a:rPr lang="ar-SA" dirty="0" smtClean="0"/>
              <a:t>1581 في فينيسيا </a:t>
            </a:r>
          </a:p>
          <a:p>
            <a:pPr lvl="1"/>
            <a:r>
              <a:rPr lang="ar-SA" dirty="0" smtClean="0"/>
              <a:t>بريطانيا , فرنسا , المانيا و أمريكا </a:t>
            </a:r>
          </a:p>
          <a:p>
            <a:r>
              <a:rPr lang="ar-SA" dirty="0" smtClean="0">
                <a:solidFill>
                  <a:schemeClr val="tx2"/>
                </a:solidFill>
              </a:rPr>
              <a:t>العوامل التي أدت الى تطور المراجعه : </a:t>
            </a:r>
          </a:p>
          <a:p>
            <a:pPr lvl="1"/>
            <a:r>
              <a:rPr lang="ar-SA" dirty="0" smtClean="0"/>
              <a:t>عصر البخار </a:t>
            </a:r>
          </a:p>
          <a:p>
            <a:pPr lvl="1"/>
            <a:r>
              <a:rPr lang="ar-SA" dirty="0" smtClean="0"/>
              <a:t>ظهور شركات المساهمة </a:t>
            </a:r>
          </a:p>
          <a:p>
            <a:pPr lvl="1"/>
            <a:endParaRPr lang="ar-SA" dirty="0" smtClean="0"/>
          </a:p>
          <a:p>
            <a:pPr lvl="1"/>
            <a:r>
              <a:rPr lang="ar-SA" dirty="0" smtClean="0"/>
              <a:t>ملاحظة : دور </a:t>
            </a:r>
            <a:r>
              <a:rPr lang="ar-SA" dirty="0"/>
              <a:t>المدقق لم يظهر الا بعد ظهور المحاسبة كمهنه لأي </a:t>
            </a:r>
            <a:r>
              <a:rPr lang="ar-SA" dirty="0" smtClean="0"/>
              <a:t>مؤسسة </a:t>
            </a:r>
            <a:endParaRPr lang="ar-SA" dirty="0"/>
          </a:p>
          <a:p>
            <a:pPr lvl="1"/>
            <a:endParaRPr lang="ar-SA" dirty="0"/>
          </a:p>
        </p:txBody>
      </p:sp>
    </p:spTree>
    <p:extLst>
      <p:ext uri="{BB962C8B-B14F-4D97-AF65-F5344CB8AC3E}">
        <p14:creationId xmlns:p14="http://schemas.microsoft.com/office/powerpoint/2010/main" val="15061579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4800" dirty="0" smtClean="0">
                <a:effectLst/>
              </a:rPr>
              <a:t>مكاتب </a:t>
            </a:r>
            <a:r>
              <a:rPr lang="ar-SA" sz="4800" dirty="0" smtClean="0">
                <a:effectLst/>
              </a:rPr>
              <a:t>المحاسبة و خدماتها </a:t>
            </a:r>
            <a:br>
              <a:rPr lang="ar-SA" sz="4800" dirty="0" smtClean="0">
                <a:effectLst/>
              </a:rPr>
            </a:br>
            <a:endParaRPr lang="ar-SA" sz="4800" dirty="0">
              <a:effectLst/>
            </a:endParaRPr>
          </a:p>
        </p:txBody>
      </p:sp>
      <p:sp>
        <p:nvSpPr>
          <p:cNvPr id="3" name="Content Placeholder 2"/>
          <p:cNvSpPr>
            <a:spLocks noGrp="1"/>
          </p:cNvSpPr>
          <p:nvPr>
            <p:ph idx="1"/>
          </p:nvPr>
        </p:nvSpPr>
        <p:spPr>
          <a:xfrm>
            <a:off x="457200" y="1340768"/>
            <a:ext cx="8229600" cy="5040560"/>
          </a:xfrm>
        </p:spPr>
        <p:txBody>
          <a:bodyPr>
            <a:normAutofit/>
          </a:bodyPr>
          <a:lstStyle/>
          <a:p>
            <a:pPr lvl="0"/>
            <a:r>
              <a:rPr lang="ar-SA" dirty="0" smtClean="0"/>
              <a:t>يوجد </a:t>
            </a:r>
            <a:r>
              <a:rPr lang="ar-SA" dirty="0"/>
              <a:t>أربع فئات لهذه المكاتب:</a:t>
            </a:r>
            <a:endParaRPr lang="en-US" sz="2000" dirty="0"/>
          </a:p>
          <a:p>
            <a:pPr lvl="1"/>
            <a:r>
              <a:rPr lang="ar-SA" dirty="0"/>
              <a:t>المكاتب الأربع الدولية يطلق عليها </a:t>
            </a:r>
            <a:r>
              <a:rPr lang="en-US" dirty="0"/>
              <a:t>Big Four</a:t>
            </a:r>
            <a:endParaRPr lang="en-US" sz="1400" dirty="0"/>
          </a:p>
          <a:p>
            <a:pPr lvl="2"/>
            <a:r>
              <a:rPr lang="en-US" dirty="0"/>
              <a:t>Ernst &amp; young/Deloitte &amp; </a:t>
            </a:r>
            <a:r>
              <a:rPr lang="en-US" dirty="0" err="1"/>
              <a:t>Touche</a:t>
            </a:r>
            <a:r>
              <a:rPr lang="en-US" dirty="0"/>
              <a:t>/KPMG </a:t>
            </a:r>
            <a:r>
              <a:rPr lang="ar-SA" dirty="0"/>
              <a:t>/</a:t>
            </a:r>
            <a:r>
              <a:rPr lang="en-US" dirty="0"/>
              <a:t>PWC) </a:t>
            </a:r>
            <a:r>
              <a:rPr lang="en-US" dirty="0" err="1"/>
              <a:t>PriceWaterhouse</a:t>
            </a:r>
            <a:r>
              <a:rPr lang="ar-SA" dirty="0"/>
              <a:t>)</a:t>
            </a:r>
            <a:endParaRPr lang="en-US" sz="1200" dirty="0"/>
          </a:p>
          <a:p>
            <a:pPr lvl="1"/>
            <a:r>
              <a:rPr lang="ar-SA" dirty="0"/>
              <a:t>المكاتب القومية بالولايات المتحدة مثل </a:t>
            </a:r>
            <a:r>
              <a:rPr lang="en-US" dirty="0"/>
              <a:t>Grant </a:t>
            </a:r>
            <a:r>
              <a:rPr lang="en-US" dirty="0" err="1"/>
              <a:t>thornton</a:t>
            </a:r>
            <a:r>
              <a:rPr lang="en-US" dirty="0"/>
              <a:t> </a:t>
            </a:r>
            <a:endParaRPr lang="en-US" sz="1400" dirty="0"/>
          </a:p>
          <a:p>
            <a:pPr lvl="1"/>
            <a:r>
              <a:rPr lang="ar-SA" dirty="0"/>
              <a:t>المكاتب المحلية والإقليمية الكبرى</a:t>
            </a:r>
            <a:endParaRPr lang="en-US" sz="1400" dirty="0"/>
          </a:p>
          <a:p>
            <a:pPr lvl="1"/>
            <a:r>
              <a:rPr lang="ar-SA" dirty="0"/>
              <a:t>المكاتب المحلية الصغيرة</a:t>
            </a:r>
            <a:endParaRPr lang="en-US" sz="1400" dirty="0"/>
          </a:p>
          <a:p>
            <a:r>
              <a:rPr lang="ar-SA" dirty="0"/>
              <a:t>التالي رابط لقائمة بمكاتب المحاسبة المعتمدة في </a:t>
            </a:r>
            <a:r>
              <a:rPr lang="ar-SA" dirty="0" smtClean="0"/>
              <a:t>المملكة: </a:t>
            </a:r>
            <a:endParaRPr lang="en-US" sz="2000" dirty="0"/>
          </a:p>
          <a:p>
            <a:pPr marL="0" indent="0">
              <a:buNone/>
            </a:pPr>
            <a:r>
              <a:rPr lang="en-US" u="sng" dirty="0">
                <a:hlinkClick r:id="rId3"/>
              </a:rPr>
              <a:t>http://</a:t>
            </a:r>
            <a:r>
              <a:rPr lang="en-US" u="sng" dirty="0" smtClean="0">
                <a:hlinkClick r:id="rId3"/>
              </a:rPr>
              <a:t>www.socpa.org.sa/Home/License/Accounting-offices</a:t>
            </a:r>
            <a:endParaRPr lang="en-US" sz="2000" dirty="0"/>
          </a:p>
          <a:p>
            <a:endParaRPr lang="ar-SA" dirty="0"/>
          </a:p>
        </p:txBody>
      </p:sp>
    </p:spTree>
    <p:extLst>
      <p:ext uri="{BB962C8B-B14F-4D97-AF65-F5344CB8AC3E}">
        <p14:creationId xmlns:p14="http://schemas.microsoft.com/office/powerpoint/2010/main" val="11629314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normAutofit/>
          </a:bodyPr>
          <a:lstStyle/>
          <a:p>
            <a:r>
              <a:rPr lang="ar-SA" sz="4800" dirty="0" smtClean="0">
                <a:effectLst/>
              </a:rPr>
              <a:t>خدمات مكاتب المحاسبة</a:t>
            </a:r>
            <a:endParaRPr lang="ar-SA" sz="4800" dirty="0">
              <a:effectLst/>
            </a:endParaRPr>
          </a:p>
        </p:txBody>
      </p:sp>
      <p:sp>
        <p:nvSpPr>
          <p:cNvPr id="3" name="Content Placeholder 2"/>
          <p:cNvSpPr>
            <a:spLocks noGrp="1"/>
          </p:cNvSpPr>
          <p:nvPr>
            <p:ph idx="1"/>
          </p:nvPr>
        </p:nvSpPr>
        <p:spPr>
          <a:xfrm>
            <a:off x="457200" y="1196752"/>
            <a:ext cx="8229600" cy="4929411"/>
          </a:xfrm>
        </p:spPr>
        <p:txBody>
          <a:bodyPr>
            <a:normAutofit/>
          </a:bodyPr>
          <a:lstStyle/>
          <a:p>
            <a:r>
              <a:rPr lang="ar-SA" b="1" dirty="0" smtClean="0"/>
              <a:t>خدمات </a:t>
            </a:r>
            <a:r>
              <a:rPr lang="ar-SA" b="1" dirty="0"/>
              <a:t>المحاسبة و امساك الدفاتر</a:t>
            </a:r>
            <a:r>
              <a:rPr lang="ar-SA" dirty="0"/>
              <a:t> </a:t>
            </a:r>
            <a:r>
              <a:rPr lang="en-US" dirty="0"/>
              <a:t>Accounting and book keeping services </a:t>
            </a:r>
            <a:endParaRPr lang="en-US" sz="2200" dirty="0"/>
          </a:p>
          <a:p>
            <a:pPr lvl="1"/>
            <a:r>
              <a:rPr lang="ar-SA" dirty="0"/>
              <a:t>تستخدمها عادة شركات صغيره ذات قدرات محاسبية محدودة لمساعدتها في اعداد القوائم المالية </a:t>
            </a:r>
            <a:endParaRPr lang="en-US" sz="1400" dirty="0"/>
          </a:p>
          <a:p>
            <a:r>
              <a:rPr lang="ar-SA" b="1" dirty="0"/>
              <a:t>خدمات ابداء الرأي او التصديق (المراجعة والفحص)</a:t>
            </a:r>
            <a:r>
              <a:rPr lang="ar-SA" dirty="0"/>
              <a:t> </a:t>
            </a:r>
            <a:r>
              <a:rPr lang="en-US" dirty="0"/>
              <a:t>Attestation services </a:t>
            </a:r>
            <a:endParaRPr lang="en-US" sz="2200" dirty="0"/>
          </a:p>
          <a:p>
            <a:pPr lvl="1"/>
            <a:r>
              <a:rPr lang="ar-SA" dirty="0"/>
              <a:t>هناك عدة انواع من هذه الخدمات :</a:t>
            </a:r>
            <a:endParaRPr lang="en-US" sz="1400" dirty="0"/>
          </a:p>
          <a:p>
            <a:pPr lvl="2"/>
            <a:r>
              <a:rPr lang="ar-SA" dirty="0"/>
              <a:t>مراجعه القوائم المالية التاريخية</a:t>
            </a:r>
            <a:endParaRPr lang="en-US" sz="1400" dirty="0"/>
          </a:p>
          <a:p>
            <a:pPr lvl="2"/>
            <a:r>
              <a:rPr lang="ar-SA" dirty="0"/>
              <a:t>فحص القوائم المالية التاريخية</a:t>
            </a:r>
            <a:endParaRPr lang="en-US" sz="1400" dirty="0"/>
          </a:p>
          <a:p>
            <a:pPr lvl="2"/>
            <a:r>
              <a:rPr lang="ar-SA" dirty="0"/>
              <a:t>باقي خدمات التصديق الاخرى مثل القوائم المالية المتوقعه و احصائيات الاداء الاستثماري </a:t>
            </a:r>
            <a:endParaRPr lang="en-US" sz="1400" dirty="0"/>
          </a:p>
          <a:p>
            <a:pPr lvl="1"/>
            <a:r>
              <a:rPr lang="ar-SA" dirty="0" smtClean="0"/>
              <a:t>هل هناك فرق بين خدمة </a:t>
            </a:r>
            <a:r>
              <a:rPr lang="ar-SA" dirty="0"/>
              <a:t>الفحص وخدمة المراجعة </a:t>
            </a:r>
            <a:r>
              <a:rPr lang="ar-SA" dirty="0" smtClean="0"/>
              <a:t> ؟</a:t>
            </a:r>
            <a:endParaRPr lang="en-US" sz="1400" dirty="0"/>
          </a:p>
          <a:p>
            <a:pPr marL="0" indent="-125730">
              <a:buNone/>
            </a:pPr>
            <a:endParaRPr lang="ar-SA" dirty="0"/>
          </a:p>
        </p:txBody>
      </p:sp>
    </p:spTree>
    <p:extLst>
      <p:ext uri="{BB962C8B-B14F-4D97-AF65-F5344CB8AC3E}">
        <p14:creationId xmlns:p14="http://schemas.microsoft.com/office/powerpoint/2010/main" val="17731482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4800" dirty="0" smtClean="0">
                <a:effectLst/>
              </a:rPr>
              <a:t>خدمات مكاتب المحاسبة</a:t>
            </a:r>
            <a:endParaRPr lang="ar-SA" sz="4800" dirty="0">
              <a:effectLst/>
            </a:endParaRPr>
          </a:p>
        </p:txBody>
      </p:sp>
      <p:sp>
        <p:nvSpPr>
          <p:cNvPr id="3" name="Content Placeholder 2"/>
          <p:cNvSpPr>
            <a:spLocks noGrp="1"/>
          </p:cNvSpPr>
          <p:nvPr>
            <p:ph idx="1"/>
          </p:nvPr>
        </p:nvSpPr>
        <p:spPr>
          <a:xfrm>
            <a:off x="457200" y="1556792"/>
            <a:ext cx="8229600" cy="4569371"/>
          </a:xfrm>
        </p:spPr>
        <p:txBody>
          <a:bodyPr/>
          <a:lstStyle/>
          <a:p>
            <a:pPr marL="342900" lvl="1" indent="-342900">
              <a:buFont typeface="Arial" panose="020B0604020202020204" pitchFamily="34" charset="0"/>
              <a:buChar char="•"/>
            </a:pPr>
            <a:r>
              <a:rPr lang="ar-SA" sz="2400" b="1" dirty="0" smtClean="0"/>
              <a:t>الخدمات </a:t>
            </a:r>
            <a:r>
              <a:rPr lang="ar-SA" sz="2400" b="1" dirty="0"/>
              <a:t>الضريبية</a:t>
            </a:r>
            <a:r>
              <a:rPr lang="ar-SA" sz="2400" dirty="0"/>
              <a:t> </a:t>
            </a:r>
            <a:r>
              <a:rPr lang="en-US" sz="2400" dirty="0"/>
              <a:t>tax services </a:t>
            </a:r>
            <a:endParaRPr lang="en-US" sz="2000" dirty="0"/>
          </a:p>
          <a:p>
            <a:pPr lvl="1"/>
            <a:r>
              <a:rPr lang="ar-SA" dirty="0" smtClean="0"/>
              <a:t>إعداد </a:t>
            </a:r>
            <a:r>
              <a:rPr lang="ar-SA" dirty="0"/>
              <a:t>الإقرارات الضريبية الخاصة بالعميل و تقديم النصح إليه بهدف تقليل ما يدفعه من ضرائب عن طريق توجيه العمليات بحيث يمكن الاستفادة من بعض المزايا الضريبية</a:t>
            </a:r>
            <a:endParaRPr lang="en-US" sz="1400" dirty="0"/>
          </a:p>
          <a:p>
            <a:pPr lvl="1"/>
            <a:r>
              <a:rPr lang="ar-SA" dirty="0"/>
              <a:t>التخطيط الضريبي على المنتجات </a:t>
            </a:r>
            <a:endParaRPr lang="en-US" sz="1400" dirty="0"/>
          </a:p>
          <a:p>
            <a:r>
              <a:rPr lang="ar-SA" b="1" dirty="0"/>
              <a:t>خدمات الإدارة الاستشارية  </a:t>
            </a:r>
            <a:r>
              <a:rPr lang="en-US" b="1" dirty="0"/>
              <a:t>Consulting </a:t>
            </a:r>
            <a:endParaRPr lang="en-US" sz="2200" dirty="0"/>
          </a:p>
          <a:p>
            <a:pPr lvl="1"/>
            <a:r>
              <a:rPr lang="ar-SA" dirty="0"/>
              <a:t>دراسة الجدوى الاقتصادية </a:t>
            </a:r>
            <a:endParaRPr lang="en-US" sz="1400" dirty="0"/>
          </a:p>
          <a:p>
            <a:pPr lvl="1"/>
            <a:r>
              <a:rPr lang="ar-SA" dirty="0"/>
              <a:t>النصح بشأن برامج تدريب العاملين في الشركة</a:t>
            </a:r>
            <a:endParaRPr lang="en-US" sz="1400" dirty="0"/>
          </a:p>
          <a:p>
            <a:pPr lvl="1"/>
            <a:r>
              <a:rPr lang="ar-SA" dirty="0"/>
              <a:t>النصح بشأن تصميم النظم المحاسبية للشركة الجديدة </a:t>
            </a:r>
            <a:endParaRPr lang="en-US" sz="1400" dirty="0"/>
          </a:p>
          <a:p>
            <a:r>
              <a:rPr lang="ar-SA" b="1" dirty="0"/>
              <a:t>خدمات المراقب المالي</a:t>
            </a:r>
            <a:endParaRPr lang="en-US" sz="2200" dirty="0"/>
          </a:p>
          <a:p>
            <a:pPr lvl="1"/>
            <a:r>
              <a:rPr lang="ar-SA" dirty="0"/>
              <a:t>يكون شخص متخصص في الامور المالية </a:t>
            </a:r>
            <a:endParaRPr lang="en-US" sz="1400" dirty="0"/>
          </a:p>
          <a:p>
            <a:pPr lvl="1"/>
            <a:r>
              <a:rPr lang="ar-SA" dirty="0"/>
              <a:t>غالباً ما تقدم هذه الخدمه للمشروعات الصغيرة (الشركات صغيرة الحجم) </a:t>
            </a:r>
            <a:endParaRPr lang="ar-SA" b="1" dirty="0">
              <a:solidFill>
                <a:schemeClr val="tx2"/>
              </a:solidFill>
            </a:endParaRPr>
          </a:p>
          <a:p>
            <a:endParaRPr lang="ar-SA" dirty="0"/>
          </a:p>
        </p:txBody>
      </p:sp>
    </p:spTree>
    <p:extLst>
      <p:ext uri="{BB962C8B-B14F-4D97-AF65-F5344CB8AC3E}">
        <p14:creationId xmlns:p14="http://schemas.microsoft.com/office/powerpoint/2010/main" val="41961512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40768"/>
          </a:xfrm>
        </p:spPr>
        <p:txBody>
          <a:bodyPr>
            <a:normAutofit/>
          </a:bodyPr>
          <a:lstStyle/>
          <a:p>
            <a:r>
              <a:rPr lang="ar-SA" sz="4800" dirty="0" smtClean="0">
                <a:effectLst/>
              </a:rPr>
              <a:t>رقابة الجودة </a:t>
            </a:r>
            <a:r>
              <a:rPr lang="en-US" sz="4800" dirty="0" smtClean="0">
                <a:effectLst/>
              </a:rPr>
              <a:t>Quality </a:t>
            </a:r>
            <a:r>
              <a:rPr lang="en-US" sz="4800" dirty="0" smtClean="0">
                <a:effectLst/>
              </a:rPr>
              <a:t>Control</a:t>
            </a:r>
            <a:endParaRPr lang="ar-SA" sz="4800" dirty="0">
              <a:effectLst/>
            </a:endParaRPr>
          </a:p>
        </p:txBody>
      </p:sp>
      <p:sp>
        <p:nvSpPr>
          <p:cNvPr id="3" name="Content Placeholder 2"/>
          <p:cNvSpPr>
            <a:spLocks noGrp="1"/>
          </p:cNvSpPr>
          <p:nvPr>
            <p:ph idx="1"/>
          </p:nvPr>
        </p:nvSpPr>
        <p:spPr>
          <a:xfrm>
            <a:off x="457200" y="1412776"/>
            <a:ext cx="8229600" cy="4713387"/>
          </a:xfrm>
        </p:spPr>
        <p:txBody>
          <a:bodyPr>
            <a:normAutofit/>
          </a:bodyPr>
          <a:lstStyle/>
          <a:p>
            <a:pPr lvl="0"/>
            <a:r>
              <a:rPr lang="ar-SA" dirty="0" smtClean="0"/>
              <a:t>هي </a:t>
            </a:r>
            <a:r>
              <a:rPr lang="ar-SA" dirty="0"/>
              <a:t>الوسائل التي يتم استخدامها للتأكد من قيام المنشأة المحاسبية بمقابلة مسؤولياتها المهنية في مواجهة العملاء </a:t>
            </a:r>
            <a:endParaRPr lang="ar-SA" dirty="0" smtClean="0"/>
          </a:p>
          <a:p>
            <a:pPr lvl="1"/>
            <a:r>
              <a:rPr lang="ar-SA" dirty="0" smtClean="0"/>
              <a:t>مثل التأكد من </a:t>
            </a:r>
            <a:r>
              <a:rPr lang="ar-SA" dirty="0"/>
              <a:t>اتباع مراجيعها لمعايير المراجعه المتعارف عليها خلال اداءهم لعملية المراجعه</a:t>
            </a:r>
            <a:endParaRPr lang="en-US" dirty="0"/>
          </a:p>
          <a:p>
            <a:r>
              <a:rPr lang="ar-SA" dirty="0"/>
              <a:t>اجراءات رقابة الجودة تختلف من منشأة الى أخرى فهي تعتمد على عدة عوامل منها حجم المنشأة , عدد المكاتب و طبيعة الممارسه </a:t>
            </a:r>
            <a:endParaRPr lang="ar-SA" dirty="0"/>
          </a:p>
        </p:txBody>
      </p:sp>
    </p:spTree>
    <p:extLst>
      <p:ext uri="{BB962C8B-B14F-4D97-AF65-F5344CB8AC3E}">
        <p14:creationId xmlns:p14="http://schemas.microsoft.com/office/powerpoint/2010/main" val="35611815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4800" dirty="0" smtClean="0">
                <a:effectLst/>
              </a:rPr>
              <a:t>رقابة </a:t>
            </a:r>
            <a:r>
              <a:rPr lang="ar-SA" sz="4800" dirty="0">
                <a:effectLst/>
              </a:rPr>
              <a:t>الجودة </a:t>
            </a:r>
            <a:r>
              <a:rPr lang="en-US" sz="4800" dirty="0">
                <a:effectLst/>
              </a:rPr>
              <a:t>Quality Control</a:t>
            </a:r>
            <a:endParaRPr lang="ar-SA" sz="4800" dirty="0"/>
          </a:p>
        </p:txBody>
      </p:sp>
      <p:sp>
        <p:nvSpPr>
          <p:cNvPr id="3" name="Content Placeholder 2"/>
          <p:cNvSpPr>
            <a:spLocks noGrp="1"/>
          </p:cNvSpPr>
          <p:nvPr>
            <p:ph idx="1"/>
          </p:nvPr>
        </p:nvSpPr>
        <p:spPr/>
        <p:txBody>
          <a:bodyPr>
            <a:normAutofit lnSpcReduction="10000"/>
          </a:bodyPr>
          <a:lstStyle/>
          <a:p>
            <a:pPr lvl="0"/>
            <a:r>
              <a:rPr lang="ar-SA" dirty="0"/>
              <a:t>عناصر رقابة الجودة :</a:t>
            </a:r>
            <a:endParaRPr lang="en-US" dirty="0"/>
          </a:p>
          <a:p>
            <a:pPr marL="857250" lvl="1" indent="-342900"/>
            <a:r>
              <a:rPr lang="ar-SA" dirty="0"/>
              <a:t>هي العناصر التي يجب أن يأخذها مكتب المحاسبة في الاعتبار عند تصميم نظام رقابة الجودة و هي كالتالي: </a:t>
            </a:r>
            <a:endParaRPr lang="en-US" dirty="0"/>
          </a:p>
          <a:p>
            <a:pPr marL="1257300" lvl="2" indent="-342900">
              <a:buFont typeface="+mj-lt"/>
              <a:buAutoNum type="arabicPeriod"/>
            </a:pPr>
            <a:r>
              <a:rPr lang="ar-SA" dirty="0" smtClean="0"/>
              <a:t>الحياد </a:t>
            </a:r>
            <a:r>
              <a:rPr lang="ar-SA" dirty="0"/>
              <a:t>, الامانه و الموضوعيه : </a:t>
            </a:r>
            <a:endParaRPr lang="ar-SA" dirty="0" smtClean="0"/>
          </a:p>
          <a:p>
            <a:pPr lvl="3"/>
            <a:r>
              <a:rPr lang="ar-SA" dirty="0" smtClean="0"/>
              <a:t>يجيب </a:t>
            </a:r>
            <a:r>
              <a:rPr lang="ar-SA" dirty="0"/>
              <a:t>الشركاء و المراجعيين في شركة المحاسبة على قائمة استقصاء سنوية لتحديد ملكيات اسهم و عضويات مجالس الادارة</a:t>
            </a:r>
            <a:endParaRPr lang="en-US" dirty="0"/>
          </a:p>
          <a:p>
            <a:pPr marL="1257300" lvl="2" indent="-342900">
              <a:buFont typeface="+mj-lt"/>
              <a:buAutoNum type="arabicPeriod"/>
            </a:pPr>
            <a:r>
              <a:rPr lang="ar-SA" dirty="0" smtClean="0"/>
              <a:t>ادارة </a:t>
            </a:r>
            <a:r>
              <a:rPr lang="ar-SA" dirty="0"/>
              <a:t>الافراد : </a:t>
            </a:r>
            <a:endParaRPr lang="ar-SA" dirty="0" smtClean="0"/>
          </a:p>
          <a:p>
            <a:pPr lvl="3"/>
            <a:r>
              <a:rPr lang="ar-SA" dirty="0" smtClean="0"/>
              <a:t>تقييم </a:t>
            </a:r>
            <a:r>
              <a:rPr lang="ar-SA" dirty="0"/>
              <a:t>كل مراجع خلال كل عملية مراجعه لتحسين العمل و التأكد من توافر التأهيل المناسب في المكان المناسب </a:t>
            </a:r>
            <a:endParaRPr lang="en-US" dirty="0"/>
          </a:p>
          <a:p>
            <a:pPr marL="1257300" lvl="2" indent="-342900">
              <a:buFont typeface="+mj-lt"/>
              <a:buAutoNum type="arabicPeriod"/>
            </a:pPr>
            <a:r>
              <a:rPr lang="ar-SA" dirty="0" smtClean="0"/>
              <a:t>قبول </a:t>
            </a:r>
            <a:r>
              <a:rPr lang="ar-SA" dirty="0"/>
              <a:t>و استمرار مراجعه العملاء : </a:t>
            </a:r>
            <a:endParaRPr lang="ar-SA" dirty="0" smtClean="0"/>
          </a:p>
          <a:p>
            <a:pPr lvl="3"/>
            <a:r>
              <a:rPr lang="ar-SA" dirty="0" smtClean="0"/>
              <a:t>تقييم </a:t>
            </a:r>
            <a:r>
              <a:rPr lang="ar-SA" dirty="0"/>
              <a:t>اي عميل جديد قبل البدء معه لتقليل المخاطر ( مثل خطر التقاضي)</a:t>
            </a:r>
            <a:endParaRPr lang="en-US" dirty="0"/>
          </a:p>
          <a:p>
            <a:pPr marL="1257300" lvl="2" indent="-342900">
              <a:buFont typeface="+mj-lt"/>
              <a:buAutoNum type="arabicPeriod"/>
            </a:pPr>
            <a:r>
              <a:rPr lang="ar-SA" dirty="0" smtClean="0"/>
              <a:t>أداء </a:t>
            </a:r>
            <a:r>
              <a:rPr lang="ar-SA" dirty="0"/>
              <a:t>عملية المراجعه : </a:t>
            </a:r>
            <a:endParaRPr lang="ar-SA" dirty="0" smtClean="0"/>
          </a:p>
          <a:p>
            <a:pPr lvl="3"/>
            <a:r>
              <a:rPr lang="ar-SA" dirty="0" smtClean="0"/>
              <a:t>وجود </a:t>
            </a:r>
            <a:r>
              <a:rPr lang="ar-SA" dirty="0"/>
              <a:t>مدير يصدق على عمليات المراجعه قبل تنفيذها للتأكد من انها تتماشى مع معايير المهنية و معايير الجودة </a:t>
            </a:r>
            <a:endParaRPr lang="en-US" dirty="0"/>
          </a:p>
          <a:p>
            <a:pPr marL="1257300" lvl="2" indent="-342900">
              <a:buFont typeface="+mj-lt"/>
              <a:buAutoNum type="arabicPeriod"/>
            </a:pPr>
            <a:r>
              <a:rPr lang="ar-SA" dirty="0"/>
              <a:t>المتابعه او المراقبه </a:t>
            </a:r>
            <a:r>
              <a:rPr lang="ar-SA" dirty="0" smtClean="0"/>
              <a:t>:</a:t>
            </a:r>
          </a:p>
          <a:p>
            <a:pPr lvl="3"/>
            <a:r>
              <a:rPr lang="ar-SA" dirty="0" smtClean="0"/>
              <a:t> </a:t>
            </a:r>
            <a:r>
              <a:rPr lang="ar-SA" dirty="0"/>
              <a:t>تكون من قبل الشريك المختص بأمور الجودة , فيلزم التاكد من وجود الاربعه عناصر السابق ذكرها في المنشأة و فعاليتها.</a:t>
            </a:r>
            <a:endParaRPr lang="ar-SA" dirty="0">
              <a:solidFill>
                <a:schemeClr val="tx2"/>
              </a:solidFill>
            </a:endParaRPr>
          </a:p>
        </p:txBody>
      </p:sp>
    </p:spTree>
    <p:extLst>
      <p:ext uri="{BB962C8B-B14F-4D97-AF65-F5344CB8AC3E}">
        <p14:creationId xmlns:p14="http://schemas.microsoft.com/office/powerpoint/2010/main" val="35519332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4800" dirty="0" smtClean="0">
                <a:effectLst/>
              </a:rPr>
              <a:t>رقابة </a:t>
            </a:r>
            <a:r>
              <a:rPr lang="ar-SA" sz="4800" dirty="0">
                <a:effectLst/>
              </a:rPr>
              <a:t>الجودة </a:t>
            </a:r>
            <a:r>
              <a:rPr lang="en-US" sz="4800" dirty="0">
                <a:effectLst/>
              </a:rPr>
              <a:t>Quality Control</a:t>
            </a:r>
            <a:endParaRPr lang="ar-SA" sz="4800" dirty="0"/>
          </a:p>
        </p:txBody>
      </p:sp>
      <p:sp>
        <p:nvSpPr>
          <p:cNvPr id="3" name="Content Placeholder 2"/>
          <p:cNvSpPr>
            <a:spLocks noGrp="1"/>
          </p:cNvSpPr>
          <p:nvPr>
            <p:ph idx="1"/>
          </p:nvPr>
        </p:nvSpPr>
        <p:spPr/>
        <p:txBody>
          <a:bodyPr/>
          <a:lstStyle/>
          <a:p>
            <a:r>
              <a:rPr lang="ar-SA" dirty="0">
                <a:solidFill>
                  <a:schemeClr val="tx2"/>
                </a:solidFill>
              </a:rPr>
              <a:t>في حالة عدم التزام مكاتب المحاسبة بمعايير الرقابة النوعية ,فإنه يتم إيقاع عدد من العقوبات تشمل :</a:t>
            </a:r>
            <a:endParaRPr lang="en-US" dirty="0">
              <a:solidFill>
                <a:schemeClr val="tx2"/>
              </a:solidFill>
            </a:endParaRPr>
          </a:p>
          <a:p>
            <a:pPr marL="800100" lvl="1" indent="-342900">
              <a:buFont typeface="+mj-lt"/>
              <a:buAutoNum type="arabicPeriod"/>
            </a:pPr>
            <a:r>
              <a:rPr lang="ar-SA" sz="1800" dirty="0" smtClean="0"/>
              <a:t>غرامات </a:t>
            </a:r>
            <a:r>
              <a:rPr lang="ar-SA" sz="1800" dirty="0"/>
              <a:t>مالية</a:t>
            </a:r>
            <a:endParaRPr lang="en-US" sz="1800" dirty="0"/>
          </a:p>
          <a:p>
            <a:pPr marL="800100" lvl="1" indent="-342900">
              <a:buFont typeface="+mj-lt"/>
              <a:buAutoNum type="arabicPeriod"/>
            </a:pPr>
            <a:r>
              <a:rPr lang="ar-SA" sz="1800" dirty="0" smtClean="0"/>
              <a:t>إيقاف </a:t>
            </a:r>
            <a:r>
              <a:rPr lang="ar-SA" sz="1800" dirty="0"/>
              <a:t>العضوية لمدة معينة أو الفصل من العضوية</a:t>
            </a:r>
            <a:endParaRPr lang="en-US" sz="1800" dirty="0"/>
          </a:p>
          <a:p>
            <a:pPr marL="800100" lvl="1" indent="-342900">
              <a:buFont typeface="+mj-lt"/>
              <a:buAutoNum type="arabicPeriod"/>
            </a:pPr>
            <a:r>
              <a:rPr lang="ar-SA" sz="1800" dirty="0" smtClean="0"/>
              <a:t>توجيه </a:t>
            </a:r>
            <a:r>
              <a:rPr lang="ar-SA" sz="1800" dirty="0"/>
              <a:t>اللوم أو الإنذار</a:t>
            </a:r>
            <a:endParaRPr lang="en-US" sz="1800" dirty="0"/>
          </a:p>
          <a:p>
            <a:pPr marL="800100" lvl="1" indent="-342900">
              <a:buFont typeface="+mj-lt"/>
              <a:buAutoNum type="arabicPeriod"/>
            </a:pPr>
            <a:r>
              <a:rPr lang="ar-SA" sz="1800" dirty="0" smtClean="0"/>
              <a:t>الالتزام </a:t>
            </a:r>
            <a:r>
              <a:rPr lang="ar-SA" sz="1800" dirty="0"/>
              <a:t>ببرامج إضافية للتعليم المستمر </a:t>
            </a:r>
            <a:endParaRPr lang="en-US" sz="1800" dirty="0"/>
          </a:p>
          <a:p>
            <a:pPr marL="800100" lvl="1" indent="-342900">
              <a:buFont typeface="+mj-lt"/>
              <a:buAutoNum type="arabicPeriod"/>
            </a:pPr>
            <a:r>
              <a:rPr lang="ar-SA" sz="1800" dirty="0" smtClean="0"/>
              <a:t>اتخاذ </a:t>
            </a:r>
            <a:r>
              <a:rPr lang="ar-SA" sz="1800" dirty="0"/>
              <a:t>إجراءات تصحيحية قد تتطلبها </a:t>
            </a:r>
            <a:r>
              <a:rPr lang="ar-SA" sz="1800" dirty="0" smtClean="0"/>
              <a:t>الظروف</a:t>
            </a:r>
            <a:endParaRPr lang="en-US" sz="2800" dirty="0"/>
          </a:p>
          <a:p>
            <a:endParaRPr lang="ar-SA" dirty="0">
              <a:solidFill>
                <a:schemeClr val="tx2"/>
              </a:solidFill>
            </a:endParaRPr>
          </a:p>
        </p:txBody>
      </p:sp>
    </p:spTree>
    <p:extLst>
      <p:ext uri="{BB962C8B-B14F-4D97-AF65-F5344CB8AC3E}">
        <p14:creationId xmlns:p14="http://schemas.microsoft.com/office/powerpoint/2010/main" val="6631477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effectLst/>
              </a:rPr>
              <a:t>المصادر </a:t>
            </a:r>
            <a:endParaRPr lang="ar-SA" dirty="0">
              <a:effectLst/>
            </a:endParaRPr>
          </a:p>
        </p:txBody>
      </p:sp>
      <p:sp>
        <p:nvSpPr>
          <p:cNvPr id="3" name="Content Placeholder 2"/>
          <p:cNvSpPr>
            <a:spLocks noGrp="1"/>
          </p:cNvSpPr>
          <p:nvPr>
            <p:ph idx="1"/>
          </p:nvPr>
        </p:nvSpPr>
        <p:spPr/>
        <p:txBody>
          <a:bodyPr/>
          <a:lstStyle/>
          <a:p>
            <a:pPr lvl="0"/>
            <a:r>
              <a:rPr lang="ar-SA" dirty="0"/>
              <a:t>المراجعه مدخل متكامل – تأليف ألفين أرينز </a:t>
            </a:r>
            <a:r>
              <a:rPr lang="en-US" dirty="0"/>
              <a:t>Alvin A. </a:t>
            </a:r>
            <a:r>
              <a:rPr lang="en-US" dirty="0" err="1"/>
              <a:t>Arens</a:t>
            </a:r>
            <a:r>
              <a:rPr lang="ar-SA" dirty="0"/>
              <a:t>  و جيمس لوبك </a:t>
            </a:r>
            <a:r>
              <a:rPr lang="en-US" dirty="0"/>
              <a:t>James K. </a:t>
            </a:r>
            <a:r>
              <a:rPr lang="en-US" dirty="0" err="1"/>
              <a:t>Loebbeck</a:t>
            </a:r>
            <a:r>
              <a:rPr lang="en-US" dirty="0"/>
              <a:t> </a:t>
            </a:r>
            <a:r>
              <a:rPr lang="ar-SA" dirty="0"/>
              <a:t> , ترجمه د. محمد الديسطي. دار المريخ للنشر </a:t>
            </a:r>
            <a:endParaRPr lang="en-US" dirty="0"/>
          </a:p>
          <a:p>
            <a:pPr lvl="0"/>
            <a:r>
              <a:rPr lang="ar-SA" dirty="0"/>
              <a:t>المراجعه  , المفاهيم و المعايير و الاجراءات. الدكتور مصطفى عيسى خضير.</a:t>
            </a:r>
            <a:endParaRPr lang="en-US" dirty="0"/>
          </a:p>
          <a:p>
            <a:r>
              <a:rPr lang="ar-SA" dirty="0" smtClean="0"/>
              <a:t>ملخصات و ملاحظات أ. هناء المغامس , قسم المحاسبة , جامعه الملك سعود</a:t>
            </a:r>
            <a:endParaRPr lang="ar-SA" dirty="0"/>
          </a:p>
        </p:txBody>
      </p:sp>
    </p:spTree>
    <p:extLst>
      <p:ext uri="{BB962C8B-B14F-4D97-AF65-F5344CB8AC3E}">
        <p14:creationId xmlns:p14="http://schemas.microsoft.com/office/powerpoint/2010/main" val="15422124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4800" dirty="0">
                <a:effectLst/>
              </a:rPr>
              <a:t>نشأة و تطور المراجعة </a:t>
            </a:r>
            <a:endParaRPr lang="ar-SA" sz="4800" dirty="0"/>
          </a:p>
        </p:txBody>
      </p:sp>
      <p:sp>
        <p:nvSpPr>
          <p:cNvPr id="3" name="Content Placeholder 2"/>
          <p:cNvSpPr>
            <a:spLocks noGrp="1"/>
          </p:cNvSpPr>
          <p:nvPr>
            <p:ph idx="1"/>
          </p:nvPr>
        </p:nvSpPr>
        <p:spPr/>
        <p:txBody>
          <a:bodyPr>
            <a:normAutofit/>
          </a:bodyPr>
          <a:lstStyle/>
          <a:p>
            <a:r>
              <a:rPr lang="ar-SA" dirty="0" smtClean="0">
                <a:solidFill>
                  <a:schemeClr val="tx2"/>
                </a:solidFill>
              </a:rPr>
              <a:t>في ال </a:t>
            </a:r>
            <a:r>
              <a:rPr lang="en-US" dirty="0" smtClean="0">
                <a:solidFill>
                  <a:schemeClr val="tx2"/>
                </a:solidFill>
              </a:rPr>
              <a:t>UK</a:t>
            </a:r>
            <a:r>
              <a:rPr lang="ar-SA" dirty="0" smtClean="0">
                <a:solidFill>
                  <a:schemeClr val="tx2"/>
                </a:solidFill>
              </a:rPr>
              <a:t>:</a:t>
            </a:r>
          </a:p>
          <a:p>
            <a:pPr lvl="1"/>
            <a:r>
              <a:rPr lang="ar-SA" dirty="0" smtClean="0"/>
              <a:t>المراجع من المساهمين قانونياً </a:t>
            </a:r>
          </a:p>
          <a:p>
            <a:pPr lvl="1"/>
            <a:r>
              <a:rPr lang="ar-SA" dirty="0" smtClean="0"/>
              <a:t>1856/1855 اسقط هذا المتطلب من قانون الشركات مما اعطى الحق في تعيين مراجع خارجي ( اختياري )</a:t>
            </a:r>
          </a:p>
          <a:p>
            <a:pPr lvl="1"/>
            <a:r>
              <a:rPr lang="ar-SA" dirty="0" smtClean="0"/>
              <a:t> الزام الشركه بتعيين مراجع خارجي في حاله مطالبه 20% من المساهمين ذلك</a:t>
            </a:r>
          </a:p>
          <a:p>
            <a:pPr lvl="1"/>
            <a:r>
              <a:rPr lang="ar-SA" dirty="0" smtClean="0"/>
              <a:t>قانون الشركات 1900 جعل </a:t>
            </a:r>
            <a:r>
              <a:rPr lang="en-US" dirty="0" smtClean="0"/>
              <a:t> </a:t>
            </a:r>
            <a:r>
              <a:rPr lang="ar-SA" dirty="0" smtClean="0"/>
              <a:t>المراجعة الخارجيه واجبه </a:t>
            </a:r>
          </a:p>
          <a:p>
            <a:endParaRPr lang="ar-SA" dirty="0" smtClean="0"/>
          </a:p>
          <a:p>
            <a:pPr marL="457200" lvl="1" indent="0">
              <a:buNone/>
            </a:pPr>
            <a:endParaRPr lang="ar-SA" dirty="0" smtClean="0"/>
          </a:p>
          <a:p>
            <a:pPr marL="457200" lvl="1" indent="0">
              <a:buNone/>
            </a:pPr>
            <a:endParaRPr lang="ar-SA" dirty="0"/>
          </a:p>
        </p:txBody>
      </p:sp>
    </p:spTree>
    <p:extLst>
      <p:ext uri="{BB962C8B-B14F-4D97-AF65-F5344CB8AC3E}">
        <p14:creationId xmlns:p14="http://schemas.microsoft.com/office/powerpoint/2010/main" val="3352820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792088"/>
          </a:xfrm>
        </p:spPr>
        <p:txBody>
          <a:bodyPr/>
          <a:lstStyle/>
          <a:p>
            <a:r>
              <a:rPr lang="ar-SA" sz="4800" dirty="0">
                <a:effectLst/>
              </a:rPr>
              <a:t>نشأة و تطور المراجعة </a:t>
            </a:r>
            <a:endParaRPr lang="ar-SA" sz="4800" dirty="0"/>
          </a:p>
        </p:txBody>
      </p:sp>
      <p:sp>
        <p:nvSpPr>
          <p:cNvPr id="3" name="Content Placeholder 2"/>
          <p:cNvSpPr>
            <a:spLocks noGrp="1"/>
          </p:cNvSpPr>
          <p:nvPr>
            <p:ph idx="1"/>
          </p:nvPr>
        </p:nvSpPr>
        <p:spPr>
          <a:xfrm>
            <a:off x="467544" y="1412776"/>
            <a:ext cx="8229600" cy="4929411"/>
          </a:xfrm>
        </p:spPr>
        <p:txBody>
          <a:bodyPr>
            <a:normAutofit/>
          </a:bodyPr>
          <a:lstStyle/>
          <a:p>
            <a:r>
              <a:rPr lang="ar-SA" dirty="0" smtClean="0">
                <a:solidFill>
                  <a:schemeClr val="tx2"/>
                </a:solidFill>
              </a:rPr>
              <a:t>في ال </a:t>
            </a:r>
            <a:r>
              <a:rPr lang="en-US" dirty="0" smtClean="0">
                <a:solidFill>
                  <a:schemeClr val="tx2"/>
                </a:solidFill>
              </a:rPr>
              <a:t>USA</a:t>
            </a:r>
            <a:r>
              <a:rPr lang="ar-SA" dirty="0" smtClean="0">
                <a:solidFill>
                  <a:schemeClr val="tx2"/>
                </a:solidFill>
              </a:rPr>
              <a:t>:</a:t>
            </a:r>
          </a:p>
          <a:p>
            <a:pPr lvl="1"/>
            <a:r>
              <a:rPr lang="ar-SA" dirty="0" smtClean="0"/>
              <a:t>تطور سريع بعد الحرب العالمية الأولى</a:t>
            </a:r>
          </a:p>
          <a:p>
            <a:pPr lvl="1"/>
            <a:r>
              <a:rPr lang="ar-SA" dirty="0" smtClean="0"/>
              <a:t>تأثرت بالمهنه في بريطانيا</a:t>
            </a:r>
          </a:p>
          <a:p>
            <a:pPr lvl="1"/>
            <a:r>
              <a:rPr lang="ar-SA" dirty="0" smtClean="0"/>
              <a:t>الاهتمام كان منصبا على مراجعه الميزانيه ثم تطور ليشمل جميع القوائم الماليه الأخرى</a:t>
            </a:r>
          </a:p>
          <a:p>
            <a:r>
              <a:rPr lang="ar-SA" dirty="0" smtClean="0">
                <a:solidFill>
                  <a:schemeClr val="tx2"/>
                </a:solidFill>
              </a:rPr>
              <a:t>في المملكه العربيه السعوديه :</a:t>
            </a:r>
          </a:p>
          <a:p>
            <a:pPr lvl="1"/>
            <a:r>
              <a:rPr lang="ar-SA" dirty="0" smtClean="0"/>
              <a:t>بدأت بدراسه أجرتها وزارة التجارة عن مهنه المراجعه في دول العالم </a:t>
            </a:r>
            <a:r>
              <a:rPr lang="en-US" dirty="0" smtClean="0"/>
              <a:t>USA , UK , Tunisia </a:t>
            </a:r>
          </a:p>
          <a:p>
            <a:pPr lvl="1"/>
            <a:r>
              <a:rPr lang="ar-SA" dirty="0" smtClean="0"/>
              <a:t>صدور مرسوم ملكي عام 1412هـ بتأسيس الهيئة السعوديه للمحاسبين القانونين </a:t>
            </a:r>
            <a:r>
              <a:rPr lang="en-US" dirty="0" smtClean="0"/>
              <a:t>SOCPA</a:t>
            </a:r>
            <a:endParaRPr lang="ar-SA" dirty="0" smtClean="0"/>
          </a:p>
          <a:p>
            <a:pPr lvl="2"/>
            <a:r>
              <a:rPr lang="ar-SA" dirty="0" smtClean="0"/>
              <a:t>دورها : القيام بما يؤدي الى النهوض بمهنة المحاسبة والمراجعة في المملكه </a:t>
            </a:r>
          </a:p>
          <a:p>
            <a:endParaRPr lang="ar-SA" dirty="0"/>
          </a:p>
        </p:txBody>
      </p:sp>
    </p:spTree>
    <p:extLst>
      <p:ext uri="{BB962C8B-B14F-4D97-AF65-F5344CB8AC3E}">
        <p14:creationId xmlns:p14="http://schemas.microsoft.com/office/powerpoint/2010/main" val="2592541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4800" dirty="0" smtClean="0">
                <a:effectLst/>
              </a:rPr>
              <a:t>تعريف المراجعه </a:t>
            </a:r>
            <a:endParaRPr lang="ar-SA" sz="4800" dirty="0">
              <a:effectLst/>
            </a:endParaRPr>
          </a:p>
        </p:txBody>
      </p:sp>
      <p:sp>
        <p:nvSpPr>
          <p:cNvPr id="3" name="Content Placeholder 2"/>
          <p:cNvSpPr>
            <a:spLocks noGrp="1"/>
          </p:cNvSpPr>
          <p:nvPr>
            <p:ph idx="1"/>
          </p:nvPr>
        </p:nvSpPr>
        <p:spPr/>
        <p:txBody>
          <a:bodyPr>
            <a:normAutofit/>
          </a:bodyPr>
          <a:lstStyle/>
          <a:p>
            <a:endParaRPr lang="ar-SA" sz="2800" dirty="0" smtClean="0">
              <a:solidFill>
                <a:schemeClr val="tx2"/>
              </a:solidFill>
            </a:endParaRPr>
          </a:p>
          <a:p>
            <a:r>
              <a:rPr lang="ar-SA" sz="2800" dirty="0" smtClean="0">
                <a:solidFill>
                  <a:schemeClr val="tx2"/>
                </a:solidFill>
              </a:rPr>
              <a:t>جمع و تقييم الأدله عن المعلومات المعلنه لتحديد مدى التوافق مع المعايير المقرره سلفا و التقرير عن ذلك , و يجب اداء المراجعه بواسطه شخص كفء و مستقل</a:t>
            </a:r>
          </a:p>
          <a:p>
            <a:pPr lvl="1">
              <a:buFontTx/>
              <a:buChar char="-"/>
            </a:pPr>
            <a:r>
              <a:rPr lang="ar-SA" dirty="0"/>
              <a:t>أنظمة الشركات في كل من السعودية ومصر تطلق اسم (مراقب الحسابات) على المراجع الخارجي .</a:t>
            </a:r>
          </a:p>
          <a:p>
            <a:pPr lvl="1">
              <a:buFontTx/>
              <a:buChar char="-"/>
            </a:pPr>
            <a:endParaRPr lang="ar-SA" dirty="0"/>
          </a:p>
        </p:txBody>
      </p:sp>
    </p:spTree>
    <p:extLst>
      <p:ext uri="{BB962C8B-B14F-4D97-AF65-F5344CB8AC3E}">
        <p14:creationId xmlns:p14="http://schemas.microsoft.com/office/powerpoint/2010/main" val="3695931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332656"/>
            <a:ext cx="7024744" cy="792088"/>
          </a:xfrm>
        </p:spPr>
        <p:txBody>
          <a:bodyPr/>
          <a:lstStyle/>
          <a:p>
            <a:r>
              <a:rPr lang="ar-SA" sz="4800" dirty="0" smtClean="0">
                <a:effectLst/>
              </a:rPr>
              <a:t>تعريف المراجعه </a:t>
            </a:r>
            <a:endParaRPr lang="ar-SA" sz="4800" dirty="0">
              <a:effectLst/>
            </a:endParaRPr>
          </a:p>
        </p:txBody>
      </p:sp>
      <p:sp>
        <p:nvSpPr>
          <p:cNvPr id="3" name="Content Placeholder 2"/>
          <p:cNvSpPr>
            <a:spLocks noGrp="1"/>
          </p:cNvSpPr>
          <p:nvPr>
            <p:ph idx="1"/>
          </p:nvPr>
        </p:nvSpPr>
        <p:spPr>
          <a:xfrm>
            <a:off x="395536" y="1268760"/>
            <a:ext cx="8280920" cy="4824536"/>
          </a:xfrm>
        </p:spPr>
        <p:txBody>
          <a:bodyPr>
            <a:normAutofit/>
          </a:bodyPr>
          <a:lstStyle/>
          <a:p>
            <a:r>
              <a:rPr lang="ar-SA" b="1" u="sng" dirty="0" smtClean="0">
                <a:solidFill>
                  <a:schemeClr val="tx2"/>
                </a:solidFill>
              </a:rPr>
              <a:t>جمع و تقييم الأدلة :</a:t>
            </a:r>
            <a:endParaRPr lang="ar-SA" dirty="0" smtClean="0">
              <a:solidFill>
                <a:schemeClr val="tx2"/>
              </a:solidFill>
            </a:endParaRPr>
          </a:p>
          <a:p>
            <a:pPr lvl="1"/>
            <a:r>
              <a:rPr lang="ar-SA" dirty="0" smtClean="0"/>
              <a:t>الأدلة </a:t>
            </a:r>
            <a:r>
              <a:rPr lang="ar-SA" dirty="0"/>
              <a:t>هي كل معلومة يستخدمها المراجع لتحديد ما اذا كانت المعلومات في القوائم المالية قد تم ادراجها بما يتفق مع المعايير التي تم تحديدها بشكل </a:t>
            </a:r>
            <a:r>
              <a:rPr lang="ar-SA" dirty="0" smtClean="0"/>
              <a:t>مسبق </a:t>
            </a:r>
          </a:p>
          <a:p>
            <a:pPr lvl="1"/>
            <a:r>
              <a:rPr lang="ar-SA" dirty="0" smtClean="0"/>
              <a:t>أمثلة :</a:t>
            </a:r>
          </a:p>
          <a:p>
            <a:pPr lvl="2"/>
            <a:r>
              <a:rPr lang="ar-SA" dirty="0" smtClean="0">
                <a:solidFill>
                  <a:schemeClr val="tx2"/>
                </a:solidFill>
              </a:rPr>
              <a:t>الفواتير, الشيكات ,البيانات التي يتم الحصول عليها بالاستفسار والملاحظة,الجرد الفعلي للأصول</a:t>
            </a:r>
          </a:p>
          <a:p>
            <a:r>
              <a:rPr lang="ar-SA" b="1" u="sng" dirty="0" smtClean="0">
                <a:solidFill>
                  <a:schemeClr val="tx2"/>
                </a:solidFill>
              </a:rPr>
              <a:t>المعلومات و المعايير المقررة سلفا :</a:t>
            </a:r>
          </a:p>
          <a:p>
            <a:pPr lvl="1"/>
            <a:r>
              <a:rPr lang="ar-SA" dirty="0" smtClean="0"/>
              <a:t>توفر معلومات </a:t>
            </a:r>
            <a:r>
              <a:rPr lang="en-US" dirty="0" smtClean="0"/>
              <a:t>&lt;</a:t>
            </a:r>
            <a:r>
              <a:rPr lang="ar-SA" dirty="0" smtClean="0"/>
              <a:t> يمكن التحقق منها </a:t>
            </a:r>
            <a:r>
              <a:rPr lang="ar-SA" dirty="0"/>
              <a:t>كميا </a:t>
            </a:r>
            <a:r>
              <a:rPr lang="ar-SA" dirty="0" smtClean="0"/>
              <a:t>(القوائم </a:t>
            </a:r>
            <a:r>
              <a:rPr lang="ar-SA" dirty="0"/>
              <a:t>المالية و الاقرار الضريبي</a:t>
            </a:r>
            <a:r>
              <a:rPr lang="ar-SA" dirty="0" smtClean="0"/>
              <a:t>)</a:t>
            </a:r>
            <a:r>
              <a:rPr lang="ar-SA" dirty="0"/>
              <a:t> و وصفيا (مدى فعالية نظم الحاسب </a:t>
            </a:r>
            <a:r>
              <a:rPr lang="ar-SA" dirty="0" smtClean="0"/>
              <a:t>الالكتروني)</a:t>
            </a:r>
            <a:endParaRPr lang="ar-SA" dirty="0"/>
          </a:p>
          <a:p>
            <a:pPr lvl="1"/>
            <a:r>
              <a:rPr lang="ar-SA" dirty="0" smtClean="0"/>
              <a:t>توفير معايير تمكن المراجع من المقارنة , التقييم و الحكم </a:t>
            </a:r>
          </a:p>
          <a:p>
            <a:pPr lvl="3"/>
            <a:r>
              <a:rPr lang="ar-SA" dirty="0" smtClean="0"/>
              <a:t>عند مراجعه القوائم الماليه </a:t>
            </a:r>
            <a:r>
              <a:rPr lang="en-US" dirty="0" smtClean="0"/>
              <a:t>&lt;&lt; </a:t>
            </a:r>
            <a:r>
              <a:rPr lang="ar-SA" dirty="0" smtClean="0"/>
              <a:t> المبادئ المحاسبية المتعارف عليها </a:t>
            </a:r>
            <a:r>
              <a:rPr lang="en-US" dirty="0"/>
              <a:t>GAAP</a:t>
            </a:r>
            <a:endParaRPr lang="ar-SA" dirty="0" smtClean="0"/>
          </a:p>
          <a:p>
            <a:pPr lvl="3"/>
            <a:r>
              <a:rPr lang="ar-SA" dirty="0" smtClean="0"/>
              <a:t>عند مراجعه الاقرار الضريبي </a:t>
            </a:r>
            <a:r>
              <a:rPr lang="en-US" dirty="0" smtClean="0"/>
              <a:t>&lt;&lt; </a:t>
            </a:r>
            <a:r>
              <a:rPr lang="ar-SA" dirty="0" smtClean="0"/>
              <a:t> القوانين الضريبية للدولة التي توجد فيها المنشاة </a:t>
            </a:r>
          </a:p>
          <a:p>
            <a:pPr lvl="3"/>
            <a:r>
              <a:rPr lang="ar-SA" dirty="0" smtClean="0"/>
              <a:t>من </a:t>
            </a:r>
            <a:r>
              <a:rPr lang="ar-SA" dirty="0"/>
              <a:t>الصعب أن توجد معايير للمعلومات </a:t>
            </a:r>
            <a:r>
              <a:rPr lang="ar-SA" dirty="0" smtClean="0"/>
              <a:t>الوصفية </a:t>
            </a:r>
            <a:r>
              <a:rPr lang="en-US" dirty="0" smtClean="0"/>
              <a:t>&lt; </a:t>
            </a:r>
            <a:r>
              <a:rPr lang="ar-SA" dirty="0" smtClean="0"/>
              <a:t>يتفق </a:t>
            </a:r>
            <a:r>
              <a:rPr lang="ar-SA" dirty="0"/>
              <a:t>المراجع مع الشركة محل </a:t>
            </a:r>
            <a:r>
              <a:rPr lang="ar-SA" dirty="0" smtClean="0"/>
              <a:t>المراجعة </a:t>
            </a:r>
            <a:r>
              <a:rPr lang="ar-SA" dirty="0"/>
              <a:t>على معايير </a:t>
            </a:r>
            <a:r>
              <a:rPr lang="ar-SA" dirty="0" smtClean="0"/>
              <a:t>معينة مثل </a:t>
            </a:r>
            <a:r>
              <a:rPr lang="ar-SA" dirty="0"/>
              <a:t>وضع معيار ( عدم وجود اخطاء في المخرجات ) عند مراجعه عمل تطبيقات الحاسب </a:t>
            </a:r>
            <a:r>
              <a:rPr lang="ar-SA" dirty="0" smtClean="0"/>
              <a:t>الآلي</a:t>
            </a:r>
          </a:p>
          <a:p>
            <a:pPr lvl="2"/>
            <a:r>
              <a:rPr lang="ar-SA" dirty="0" smtClean="0"/>
              <a:t>ملاحظة : أنواع الأدلة </a:t>
            </a:r>
            <a:r>
              <a:rPr lang="ar-SA" dirty="0"/>
              <a:t>و المعايير </a:t>
            </a:r>
            <a:r>
              <a:rPr lang="ar-SA" dirty="0" smtClean="0"/>
              <a:t>المستخدمة </a:t>
            </a:r>
            <a:r>
              <a:rPr lang="ar-SA" dirty="0"/>
              <a:t>للتقييم قد تختلف من مراجعه لأخرى لكن المبدأ او الاجراء نفسه ثابت </a:t>
            </a:r>
            <a:endParaRPr lang="ar-SA" dirty="0" smtClean="0"/>
          </a:p>
          <a:p>
            <a:pPr lvl="3"/>
            <a:endParaRPr lang="ar-SA" dirty="0" smtClean="0"/>
          </a:p>
          <a:p>
            <a:pPr>
              <a:buNone/>
            </a:pPr>
            <a:endParaRPr lang="ar-SA" b="1" u="sng" dirty="0" smtClean="0"/>
          </a:p>
          <a:p>
            <a:endParaRPr lang="ar-SA" dirty="0" smtClean="0"/>
          </a:p>
        </p:txBody>
      </p:sp>
    </p:spTree>
    <p:extLst>
      <p:ext uri="{BB962C8B-B14F-4D97-AF65-F5344CB8AC3E}">
        <p14:creationId xmlns:p14="http://schemas.microsoft.com/office/powerpoint/2010/main" val="1040890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4800" dirty="0" smtClean="0">
                <a:effectLst/>
              </a:rPr>
              <a:t>تعريف المراجعه </a:t>
            </a:r>
            <a:endParaRPr lang="ar-SA" sz="4800" dirty="0">
              <a:effectLst/>
            </a:endParaRPr>
          </a:p>
        </p:txBody>
      </p:sp>
      <p:sp>
        <p:nvSpPr>
          <p:cNvPr id="3" name="Content Placeholder 2"/>
          <p:cNvSpPr>
            <a:spLocks noGrp="1"/>
          </p:cNvSpPr>
          <p:nvPr>
            <p:ph idx="1"/>
          </p:nvPr>
        </p:nvSpPr>
        <p:spPr/>
        <p:txBody>
          <a:bodyPr>
            <a:normAutofit/>
          </a:bodyPr>
          <a:lstStyle/>
          <a:p>
            <a:r>
              <a:rPr lang="ar-SA" b="1" u="sng" dirty="0" smtClean="0">
                <a:solidFill>
                  <a:schemeClr val="tx2"/>
                </a:solidFill>
              </a:rPr>
              <a:t> </a:t>
            </a:r>
            <a:r>
              <a:rPr lang="ar-SA" b="1" u="sng" dirty="0">
                <a:solidFill>
                  <a:schemeClr val="tx2"/>
                </a:solidFill>
              </a:rPr>
              <a:t>التقرير </a:t>
            </a:r>
            <a:r>
              <a:rPr lang="ar-SA" b="1" u="sng" dirty="0" smtClean="0">
                <a:solidFill>
                  <a:schemeClr val="tx2"/>
                </a:solidFill>
              </a:rPr>
              <a:t>:</a:t>
            </a:r>
          </a:p>
          <a:p>
            <a:pPr lvl="1"/>
            <a:r>
              <a:rPr lang="ar-SA" dirty="0" smtClean="0"/>
              <a:t>المرحلة الاخيرة في عملية المراجعه</a:t>
            </a:r>
          </a:p>
          <a:p>
            <a:pPr lvl="1"/>
            <a:r>
              <a:rPr lang="ar-SA" dirty="0" smtClean="0"/>
              <a:t>اداة </a:t>
            </a:r>
            <a:r>
              <a:rPr lang="ar-SA" dirty="0"/>
              <a:t>توصيل النتائج عن مدى التوافق بين المعلومات المعروضة و المعايير لمستخدمي المعلومات المحاسبية</a:t>
            </a:r>
          </a:p>
          <a:p>
            <a:r>
              <a:rPr lang="ar-SA" b="1" u="sng" dirty="0" smtClean="0">
                <a:solidFill>
                  <a:schemeClr val="tx2"/>
                </a:solidFill>
              </a:rPr>
              <a:t>الشخص الكفء و المستقل:</a:t>
            </a:r>
          </a:p>
          <a:p>
            <a:pPr lvl="1"/>
            <a:r>
              <a:rPr lang="ar-SA" dirty="0" smtClean="0"/>
              <a:t>المراجع لابد ان يتوفر فيه التالي :</a:t>
            </a:r>
          </a:p>
          <a:p>
            <a:pPr lvl="2"/>
            <a:r>
              <a:rPr lang="ar-SA" dirty="0" smtClean="0">
                <a:solidFill>
                  <a:schemeClr val="tx2"/>
                </a:solidFill>
              </a:rPr>
              <a:t>المؤهلات التي تمكنه من فهم المعايير التي يجب استخدامها </a:t>
            </a:r>
          </a:p>
          <a:p>
            <a:pPr lvl="2"/>
            <a:r>
              <a:rPr lang="ar-SA" dirty="0" smtClean="0">
                <a:solidFill>
                  <a:schemeClr val="tx2"/>
                </a:solidFill>
              </a:rPr>
              <a:t>الكفاءة التي تمكنه من تحديد نوع و حجم الأدلة الي يلزم جمعها للتوصل الى استنتاج ملائم بعد اختبار الادله</a:t>
            </a:r>
          </a:p>
          <a:p>
            <a:pPr lvl="2"/>
            <a:r>
              <a:rPr lang="ar-SA" dirty="0" smtClean="0">
                <a:solidFill>
                  <a:schemeClr val="tx2"/>
                </a:solidFill>
              </a:rPr>
              <a:t>توجه ذهني مستقل / حياد</a:t>
            </a:r>
          </a:p>
          <a:p>
            <a:pPr lvl="2"/>
            <a:endParaRPr lang="ar-SA" dirty="0" smtClean="0"/>
          </a:p>
          <a:p>
            <a:endParaRPr lang="ar-SA" dirty="0"/>
          </a:p>
        </p:txBody>
      </p:sp>
    </p:spTree>
    <p:extLst>
      <p:ext uri="{BB962C8B-B14F-4D97-AF65-F5344CB8AC3E}">
        <p14:creationId xmlns:p14="http://schemas.microsoft.com/office/powerpoint/2010/main" val="3132685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379" y="404664"/>
            <a:ext cx="7344816" cy="648072"/>
          </a:xfrm>
        </p:spPr>
        <p:txBody>
          <a:bodyPr>
            <a:noAutofit/>
          </a:bodyPr>
          <a:lstStyle/>
          <a:p>
            <a:r>
              <a:rPr lang="ar-SA" sz="4000" dirty="0" smtClean="0">
                <a:effectLst/>
              </a:rPr>
              <a:t>الفرق بين المحاسبة و المراجعة </a:t>
            </a:r>
            <a:endParaRPr lang="ar-SA" sz="4000" dirty="0">
              <a:effectLst/>
            </a:endParaRPr>
          </a:p>
        </p:txBody>
      </p:sp>
      <p:sp>
        <p:nvSpPr>
          <p:cNvPr id="3" name="Content Placeholder 2"/>
          <p:cNvSpPr>
            <a:spLocks noGrp="1"/>
          </p:cNvSpPr>
          <p:nvPr>
            <p:ph idx="1"/>
          </p:nvPr>
        </p:nvSpPr>
        <p:spPr>
          <a:xfrm>
            <a:off x="467544" y="1268760"/>
            <a:ext cx="8229600" cy="5289451"/>
          </a:xfrm>
        </p:spPr>
        <p:txBody>
          <a:bodyPr>
            <a:normAutofit/>
          </a:bodyPr>
          <a:lstStyle/>
          <a:p>
            <a:pPr lvl="1"/>
            <a:endParaRPr lang="ar-SA" dirty="0" smtClean="0"/>
          </a:p>
          <a:p>
            <a:endParaRPr lang="ar-SA" dirty="0"/>
          </a:p>
        </p:txBody>
      </p:sp>
      <p:graphicFrame>
        <p:nvGraphicFramePr>
          <p:cNvPr id="5" name="جدول 4"/>
          <p:cNvGraphicFramePr>
            <a:graphicFrameLocks noGrp="1"/>
          </p:cNvGraphicFramePr>
          <p:nvPr>
            <p:extLst>
              <p:ext uri="{D42A27DB-BD31-4B8C-83A1-F6EECF244321}">
                <p14:modId xmlns:p14="http://schemas.microsoft.com/office/powerpoint/2010/main" val="1928567651"/>
              </p:ext>
            </p:extLst>
          </p:nvPr>
        </p:nvGraphicFramePr>
        <p:xfrm>
          <a:off x="899592" y="1268760"/>
          <a:ext cx="7272808" cy="4723592"/>
        </p:xfrm>
        <a:graphic>
          <a:graphicData uri="http://schemas.openxmlformats.org/drawingml/2006/table">
            <a:tbl>
              <a:tblPr rtl="1" firstRow="1" firstCol="1" bandRow="1"/>
              <a:tblGrid>
                <a:gridCol w="1662607"/>
                <a:gridCol w="2695104"/>
                <a:gridCol w="2915097"/>
              </a:tblGrid>
              <a:tr h="115566">
                <a:tc>
                  <a:txBody>
                    <a:bodyPr/>
                    <a:lstStyle/>
                    <a:p>
                      <a:pPr marL="457200" algn="r" rtl="1">
                        <a:lnSpc>
                          <a:spcPct val="115000"/>
                        </a:lnSpc>
                        <a:spcAft>
                          <a:spcPts val="0"/>
                        </a:spcAft>
                      </a:pPr>
                      <a:r>
                        <a:rPr lang="ar-SA" sz="1200" b="1" u="none" strike="noStrike">
                          <a:effectLst/>
                          <a:latin typeface="Calibri"/>
                          <a:ea typeface="Calibri"/>
                          <a:cs typeface="Arial"/>
                        </a:rPr>
                        <a:t> </a:t>
                      </a:r>
                      <a:endParaRPr lang="en-US" sz="1200">
                        <a:effectLst/>
                        <a:latin typeface="Calibri"/>
                        <a:ea typeface="Calibri"/>
                        <a:cs typeface="Arial"/>
                      </a:endParaRPr>
                    </a:p>
                  </a:txBody>
                  <a:tcPr marL="41673" marR="416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457200" algn="r" rtl="1">
                        <a:lnSpc>
                          <a:spcPct val="115000"/>
                        </a:lnSpc>
                        <a:spcAft>
                          <a:spcPts val="0"/>
                        </a:spcAft>
                      </a:pPr>
                      <a:r>
                        <a:rPr lang="ar-SA" sz="1200" b="1">
                          <a:effectLst/>
                          <a:latin typeface="Calibri"/>
                          <a:ea typeface="Calibri"/>
                          <a:cs typeface="Arial"/>
                        </a:rPr>
                        <a:t>المحاسبة </a:t>
                      </a:r>
                      <a:endParaRPr lang="en-US" sz="1200">
                        <a:effectLst/>
                        <a:latin typeface="Calibri"/>
                        <a:ea typeface="Calibri"/>
                        <a:cs typeface="Arial"/>
                      </a:endParaRPr>
                    </a:p>
                  </a:txBody>
                  <a:tcPr marL="41673" marR="416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457200" algn="r" rtl="1">
                        <a:lnSpc>
                          <a:spcPct val="115000"/>
                        </a:lnSpc>
                        <a:spcAft>
                          <a:spcPts val="0"/>
                        </a:spcAft>
                      </a:pPr>
                      <a:r>
                        <a:rPr lang="ar-SA" sz="1200" b="1">
                          <a:effectLst/>
                          <a:latin typeface="Calibri"/>
                          <a:ea typeface="Calibri"/>
                          <a:cs typeface="Arial"/>
                        </a:rPr>
                        <a:t>المراجعه </a:t>
                      </a:r>
                      <a:endParaRPr lang="en-US" sz="1200">
                        <a:effectLst/>
                        <a:latin typeface="Calibri"/>
                        <a:ea typeface="Calibri"/>
                        <a:cs typeface="Arial"/>
                      </a:endParaRPr>
                    </a:p>
                  </a:txBody>
                  <a:tcPr marL="41673" marR="416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577829">
                <a:tc>
                  <a:txBody>
                    <a:bodyPr/>
                    <a:lstStyle/>
                    <a:p>
                      <a:pPr marL="457200" algn="r" rtl="1">
                        <a:lnSpc>
                          <a:spcPct val="115000"/>
                        </a:lnSpc>
                        <a:spcAft>
                          <a:spcPts val="0"/>
                        </a:spcAft>
                      </a:pPr>
                      <a:r>
                        <a:rPr lang="ar-SA" sz="1200" b="1">
                          <a:effectLst/>
                          <a:latin typeface="Calibri"/>
                          <a:ea typeface="Calibri"/>
                          <a:cs typeface="Arial"/>
                        </a:rPr>
                        <a:t>الهدف </a:t>
                      </a:r>
                      <a:endParaRPr lang="en-US" sz="1200">
                        <a:effectLst/>
                        <a:latin typeface="Calibri"/>
                        <a:ea typeface="Calibri"/>
                        <a:cs typeface="Arial"/>
                      </a:endParaRPr>
                    </a:p>
                  </a:txBody>
                  <a:tcPr marL="41673" marR="416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457200" algn="r" rtl="1">
                        <a:lnSpc>
                          <a:spcPct val="115000"/>
                        </a:lnSpc>
                        <a:spcAft>
                          <a:spcPts val="0"/>
                        </a:spcAft>
                      </a:pPr>
                      <a:r>
                        <a:rPr lang="ar-SA" sz="1200">
                          <a:effectLst/>
                          <a:latin typeface="Calibri"/>
                          <a:ea typeface="Calibri"/>
                          <a:cs typeface="Arial"/>
                        </a:rPr>
                        <a:t>تحديد وقياس وتوصيل المعلومات المحاسبية حتى يتمكن المستفيدون من هذه المعلومات من اتخاذ قرارات رشيدة</a:t>
                      </a:r>
                      <a:endParaRPr lang="en-US" sz="1200">
                        <a:effectLst/>
                        <a:latin typeface="Calibri"/>
                        <a:ea typeface="Calibri"/>
                        <a:cs typeface="Arial"/>
                      </a:endParaRPr>
                    </a:p>
                  </a:txBody>
                  <a:tcPr marL="41673" marR="416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r" rtl="1">
                        <a:lnSpc>
                          <a:spcPct val="115000"/>
                        </a:lnSpc>
                        <a:spcAft>
                          <a:spcPts val="0"/>
                        </a:spcAft>
                      </a:pPr>
                      <a:r>
                        <a:rPr lang="ar-SA" sz="1200">
                          <a:effectLst/>
                          <a:latin typeface="Calibri"/>
                          <a:ea typeface="Calibri"/>
                          <a:cs typeface="Arial"/>
                        </a:rPr>
                        <a:t>بجمع الادلة لمعرفه ما اذا كانت المعلومات المعروضه تعكس واقع المنشأة</a:t>
                      </a:r>
                      <a:endParaRPr lang="en-US" sz="1200">
                        <a:effectLst/>
                        <a:latin typeface="Calibri"/>
                        <a:ea typeface="Calibri"/>
                        <a:cs typeface="Arial"/>
                      </a:endParaRPr>
                    </a:p>
                  </a:txBody>
                  <a:tcPr marL="41673" marR="416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566">
                <a:tc>
                  <a:txBody>
                    <a:bodyPr/>
                    <a:lstStyle/>
                    <a:p>
                      <a:pPr marL="457200" algn="r" rtl="1">
                        <a:lnSpc>
                          <a:spcPct val="115000"/>
                        </a:lnSpc>
                        <a:spcAft>
                          <a:spcPts val="0"/>
                        </a:spcAft>
                      </a:pPr>
                      <a:r>
                        <a:rPr lang="ar-SA" sz="1200" b="1">
                          <a:effectLst/>
                          <a:latin typeface="Calibri"/>
                          <a:ea typeface="Calibri"/>
                          <a:cs typeface="Arial"/>
                        </a:rPr>
                        <a:t>نوع المعلومات </a:t>
                      </a:r>
                      <a:endParaRPr lang="en-US" sz="1200">
                        <a:effectLst/>
                        <a:latin typeface="Calibri"/>
                        <a:ea typeface="Calibri"/>
                        <a:cs typeface="Arial"/>
                      </a:endParaRPr>
                    </a:p>
                  </a:txBody>
                  <a:tcPr marL="41673" marR="416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457200" algn="r" rtl="1">
                        <a:lnSpc>
                          <a:spcPct val="115000"/>
                        </a:lnSpc>
                        <a:spcAft>
                          <a:spcPts val="0"/>
                        </a:spcAft>
                      </a:pPr>
                      <a:r>
                        <a:rPr lang="ar-SA" sz="1200">
                          <a:effectLst/>
                          <a:latin typeface="Calibri"/>
                          <a:ea typeface="Calibri"/>
                          <a:cs typeface="Arial"/>
                        </a:rPr>
                        <a:t>كمية مالية</a:t>
                      </a:r>
                      <a:endParaRPr lang="en-US" sz="1200">
                        <a:effectLst/>
                        <a:latin typeface="Calibri"/>
                        <a:ea typeface="Calibri"/>
                        <a:cs typeface="Arial"/>
                      </a:endParaRPr>
                    </a:p>
                  </a:txBody>
                  <a:tcPr marL="41673" marR="416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r" rtl="1">
                        <a:lnSpc>
                          <a:spcPct val="115000"/>
                        </a:lnSpc>
                        <a:spcAft>
                          <a:spcPts val="0"/>
                        </a:spcAft>
                      </a:pPr>
                      <a:r>
                        <a:rPr lang="ar-SA" sz="1200">
                          <a:effectLst/>
                          <a:latin typeface="Calibri"/>
                          <a:ea typeface="Calibri"/>
                          <a:cs typeface="Arial"/>
                        </a:rPr>
                        <a:t>كمية و وصفيه </a:t>
                      </a:r>
                      <a:endParaRPr lang="en-US" sz="1200">
                        <a:effectLst/>
                        <a:latin typeface="Calibri"/>
                        <a:ea typeface="Calibri"/>
                        <a:cs typeface="Arial"/>
                      </a:endParaRPr>
                    </a:p>
                  </a:txBody>
                  <a:tcPr marL="41673" marR="416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1224">
                <a:tc>
                  <a:txBody>
                    <a:bodyPr/>
                    <a:lstStyle/>
                    <a:p>
                      <a:pPr marL="457200" algn="r" rtl="1">
                        <a:lnSpc>
                          <a:spcPct val="115000"/>
                        </a:lnSpc>
                        <a:spcAft>
                          <a:spcPts val="0"/>
                        </a:spcAft>
                      </a:pPr>
                      <a:r>
                        <a:rPr lang="ar-SA" sz="1200" b="1">
                          <a:effectLst/>
                          <a:latin typeface="Calibri"/>
                          <a:ea typeface="Calibri"/>
                          <a:cs typeface="Arial"/>
                        </a:rPr>
                        <a:t>المعايير المستخدمة خلال أداء العمل </a:t>
                      </a:r>
                      <a:endParaRPr lang="en-US" sz="1200">
                        <a:effectLst/>
                        <a:latin typeface="Calibri"/>
                        <a:ea typeface="Calibri"/>
                        <a:cs typeface="Arial"/>
                      </a:endParaRPr>
                    </a:p>
                  </a:txBody>
                  <a:tcPr marL="41673" marR="416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457200" algn="r" rtl="1">
                        <a:lnSpc>
                          <a:spcPct val="115000"/>
                        </a:lnSpc>
                        <a:spcAft>
                          <a:spcPts val="0"/>
                        </a:spcAft>
                      </a:pPr>
                      <a:r>
                        <a:rPr lang="ar-SA" sz="1200" dirty="0">
                          <a:effectLst/>
                          <a:latin typeface="Calibri"/>
                          <a:ea typeface="Calibri"/>
                          <a:cs typeface="Arial"/>
                        </a:rPr>
                        <a:t>المبادئ المحاسبية المتعارف عليها </a:t>
                      </a:r>
                      <a:r>
                        <a:rPr lang="en-US" sz="1200" dirty="0">
                          <a:effectLst/>
                          <a:latin typeface="Calibri"/>
                          <a:ea typeface="Calibri"/>
                          <a:cs typeface="Arial"/>
                        </a:rPr>
                        <a:t>GAAP </a:t>
                      </a:r>
                    </a:p>
                  </a:txBody>
                  <a:tcPr marL="41673" marR="416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r" rtl="1">
                        <a:lnSpc>
                          <a:spcPct val="115000"/>
                        </a:lnSpc>
                        <a:spcAft>
                          <a:spcPts val="0"/>
                        </a:spcAft>
                      </a:pPr>
                      <a:r>
                        <a:rPr lang="ar-SA" sz="1200">
                          <a:effectLst/>
                          <a:latin typeface="Calibri"/>
                          <a:ea typeface="Calibri"/>
                          <a:cs typeface="Arial"/>
                        </a:rPr>
                        <a:t>معايير المراجعه المتعارف عليها </a:t>
                      </a:r>
                      <a:r>
                        <a:rPr lang="en-US" sz="1200">
                          <a:effectLst/>
                          <a:latin typeface="Calibri"/>
                          <a:ea typeface="Calibri"/>
                          <a:cs typeface="Arial"/>
                        </a:rPr>
                        <a:t>GAAS</a:t>
                      </a:r>
                    </a:p>
                    <a:p>
                      <a:pPr marL="457200" algn="r" rtl="1">
                        <a:lnSpc>
                          <a:spcPct val="115000"/>
                        </a:lnSpc>
                        <a:spcAft>
                          <a:spcPts val="0"/>
                        </a:spcAft>
                      </a:pPr>
                      <a:r>
                        <a:rPr lang="ar-SA" sz="1200">
                          <a:effectLst/>
                          <a:latin typeface="Calibri"/>
                          <a:ea typeface="Calibri"/>
                          <a:cs typeface="Arial"/>
                        </a:rPr>
                        <a:t>عشرة معايير تشمل معايير عامة – معايير العمل الميداني و معايير التقرير .</a:t>
                      </a:r>
                      <a:endParaRPr lang="en-US" sz="1200">
                        <a:effectLst/>
                        <a:latin typeface="Calibri"/>
                        <a:ea typeface="Calibri"/>
                        <a:cs typeface="Arial"/>
                      </a:endParaRPr>
                    </a:p>
                    <a:p>
                      <a:pPr marL="342900" lvl="0" indent="-342900" algn="r" rtl="1">
                        <a:lnSpc>
                          <a:spcPct val="115000"/>
                        </a:lnSpc>
                        <a:spcAft>
                          <a:spcPts val="1000"/>
                        </a:spcAft>
                        <a:buFont typeface="Arial"/>
                        <a:buChar char="•"/>
                        <a:tabLst>
                          <a:tab pos="228600" algn="l"/>
                        </a:tabLst>
                      </a:pPr>
                      <a:r>
                        <a:rPr lang="ar-SA" sz="1200">
                          <a:effectLst/>
                          <a:latin typeface="Calibri"/>
                          <a:ea typeface="Calibri"/>
                          <a:cs typeface="Arial"/>
                        </a:rPr>
                        <a:t>علما بان المعايير التي تعتمد عليها عملية التطابق في المراجعة المالية هي المبادئ المحاسبية المتعارف عليها </a:t>
                      </a:r>
                      <a:r>
                        <a:rPr lang="en-US" sz="1200">
                          <a:effectLst/>
                          <a:latin typeface="Calibri"/>
                          <a:ea typeface="Calibri"/>
                          <a:cs typeface="Times New Roman"/>
                        </a:rPr>
                        <a:t>GAAP)</a:t>
                      </a:r>
                      <a:r>
                        <a:rPr lang="ar-SA" sz="1200">
                          <a:effectLst/>
                          <a:latin typeface="Calibri"/>
                          <a:ea typeface="Calibri"/>
                          <a:cs typeface="Arial"/>
                        </a:rPr>
                        <a:t>)</a:t>
                      </a:r>
                      <a:endParaRPr lang="en-US" sz="1200">
                        <a:effectLst/>
                        <a:latin typeface="Calibri"/>
                        <a:ea typeface="Calibri"/>
                        <a:cs typeface="Times New Roman"/>
                      </a:endParaRPr>
                    </a:p>
                  </a:txBody>
                  <a:tcPr marL="41673" marR="416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631">
                <a:tc>
                  <a:txBody>
                    <a:bodyPr/>
                    <a:lstStyle/>
                    <a:p>
                      <a:pPr marL="457200" algn="r" rtl="1">
                        <a:lnSpc>
                          <a:spcPct val="115000"/>
                        </a:lnSpc>
                        <a:spcAft>
                          <a:spcPts val="0"/>
                        </a:spcAft>
                      </a:pPr>
                      <a:r>
                        <a:rPr lang="ar-SA" sz="1200" b="1">
                          <a:effectLst/>
                          <a:latin typeface="Calibri"/>
                          <a:ea typeface="Calibri"/>
                          <a:cs typeface="Arial"/>
                        </a:rPr>
                        <a:t>حاجة كل منها </a:t>
                      </a:r>
                      <a:endParaRPr lang="en-US" sz="1200">
                        <a:effectLst/>
                        <a:latin typeface="Calibri"/>
                        <a:ea typeface="Calibri"/>
                        <a:cs typeface="Arial"/>
                      </a:endParaRPr>
                    </a:p>
                  </a:txBody>
                  <a:tcPr marL="41673" marR="416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r" rtl="1">
                        <a:lnSpc>
                          <a:spcPct val="115000"/>
                        </a:lnSpc>
                        <a:spcAft>
                          <a:spcPts val="1000"/>
                        </a:spcAft>
                      </a:pPr>
                      <a:r>
                        <a:rPr lang="ar-SA" sz="1200">
                          <a:effectLst/>
                          <a:latin typeface="Calibri"/>
                          <a:ea typeface="Calibri"/>
                          <a:cs typeface="Arial"/>
                        </a:rPr>
                        <a:t>المحاسب يلزم ان يكون مُلما و بعمق للمبادئ و القواعد المحاسبيه و قادرا على تصميم النظم المساعده له في اداء عمله على اكمل وجه و بتكلفه معقوله</a:t>
                      </a:r>
                      <a:endParaRPr lang="en-US" sz="1200">
                        <a:effectLst/>
                        <a:latin typeface="Calibri"/>
                        <a:ea typeface="Calibri"/>
                        <a:cs typeface="Arial"/>
                      </a:endParaRPr>
                    </a:p>
                    <a:p>
                      <a:pPr marL="342900" lvl="0" indent="-342900" algn="r" rtl="1">
                        <a:lnSpc>
                          <a:spcPct val="115000"/>
                        </a:lnSpc>
                        <a:spcAft>
                          <a:spcPts val="0"/>
                        </a:spcAft>
                        <a:buFont typeface="Symbol"/>
                        <a:buChar char=""/>
                      </a:pPr>
                      <a:r>
                        <a:rPr lang="ar-SA" sz="1200">
                          <a:effectLst/>
                          <a:latin typeface="Calibri"/>
                          <a:ea typeface="Calibri"/>
                          <a:cs typeface="Arial"/>
                        </a:rPr>
                        <a:t>لا يلزم أن يكون المحاسب ضليعاً في المراجعة</a:t>
                      </a:r>
                      <a:endParaRPr lang="en-US" sz="1200">
                        <a:effectLst/>
                        <a:latin typeface="Calibri"/>
                        <a:ea typeface="Calibri"/>
                        <a:cs typeface="Arial"/>
                      </a:endParaRPr>
                    </a:p>
                  </a:txBody>
                  <a:tcPr marL="41673" marR="416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SA" sz="1200" dirty="0">
                          <a:effectLst/>
                          <a:latin typeface="Calibri"/>
                          <a:ea typeface="Calibri"/>
                          <a:cs typeface="Arial"/>
                        </a:rPr>
                        <a:t>المراجع يلزم ان يكون مُلما و بعمق للمبادئ و القواعد </a:t>
                      </a:r>
                      <a:r>
                        <a:rPr lang="ar-SA" sz="1200" dirty="0" smtClean="0">
                          <a:effectLst/>
                          <a:latin typeface="Calibri"/>
                          <a:ea typeface="Calibri"/>
                          <a:cs typeface="Arial"/>
                        </a:rPr>
                        <a:t>المحاسبية </a:t>
                      </a:r>
                      <a:r>
                        <a:rPr lang="ar-SA" sz="1200" dirty="0">
                          <a:effectLst/>
                          <a:latin typeface="Calibri"/>
                          <a:ea typeface="Calibri"/>
                          <a:cs typeface="Arial"/>
                        </a:rPr>
                        <a:t>و خبيراً في جمع و تفسير </a:t>
                      </a:r>
                      <a:r>
                        <a:rPr lang="ar-SA" sz="1200" dirty="0" smtClean="0">
                          <a:effectLst/>
                          <a:latin typeface="Calibri"/>
                          <a:ea typeface="Calibri"/>
                          <a:cs typeface="Arial"/>
                        </a:rPr>
                        <a:t>الأدلة </a:t>
                      </a:r>
                      <a:endParaRPr lang="en-US" sz="1200" dirty="0">
                        <a:effectLst/>
                        <a:latin typeface="Calibri"/>
                        <a:ea typeface="Calibri"/>
                        <a:cs typeface="Arial"/>
                      </a:endParaRPr>
                    </a:p>
                    <a:p>
                      <a:pPr marL="342900" lvl="0" indent="-342900" algn="r" rtl="1">
                        <a:lnSpc>
                          <a:spcPct val="115000"/>
                        </a:lnSpc>
                        <a:spcAft>
                          <a:spcPts val="1000"/>
                        </a:spcAft>
                        <a:buFont typeface="Arial"/>
                        <a:buChar char="•"/>
                        <a:tabLst>
                          <a:tab pos="228600" algn="l"/>
                        </a:tabLst>
                      </a:pPr>
                      <a:r>
                        <a:rPr lang="ar-SA" sz="1200" dirty="0">
                          <a:effectLst/>
                          <a:latin typeface="Calibri"/>
                          <a:ea typeface="Calibri"/>
                          <a:cs typeface="Arial"/>
                        </a:rPr>
                        <a:t>أدلة الإثبات </a:t>
                      </a:r>
                      <a:r>
                        <a:rPr lang="ar-SA" sz="1200" dirty="0" smtClean="0">
                          <a:effectLst/>
                          <a:latin typeface="Calibri"/>
                          <a:ea typeface="Calibri"/>
                          <a:cs typeface="Arial"/>
                        </a:rPr>
                        <a:t>المستخدمة </a:t>
                      </a:r>
                      <a:r>
                        <a:rPr lang="ar-SA" sz="1200" dirty="0">
                          <a:effectLst/>
                          <a:latin typeface="Calibri"/>
                          <a:ea typeface="Calibri"/>
                          <a:cs typeface="Arial"/>
                        </a:rPr>
                        <a:t>في معظمها يوفرها نظام المعلومات المحاسبي </a:t>
                      </a:r>
                      <a:endParaRPr lang="en-US" sz="1200" dirty="0">
                        <a:effectLst/>
                        <a:latin typeface="Calibri"/>
                        <a:ea typeface="Calibri"/>
                        <a:cs typeface="Times New Roman"/>
                      </a:endParaRPr>
                    </a:p>
                    <a:p>
                      <a:pPr marL="342900" lvl="0" indent="-342900" algn="r" rtl="1">
                        <a:lnSpc>
                          <a:spcPct val="115000"/>
                        </a:lnSpc>
                        <a:spcAft>
                          <a:spcPts val="1000"/>
                        </a:spcAft>
                        <a:buFont typeface="Arial"/>
                        <a:buChar char="•"/>
                        <a:tabLst>
                          <a:tab pos="228600" algn="l"/>
                        </a:tabLst>
                      </a:pPr>
                      <a:r>
                        <a:rPr lang="ar-SA" sz="1200" dirty="0">
                          <a:effectLst/>
                          <a:latin typeface="Calibri"/>
                          <a:ea typeface="Calibri"/>
                          <a:cs typeface="Arial"/>
                        </a:rPr>
                        <a:t>يطلق عليه لقب : المحاسب العام المصرح له</a:t>
                      </a:r>
                      <a:endParaRPr lang="en-US" sz="1200" dirty="0">
                        <a:effectLst/>
                        <a:latin typeface="Calibri"/>
                        <a:ea typeface="Calibri"/>
                        <a:cs typeface="Times New Roman"/>
                      </a:endParaRPr>
                    </a:p>
                    <a:p>
                      <a:pPr algn="r" rtl="1">
                        <a:lnSpc>
                          <a:spcPct val="115000"/>
                        </a:lnSpc>
                        <a:spcAft>
                          <a:spcPts val="1000"/>
                        </a:spcAft>
                      </a:pPr>
                      <a:r>
                        <a:rPr lang="en-US" sz="1200" dirty="0">
                          <a:effectLst/>
                          <a:latin typeface="Arial"/>
                          <a:ea typeface="Calibri"/>
                          <a:cs typeface="Arial"/>
                        </a:rPr>
                        <a:t> </a:t>
                      </a:r>
                      <a:r>
                        <a:rPr lang="ar-SA" sz="1200" dirty="0">
                          <a:effectLst/>
                          <a:latin typeface="Arial"/>
                          <a:ea typeface="Calibri"/>
                          <a:cs typeface="Arial"/>
                        </a:rPr>
                        <a:t>يلزم أن يكون المراجع خبيرا في المحاسبة </a:t>
                      </a:r>
                      <a:endParaRPr lang="en-US" sz="1200" dirty="0">
                        <a:effectLst/>
                        <a:latin typeface="Calibri"/>
                        <a:ea typeface="Calibri"/>
                        <a:cs typeface="Arial"/>
                      </a:endParaRPr>
                    </a:p>
                    <a:p>
                      <a:pPr marL="342900" lvl="0" indent="-342900" algn="r" rtl="1">
                        <a:lnSpc>
                          <a:spcPct val="115000"/>
                        </a:lnSpc>
                        <a:spcAft>
                          <a:spcPts val="0"/>
                        </a:spcAft>
                        <a:buFont typeface="Symbol"/>
                        <a:buChar char=""/>
                      </a:pPr>
                      <a:r>
                        <a:rPr lang="ar-SA" sz="1200" dirty="0" smtClean="0">
                          <a:effectLst/>
                          <a:latin typeface="Calibri"/>
                          <a:ea typeface="Calibri"/>
                          <a:cs typeface="Arial"/>
                        </a:rPr>
                        <a:t>المراجعة </a:t>
                      </a:r>
                      <a:r>
                        <a:rPr lang="ar-SA" sz="1200" dirty="0">
                          <a:effectLst/>
                          <a:latin typeface="Calibri"/>
                          <a:ea typeface="Calibri"/>
                          <a:cs typeface="Arial"/>
                        </a:rPr>
                        <a:t>لا تخلق معلومات محاسبية جديده , انما نضفي على مخرجات النظام المحاسبي </a:t>
                      </a:r>
                      <a:r>
                        <a:rPr lang="ar-SA" sz="1200" dirty="0" smtClean="0">
                          <a:effectLst/>
                          <a:latin typeface="Calibri"/>
                          <a:ea typeface="Calibri"/>
                          <a:cs typeface="Arial"/>
                        </a:rPr>
                        <a:t>الثقة </a:t>
                      </a:r>
                      <a:r>
                        <a:rPr lang="ar-SA" sz="1200" dirty="0">
                          <a:effectLst/>
                          <a:latin typeface="Calibri"/>
                          <a:ea typeface="Calibri"/>
                          <a:cs typeface="Arial"/>
                        </a:rPr>
                        <a:t>و تزيد من قيمتها</a:t>
                      </a:r>
                      <a:endParaRPr lang="en-US" sz="1200" dirty="0">
                        <a:effectLst/>
                        <a:latin typeface="Calibri"/>
                        <a:ea typeface="Calibri"/>
                        <a:cs typeface="Arial"/>
                      </a:endParaRPr>
                    </a:p>
                  </a:txBody>
                  <a:tcPr marL="41673" marR="416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858815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8412</TotalTime>
  <Words>2611</Words>
  <Application>Microsoft Office PowerPoint</Application>
  <PresentationFormat>On-screen Show (4:3)</PresentationFormat>
  <Paragraphs>345</Paragraphs>
  <Slides>36</Slides>
  <Notes>25</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Executive</vt:lpstr>
      <vt:lpstr>طبيعة و أهداف المراجعه </vt:lpstr>
      <vt:lpstr>الأجندة </vt:lpstr>
      <vt:lpstr>نشأة و تطور المراجعة </vt:lpstr>
      <vt:lpstr>نشأة و تطور المراجعة </vt:lpstr>
      <vt:lpstr>نشأة و تطور المراجعة </vt:lpstr>
      <vt:lpstr>تعريف المراجعه </vt:lpstr>
      <vt:lpstr>تعريف المراجعه </vt:lpstr>
      <vt:lpstr>تعريف المراجعه </vt:lpstr>
      <vt:lpstr>الفرق بين المحاسبة و المراجعة </vt:lpstr>
      <vt:lpstr>أهداف المراجعة</vt:lpstr>
      <vt:lpstr>القيود على المراجعة</vt:lpstr>
      <vt:lpstr>أنواع المراجعات </vt:lpstr>
      <vt:lpstr>المراجعة المالية</vt:lpstr>
      <vt:lpstr> المراجعة الإلزامية والمراجعة الاختيارية</vt:lpstr>
      <vt:lpstr>المراجعة الكاملة والمراجعة الجزئية</vt:lpstr>
      <vt:lpstr>المراجعة الكاملة والمراجعة الجزئية</vt:lpstr>
      <vt:lpstr>المراجعة التشغيلية و مراجعه الالتزام</vt:lpstr>
      <vt:lpstr>المراجعة الداخلية والمراجعة الخارجية</vt:lpstr>
      <vt:lpstr>المراجعة الداخلية والمراجعة الخارجية</vt:lpstr>
      <vt:lpstr>أنواع المراجعين</vt:lpstr>
      <vt:lpstr>مراحل المراجعة </vt:lpstr>
      <vt:lpstr>مراحل المراجعة </vt:lpstr>
      <vt:lpstr>مراحل المراجعة </vt:lpstr>
      <vt:lpstr>تقرير المراجع و أنواعه </vt:lpstr>
      <vt:lpstr>تقرير المراجع و أنواعه </vt:lpstr>
      <vt:lpstr>تقرير المراجع و أنواعه </vt:lpstr>
      <vt:lpstr>تقرير المراجع و أنواعه </vt:lpstr>
      <vt:lpstr>أهم التنظيمات المحاسبية </vt:lpstr>
      <vt:lpstr>أهم التنظيمات المحاسبية </vt:lpstr>
      <vt:lpstr>مكاتب المحاسبة و خدماتها  </vt:lpstr>
      <vt:lpstr>خدمات مكاتب المحاسبة</vt:lpstr>
      <vt:lpstr>خدمات مكاتب المحاسبة</vt:lpstr>
      <vt:lpstr>رقابة الجودة Quality Control</vt:lpstr>
      <vt:lpstr>رقابة الجودة Quality Control</vt:lpstr>
      <vt:lpstr>رقابة الجودة Quality Control</vt:lpstr>
      <vt:lpstr>المصادر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kayan albalawi</dc:creator>
  <cp:lastModifiedBy>kayan albalawi</cp:lastModifiedBy>
  <cp:revision>375</cp:revision>
  <dcterms:created xsi:type="dcterms:W3CDTF">2013-08-30T07:33:45Z</dcterms:created>
  <dcterms:modified xsi:type="dcterms:W3CDTF">2014-09-05T09:10:33Z</dcterms:modified>
</cp:coreProperties>
</file>