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66" r:id="rId3"/>
    <p:sldId id="267" r:id="rId4"/>
    <p:sldId id="257" r:id="rId5"/>
    <p:sldId id="258" r:id="rId6"/>
    <p:sldId id="259" r:id="rId7"/>
    <p:sldId id="261" r:id="rId8"/>
    <p:sldId id="262" r:id="rId9"/>
    <p:sldId id="263"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DEDE"/>
    <a:srgbClr val="C0C0C0"/>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8" d="100"/>
          <a:sy n="68" d="100"/>
        </p:scale>
        <p:origin x="-1140" y="-108"/>
      </p:cViewPr>
      <p:guideLst>
        <p:guide orient="horz" pos="2160"/>
        <p:guide pos="2880"/>
      </p:guideLst>
    </p:cSldViewPr>
  </p:slideViewPr>
  <p:notesTextViewPr>
    <p:cViewPr>
      <p:scale>
        <a:sx n="1" d="1"/>
        <a:sy n="1" d="1"/>
      </p:scale>
      <p:origin x="0" y="0"/>
    </p:cViewPr>
  </p:notesTextViewPr>
  <p:gridSpacing cx="72010" cy="7201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367C8F37-3A2C-4F3F-AD47-CCD753F662D1}" type="datetimeFigureOut">
              <a:rPr lang="ar-SA" smtClean="0"/>
              <a:t>19/04/36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7C83F09-49DE-49A2-9C7C-FF0EA1ECED92}" type="slidenum">
              <a:rPr lang="ar-SA" smtClean="0"/>
              <a:t>‹#›</a:t>
            </a:fld>
            <a:endParaRPr lang="ar-SA"/>
          </a:p>
        </p:txBody>
      </p:sp>
    </p:spTree>
    <p:extLst>
      <p:ext uri="{BB962C8B-B14F-4D97-AF65-F5344CB8AC3E}">
        <p14:creationId xmlns:p14="http://schemas.microsoft.com/office/powerpoint/2010/main" val="4161854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367C8F37-3A2C-4F3F-AD47-CCD753F662D1}" type="datetimeFigureOut">
              <a:rPr lang="ar-SA" smtClean="0"/>
              <a:t>19/04/36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7C83F09-49DE-49A2-9C7C-FF0EA1ECED92}" type="slidenum">
              <a:rPr lang="ar-SA" smtClean="0"/>
              <a:t>‹#›</a:t>
            </a:fld>
            <a:endParaRPr lang="ar-SA"/>
          </a:p>
        </p:txBody>
      </p:sp>
    </p:spTree>
    <p:extLst>
      <p:ext uri="{BB962C8B-B14F-4D97-AF65-F5344CB8AC3E}">
        <p14:creationId xmlns:p14="http://schemas.microsoft.com/office/powerpoint/2010/main" val="1067957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367C8F37-3A2C-4F3F-AD47-CCD753F662D1}" type="datetimeFigureOut">
              <a:rPr lang="ar-SA" smtClean="0"/>
              <a:t>19/04/36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7C83F09-49DE-49A2-9C7C-FF0EA1ECED92}" type="slidenum">
              <a:rPr lang="ar-SA" smtClean="0"/>
              <a:t>‹#›</a:t>
            </a:fld>
            <a:endParaRPr lang="ar-SA"/>
          </a:p>
        </p:txBody>
      </p:sp>
    </p:spTree>
    <p:extLst>
      <p:ext uri="{BB962C8B-B14F-4D97-AF65-F5344CB8AC3E}">
        <p14:creationId xmlns:p14="http://schemas.microsoft.com/office/powerpoint/2010/main" val="350082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367C8F37-3A2C-4F3F-AD47-CCD753F662D1}" type="datetimeFigureOut">
              <a:rPr lang="ar-SA" smtClean="0"/>
              <a:t>19/04/36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7C83F09-49DE-49A2-9C7C-FF0EA1ECED92}" type="slidenum">
              <a:rPr lang="ar-SA" smtClean="0"/>
              <a:t>‹#›</a:t>
            </a:fld>
            <a:endParaRPr lang="ar-SA"/>
          </a:p>
        </p:txBody>
      </p:sp>
    </p:spTree>
    <p:extLst>
      <p:ext uri="{BB962C8B-B14F-4D97-AF65-F5344CB8AC3E}">
        <p14:creationId xmlns:p14="http://schemas.microsoft.com/office/powerpoint/2010/main" val="2241818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7C8F37-3A2C-4F3F-AD47-CCD753F662D1}" type="datetimeFigureOut">
              <a:rPr lang="ar-SA" smtClean="0"/>
              <a:t>19/04/36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7C83F09-49DE-49A2-9C7C-FF0EA1ECED92}" type="slidenum">
              <a:rPr lang="ar-SA" smtClean="0"/>
              <a:t>‹#›</a:t>
            </a:fld>
            <a:endParaRPr lang="ar-SA"/>
          </a:p>
        </p:txBody>
      </p:sp>
    </p:spTree>
    <p:extLst>
      <p:ext uri="{BB962C8B-B14F-4D97-AF65-F5344CB8AC3E}">
        <p14:creationId xmlns:p14="http://schemas.microsoft.com/office/powerpoint/2010/main" val="34134864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367C8F37-3A2C-4F3F-AD47-CCD753F662D1}" type="datetimeFigureOut">
              <a:rPr lang="ar-SA" smtClean="0"/>
              <a:t>19/04/36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7C83F09-49DE-49A2-9C7C-FF0EA1ECED92}" type="slidenum">
              <a:rPr lang="ar-SA" smtClean="0"/>
              <a:t>‹#›</a:t>
            </a:fld>
            <a:endParaRPr lang="ar-SA"/>
          </a:p>
        </p:txBody>
      </p:sp>
    </p:spTree>
    <p:extLst>
      <p:ext uri="{BB962C8B-B14F-4D97-AF65-F5344CB8AC3E}">
        <p14:creationId xmlns:p14="http://schemas.microsoft.com/office/powerpoint/2010/main" val="1004455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367C8F37-3A2C-4F3F-AD47-CCD753F662D1}" type="datetimeFigureOut">
              <a:rPr lang="ar-SA" smtClean="0"/>
              <a:t>19/04/36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77C83F09-49DE-49A2-9C7C-FF0EA1ECED92}" type="slidenum">
              <a:rPr lang="ar-SA" smtClean="0"/>
              <a:t>‹#›</a:t>
            </a:fld>
            <a:endParaRPr lang="ar-SA"/>
          </a:p>
        </p:txBody>
      </p:sp>
    </p:spTree>
    <p:extLst>
      <p:ext uri="{BB962C8B-B14F-4D97-AF65-F5344CB8AC3E}">
        <p14:creationId xmlns:p14="http://schemas.microsoft.com/office/powerpoint/2010/main" val="2879050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367C8F37-3A2C-4F3F-AD47-CCD753F662D1}" type="datetimeFigureOut">
              <a:rPr lang="ar-SA" smtClean="0"/>
              <a:t>19/04/36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77C83F09-49DE-49A2-9C7C-FF0EA1ECED92}" type="slidenum">
              <a:rPr lang="ar-SA" smtClean="0"/>
              <a:t>‹#›</a:t>
            </a:fld>
            <a:endParaRPr lang="ar-SA"/>
          </a:p>
        </p:txBody>
      </p:sp>
    </p:spTree>
    <p:extLst>
      <p:ext uri="{BB962C8B-B14F-4D97-AF65-F5344CB8AC3E}">
        <p14:creationId xmlns:p14="http://schemas.microsoft.com/office/powerpoint/2010/main" val="456078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7C8F37-3A2C-4F3F-AD47-CCD753F662D1}" type="datetimeFigureOut">
              <a:rPr lang="ar-SA" smtClean="0"/>
              <a:t>19/04/36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77C83F09-49DE-49A2-9C7C-FF0EA1ECED92}" type="slidenum">
              <a:rPr lang="ar-SA" smtClean="0"/>
              <a:t>‹#›</a:t>
            </a:fld>
            <a:endParaRPr lang="ar-SA"/>
          </a:p>
        </p:txBody>
      </p:sp>
    </p:spTree>
    <p:extLst>
      <p:ext uri="{BB962C8B-B14F-4D97-AF65-F5344CB8AC3E}">
        <p14:creationId xmlns:p14="http://schemas.microsoft.com/office/powerpoint/2010/main" val="36533361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7C8F37-3A2C-4F3F-AD47-CCD753F662D1}" type="datetimeFigureOut">
              <a:rPr lang="ar-SA" smtClean="0"/>
              <a:t>19/04/36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7C83F09-49DE-49A2-9C7C-FF0EA1ECED92}" type="slidenum">
              <a:rPr lang="ar-SA" smtClean="0"/>
              <a:t>‹#›</a:t>
            </a:fld>
            <a:endParaRPr lang="ar-SA"/>
          </a:p>
        </p:txBody>
      </p:sp>
    </p:spTree>
    <p:extLst>
      <p:ext uri="{BB962C8B-B14F-4D97-AF65-F5344CB8AC3E}">
        <p14:creationId xmlns:p14="http://schemas.microsoft.com/office/powerpoint/2010/main" val="2362353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7C8F37-3A2C-4F3F-AD47-CCD753F662D1}" type="datetimeFigureOut">
              <a:rPr lang="ar-SA" smtClean="0"/>
              <a:t>19/04/36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7C83F09-49DE-49A2-9C7C-FF0EA1ECED92}" type="slidenum">
              <a:rPr lang="ar-SA" smtClean="0"/>
              <a:t>‹#›</a:t>
            </a:fld>
            <a:endParaRPr lang="ar-SA"/>
          </a:p>
        </p:txBody>
      </p:sp>
    </p:spTree>
    <p:extLst>
      <p:ext uri="{BB962C8B-B14F-4D97-AF65-F5344CB8AC3E}">
        <p14:creationId xmlns:p14="http://schemas.microsoft.com/office/powerpoint/2010/main" val="3533125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67C8F37-3A2C-4F3F-AD47-CCD753F662D1}" type="datetimeFigureOut">
              <a:rPr lang="ar-SA" smtClean="0"/>
              <a:t>19/04/36</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7C83F09-49DE-49A2-9C7C-FF0EA1ECED92}" type="slidenum">
              <a:rPr lang="ar-SA" smtClean="0"/>
              <a:t>‹#›</a:t>
            </a:fld>
            <a:endParaRPr lang="ar-SA"/>
          </a:p>
        </p:txBody>
      </p:sp>
    </p:spTree>
    <p:extLst>
      <p:ext uri="{BB962C8B-B14F-4D97-AF65-F5344CB8AC3E}">
        <p14:creationId xmlns:p14="http://schemas.microsoft.com/office/powerpoint/2010/main" val="5565722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image" Target="../media/image2.JP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23410" y="260560"/>
            <a:ext cx="8497180" cy="626487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5" name="Rectangle 4"/>
          <p:cNvSpPr/>
          <p:nvPr/>
        </p:nvSpPr>
        <p:spPr>
          <a:xfrm>
            <a:off x="5004060" y="620610"/>
            <a:ext cx="3672510" cy="223231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8" name="TextBox 7"/>
          <p:cNvSpPr txBox="1"/>
          <p:nvPr/>
        </p:nvSpPr>
        <p:spPr>
          <a:xfrm>
            <a:off x="5364110" y="1484730"/>
            <a:ext cx="3024420" cy="461665"/>
          </a:xfrm>
          <a:prstGeom prst="rect">
            <a:avLst/>
          </a:prstGeom>
          <a:noFill/>
        </p:spPr>
        <p:txBody>
          <a:bodyPr wrap="square" rtlCol="1">
            <a:spAutoFit/>
          </a:bodyPr>
          <a:lstStyle/>
          <a:p>
            <a:pPr algn="ctr"/>
            <a:r>
              <a:rPr lang="ar-SA" sz="2400" b="1" dirty="0" smtClean="0"/>
              <a:t>بسم الله الرحمن الرحيم </a:t>
            </a:r>
            <a:endParaRPr lang="ar-SA" sz="2400" b="1" dirty="0"/>
          </a:p>
        </p:txBody>
      </p:sp>
      <p:sp>
        <p:nvSpPr>
          <p:cNvPr id="9" name="Rectangle 8"/>
          <p:cNvSpPr/>
          <p:nvPr/>
        </p:nvSpPr>
        <p:spPr>
          <a:xfrm>
            <a:off x="5508130" y="3068950"/>
            <a:ext cx="2736380" cy="31684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TextBox 9"/>
          <p:cNvSpPr txBox="1"/>
          <p:nvPr/>
        </p:nvSpPr>
        <p:spPr>
          <a:xfrm>
            <a:off x="5940190" y="3364027"/>
            <a:ext cx="1800250" cy="2585323"/>
          </a:xfrm>
          <a:prstGeom prst="rect">
            <a:avLst/>
          </a:prstGeom>
          <a:noFill/>
        </p:spPr>
        <p:txBody>
          <a:bodyPr wrap="square" rtlCol="1">
            <a:spAutoFit/>
          </a:bodyPr>
          <a:lstStyle/>
          <a:p>
            <a:pPr algn="ctr"/>
            <a:r>
              <a:rPr lang="ar-SA" b="1" dirty="0" smtClean="0"/>
              <a:t>إعداد الطالبات :</a:t>
            </a:r>
          </a:p>
          <a:p>
            <a:endParaRPr lang="ar-SA" dirty="0"/>
          </a:p>
          <a:p>
            <a:pPr algn="ctr"/>
            <a:r>
              <a:rPr lang="ar-SA" b="1" dirty="0" smtClean="0"/>
              <a:t>آثار محمد الهادي .</a:t>
            </a:r>
          </a:p>
          <a:p>
            <a:endParaRPr lang="ar-SA" b="1" dirty="0"/>
          </a:p>
          <a:p>
            <a:pPr algn="ctr"/>
            <a:r>
              <a:rPr lang="ar-SA" b="1" dirty="0" smtClean="0"/>
              <a:t>شذى صلاح لحمدي </a:t>
            </a:r>
            <a:r>
              <a:rPr lang="ar-SA" dirty="0" smtClean="0"/>
              <a:t>.</a:t>
            </a:r>
          </a:p>
          <a:p>
            <a:pPr algn="ctr"/>
            <a:endParaRPr lang="ar-SA" dirty="0"/>
          </a:p>
          <a:p>
            <a:pPr algn="ctr"/>
            <a:r>
              <a:rPr lang="ar-SA" b="1" dirty="0"/>
              <a:t>إشراف الدكتورة :</a:t>
            </a:r>
          </a:p>
          <a:p>
            <a:pPr algn="ctr"/>
            <a:endParaRPr lang="ar-SA" b="1" dirty="0"/>
          </a:p>
          <a:p>
            <a:pPr algn="ctr"/>
            <a:r>
              <a:rPr lang="ar-SA" b="1" dirty="0"/>
              <a:t>د. وداد العنزي .</a:t>
            </a:r>
            <a:endParaRPr lang="ar-SA" b="1" dirty="0"/>
          </a:p>
        </p:txBody>
      </p:sp>
    </p:spTree>
    <p:extLst>
      <p:ext uri="{BB962C8B-B14F-4D97-AF65-F5344CB8AC3E}">
        <p14:creationId xmlns:p14="http://schemas.microsoft.com/office/powerpoint/2010/main" val="29816464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390" y="116540"/>
            <a:ext cx="8785220" cy="662492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kern="10" dirty="0">
              <a:ln w="9525">
                <a:solidFill>
                  <a:srgbClr val="FF6600"/>
                </a:solidFill>
                <a:round/>
                <a:headEnd/>
                <a:tailEnd/>
              </a:ln>
              <a:solidFill>
                <a:srgbClr val="FF6600"/>
              </a:solidFill>
              <a:latin typeface="MCS MOON"/>
            </a:endParaRPr>
          </a:p>
        </p:txBody>
      </p:sp>
      <p:sp>
        <p:nvSpPr>
          <p:cNvPr id="14" name="Rectangular Callout 13"/>
          <p:cNvSpPr/>
          <p:nvPr/>
        </p:nvSpPr>
        <p:spPr>
          <a:xfrm rot="5400000">
            <a:off x="3995920" y="2024805"/>
            <a:ext cx="5400750" cy="3744520"/>
          </a:xfrm>
          <a:prstGeom prst="wedgeRectCallout">
            <a:avLst/>
          </a:prstGeom>
          <a:noFill/>
          <a:ln w="762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ln>
                <a:solidFill>
                  <a:schemeClr val="accent3">
                    <a:lumMod val="60000"/>
                    <a:lumOff val="40000"/>
                  </a:schemeClr>
                </a:solidFill>
              </a:ln>
            </a:endParaRPr>
          </a:p>
        </p:txBody>
      </p:sp>
      <p:sp>
        <p:nvSpPr>
          <p:cNvPr id="15" name="Rectangle 2"/>
          <p:cNvSpPr>
            <a:spLocks noGrp="1" noChangeArrowheads="1"/>
          </p:cNvSpPr>
          <p:nvPr>
            <p:ph type="title"/>
          </p:nvPr>
        </p:nvSpPr>
        <p:spPr>
          <a:xfrm>
            <a:off x="457200" y="274638"/>
            <a:ext cx="8229600" cy="1143000"/>
          </a:xfrm>
        </p:spPr>
        <p:txBody>
          <a:bodyPr/>
          <a:lstStyle/>
          <a:p>
            <a:pPr algn="ctr"/>
            <a:r>
              <a:rPr lang="ar-SA" sz="5600" dirty="0">
                <a:cs typeface="MCS HIJON HIGH" pitchFamily="2" charset="-78"/>
              </a:rPr>
              <a:t>طبقات الغلاف الجوي</a:t>
            </a:r>
            <a:endParaRPr lang="en-US" sz="5600" dirty="0">
              <a:cs typeface="MCS HIJON HIGH" pitchFamily="2" charset="-78"/>
            </a:endParaRPr>
          </a:p>
        </p:txBody>
      </p:sp>
      <p:sp>
        <p:nvSpPr>
          <p:cNvPr id="16" name="TextBox 15"/>
          <p:cNvSpPr txBox="1"/>
          <p:nvPr/>
        </p:nvSpPr>
        <p:spPr>
          <a:xfrm>
            <a:off x="4932050" y="1340710"/>
            <a:ext cx="3528490" cy="5062924"/>
          </a:xfrm>
          <a:prstGeom prst="rect">
            <a:avLst/>
          </a:prstGeom>
          <a:noFill/>
        </p:spPr>
        <p:txBody>
          <a:bodyPr wrap="square" rtlCol="1">
            <a:spAutoFit/>
          </a:bodyPr>
          <a:lstStyle/>
          <a:p>
            <a:pPr algn="ctr"/>
            <a:r>
              <a:rPr lang="ar-SA" sz="1900" b="1" dirty="0">
                <a:cs typeface="Akhbar MT" pitchFamily="10" charset="-78"/>
              </a:rPr>
              <a:t>الثرموسفير :</a:t>
            </a:r>
          </a:p>
          <a:p>
            <a:pPr algn="ctr"/>
            <a:endParaRPr lang="ar-SA" sz="1900" b="1" dirty="0" smtClean="0">
              <a:cs typeface="Akhbar MT" pitchFamily="10" charset="-78"/>
            </a:endParaRPr>
          </a:p>
          <a:p>
            <a:pPr algn="ctr"/>
            <a:endParaRPr lang="ar-SA" sz="1900" b="1" dirty="0">
              <a:cs typeface="Akhbar MT" pitchFamily="10" charset="-78"/>
            </a:endParaRPr>
          </a:p>
          <a:p>
            <a:pPr algn="ctr"/>
            <a:r>
              <a:rPr lang="ar-SA" sz="1900" b="1" dirty="0">
                <a:cs typeface="Akhbar MT" pitchFamily="10" charset="-78"/>
              </a:rPr>
              <a:t>ترتفع طبقة </a:t>
            </a:r>
            <a:r>
              <a:rPr lang="ar-SA" sz="1900" b="1" dirty="0" smtClean="0">
                <a:cs typeface="Akhbar MT" pitchFamily="10" charset="-78"/>
              </a:rPr>
              <a:t>الثرموسفير فوق </a:t>
            </a:r>
            <a:r>
              <a:rPr lang="ar-SA" sz="1900" b="1" dirty="0">
                <a:cs typeface="Akhbar MT" pitchFamily="10" charset="-78"/>
              </a:rPr>
              <a:t>سطح البحر إلى ارتفاع يتراوح بين 500 كم، عندما تكون الشمس نشيطة، وبين 750 كم، عندما تكون الشمس هادئة. وبذلك يتراوح سمكها فوق حد ميزوبوز بين 420- 670 كم على التوالي. تثبت درجة حرارتها عند درجة الحرارة -93 ْ مئوية لعدة كيلومترات في أسفلها ثم تتزايد تدريجياً مع الارتفاع خلالها، إذ تبلغ نحو 700 ْ مئوية عند ارتفاع 300 كم، لكنها قد تناهز 1700 ْ مئوية عندما تكون الشمس نشيطة وتظل درجة الحرارة على وضعها حتى نهاية طبقة الثرموسفيروخلال الطبقة الجوية التي تليها. </a:t>
            </a:r>
          </a:p>
        </p:txBody>
      </p:sp>
      <p:sp>
        <p:nvSpPr>
          <p:cNvPr id="3" name="Rectangle 2"/>
          <p:cNvSpPr/>
          <p:nvPr/>
        </p:nvSpPr>
        <p:spPr>
          <a:xfrm>
            <a:off x="395420" y="2060810"/>
            <a:ext cx="3816530" cy="4032560"/>
          </a:xfrm>
          <a:prstGeom prst="rect">
            <a:avLst/>
          </a:prstGeom>
          <a:solidFill>
            <a:schemeClr val="accent4">
              <a:lumMod val="60000"/>
              <a:lumOff val="4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8" name="Rectangle 17"/>
          <p:cNvSpPr/>
          <p:nvPr/>
        </p:nvSpPr>
        <p:spPr>
          <a:xfrm>
            <a:off x="539440" y="2276840"/>
            <a:ext cx="3528490" cy="3600500"/>
          </a:xfrm>
          <a:prstGeom prst="rect">
            <a:avLst/>
          </a:prstGeom>
          <a:solidFill>
            <a:schemeClr val="accent3">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9" name="Rectangle 18"/>
          <p:cNvSpPr/>
          <p:nvPr/>
        </p:nvSpPr>
        <p:spPr>
          <a:xfrm>
            <a:off x="683460" y="2492870"/>
            <a:ext cx="3240450" cy="3168440"/>
          </a:xfrm>
          <a:prstGeom prst="rect">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0" name="Rectangle 19"/>
          <p:cNvSpPr/>
          <p:nvPr/>
        </p:nvSpPr>
        <p:spPr>
          <a:xfrm>
            <a:off x="856284" y="2720422"/>
            <a:ext cx="2851596" cy="2724858"/>
          </a:xfrm>
          <a:prstGeom prst="rect">
            <a:avLst/>
          </a:prstGeom>
          <a:solidFill>
            <a:schemeClr val="tx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21" name="Picture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4324" y="2876919"/>
            <a:ext cx="2331720" cy="228828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2" name="WordArt 9"/>
          <p:cNvSpPr>
            <a:spLocks noChangeArrowheads="1" noChangeShapeType="1" noTextEdit="1"/>
          </p:cNvSpPr>
          <p:nvPr/>
        </p:nvSpPr>
        <p:spPr bwMode="auto">
          <a:xfrm>
            <a:off x="1259565" y="1484990"/>
            <a:ext cx="1800225" cy="431800"/>
          </a:xfrm>
          <a:prstGeom prst="rect">
            <a:avLst/>
          </a:prstGeom>
          <a:extLst>
            <a:ext uri="{AF507438-7753-43E0-B8FC-AC1667EBCBE1}">
              <a14:hiddenEffects xmlns:a14="http://schemas.microsoft.com/office/drawing/2010/main">
                <a:effectLst/>
              </a14:hiddenEffects>
            </a:ext>
          </a:extLst>
        </p:spPr>
        <p:txBody>
          <a:bodyPr wrap="none" fromWordArt="1">
            <a:prstTxWarp prst="textChevron">
              <a:avLst>
                <a:gd name="adj" fmla="val 25000"/>
              </a:avLst>
            </a:prstTxWarp>
          </a:bodyPr>
          <a:lstStyle/>
          <a:p>
            <a:pPr algn="ctr"/>
            <a:r>
              <a:rPr lang="ar-SA" sz="1000" kern="10" dirty="0">
                <a:ln w="9525">
                  <a:solidFill>
                    <a:schemeClr val="accent4">
                      <a:lumMod val="60000"/>
                      <a:lumOff val="40000"/>
                    </a:schemeClr>
                  </a:solidFill>
                  <a:round/>
                  <a:headEnd/>
                  <a:tailEnd/>
                </a:ln>
                <a:solidFill>
                  <a:schemeClr val="accent4">
                    <a:lumMod val="60000"/>
                    <a:lumOff val="40000"/>
                  </a:schemeClr>
                </a:solidFill>
                <a:latin typeface="MCS MOON"/>
              </a:rPr>
              <a:t>طبقة الجو الخارجي</a:t>
            </a:r>
          </a:p>
        </p:txBody>
      </p:sp>
    </p:spTree>
    <p:extLst>
      <p:ext uri="{BB962C8B-B14F-4D97-AF65-F5344CB8AC3E}">
        <p14:creationId xmlns:p14="http://schemas.microsoft.com/office/powerpoint/2010/main" val="3172845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15"/>
                                        </p:tgtEl>
                                        <p:attrNameLst>
                                          <p:attrName>ppt_w</p:attrName>
                                        </p:attrNameLst>
                                      </p:cBhvr>
                                      <p:tavLst>
                                        <p:tav tm="0">
                                          <p:val>
                                            <p:strVal val="#ppt_w*.05"/>
                                          </p:val>
                                        </p:tav>
                                        <p:tav tm="100000">
                                          <p:val>
                                            <p:strVal val="#ppt_w"/>
                                          </p:val>
                                        </p:tav>
                                      </p:tavLst>
                                    </p:anim>
                                    <p:anim calcmode="lin" valueType="num">
                                      <p:cBhvr>
                                        <p:cTn id="10" dur="2000" fill="hold"/>
                                        <p:tgtEl>
                                          <p:spTgt spid="15"/>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15"/>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15"/>
                                        </p:tgtEl>
                                      </p:cBhvr>
                                    </p:animEffec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par>
                          <p:cTn id="15" fill="hold">
                            <p:stCondLst>
                              <p:cond delay="2000"/>
                            </p:stCondLst>
                            <p:childTnLst>
                              <p:par>
                                <p:cTn id="16" presetID="53" presetClass="entr" presetSubtype="0"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subTnLst>
                                    <p:audio>
                                      <p:cMediaNode>
                                        <p:cTn display="0" masterRel="sameClick">
                                          <p:stCondLst>
                                            <p:cond evt="begin" delay="0">
                                              <p:tn val="16"/>
                                            </p:cond>
                                          </p:stCondLst>
                                          <p:endCondLst>
                                            <p:cond evt="onStopAudio" delay="0">
                                              <p:tgtEl>
                                                <p:sldTgt/>
                                              </p:tgtEl>
                                            </p:cond>
                                          </p:endCondLst>
                                        </p:cTn>
                                        <p:tgtEl>
                                          <p:sndTgt r:embed="rId3" name="laser.wav"/>
                                        </p:tgtEl>
                                      </p:cMediaNode>
                                    </p:audio>
                                  </p:subTnLst>
                                </p:cTn>
                              </p:par>
                            </p:childTnLst>
                          </p:cTn>
                        </p:par>
                        <p:par>
                          <p:cTn id="21" fill="hold">
                            <p:stCondLst>
                              <p:cond delay="2500"/>
                            </p:stCondLst>
                            <p:childTnLst>
                              <p:par>
                                <p:cTn id="22" presetID="32" presetClass="emph" presetSubtype="0" repeatCount="indefinite" fill="hold" grpId="1" nodeType="afterEffect">
                                  <p:stCondLst>
                                    <p:cond delay="0"/>
                                  </p:stCondLst>
                                  <p:childTnLst>
                                    <p:animClr clrSpc="rgb" dir="cw">
                                      <p:cBhvr override="childStyle">
                                        <p:cTn id="23" dur="100" fill="hold"/>
                                        <p:tgtEl>
                                          <p:spTgt spid="22"/>
                                        </p:tgtEl>
                                        <p:attrNameLst>
                                          <p:attrName>style.color</p:attrName>
                                        </p:attrNameLst>
                                      </p:cBhvr>
                                      <p:to>
                                        <a:schemeClr val="accent2"/>
                                      </p:to>
                                    </p:animClr>
                                    <p:animClr clrSpc="rgb" dir="cw">
                                      <p:cBhvr>
                                        <p:cTn id="24" dur="100" fill="hold"/>
                                        <p:tgtEl>
                                          <p:spTgt spid="22"/>
                                        </p:tgtEl>
                                        <p:attrNameLst>
                                          <p:attrName>fillcolor</p:attrName>
                                        </p:attrNameLst>
                                      </p:cBhvr>
                                      <p:to>
                                        <a:schemeClr val="accent2"/>
                                      </p:to>
                                    </p:animClr>
                                    <p:set>
                                      <p:cBhvr>
                                        <p:cTn id="25" dur="100" fill="hold"/>
                                        <p:tgtEl>
                                          <p:spTgt spid="22"/>
                                        </p:tgtEl>
                                        <p:attrNameLst>
                                          <p:attrName>fill.type</p:attrName>
                                        </p:attrNameLst>
                                      </p:cBhvr>
                                      <p:to>
                                        <p:strVal val="solid"/>
                                      </p:to>
                                    </p:set>
                                    <p:set>
                                      <p:cBhvr>
                                        <p:cTn id="26" dur="100" fill="hold"/>
                                        <p:tgtEl>
                                          <p:spTgt spid="22"/>
                                        </p:tgtEl>
                                        <p:attrNameLst>
                                          <p:attrName>fill.on</p:attrName>
                                        </p:attrNameLst>
                                      </p:cBhvr>
                                      <p:to>
                                        <p:strVal val="true"/>
                                      </p:to>
                                    </p:set>
                                    <p:animRot by="120000">
                                      <p:cBhvr>
                                        <p:cTn id="27" dur="100" fill="hold">
                                          <p:stCondLst>
                                            <p:cond delay="0"/>
                                          </p:stCondLst>
                                        </p:cTn>
                                        <p:tgtEl>
                                          <p:spTgt spid="22"/>
                                        </p:tgtEl>
                                        <p:attrNameLst>
                                          <p:attrName>r</p:attrName>
                                        </p:attrNameLst>
                                      </p:cBhvr>
                                    </p:animRot>
                                    <p:animRot by="-240000">
                                      <p:cBhvr>
                                        <p:cTn id="28" dur="200" fill="hold">
                                          <p:stCondLst>
                                            <p:cond delay="200"/>
                                          </p:stCondLst>
                                        </p:cTn>
                                        <p:tgtEl>
                                          <p:spTgt spid="22"/>
                                        </p:tgtEl>
                                        <p:attrNameLst>
                                          <p:attrName>r</p:attrName>
                                        </p:attrNameLst>
                                      </p:cBhvr>
                                    </p:animRot>
                                    <p:animRot by="240000">
                                      <p:cBhvr>
                                        <p:cTn id="29" dur="200" fill="hold">
                                          <p:stCondLst>
                                            <p:cond delay="400"/>
                                          </p:stCondLst>
                                        </p:cTn>
                                        <p:tgtEl>
                                          <p:spTgt spid="22"/>
                                        </p:tgtEl>
                                        <p:attrNameLst>
                                          <p:attrName>r</p:attrName>
                                        </p:attrNameLst>
                                      </p:cBhvr>
                                    </p:animRot>
                                    <p:animRot by="-240000">
                                      <p:cBhvr>
                                        <p:cTn id="30" dur="200" fill="hold">
                                          <p:stCondLst>
                                            <p:cond delay="600"/>
                                          </p:stCondLst>
                                        </p:cTn>
                                        <p:tgtEl>
                                          <p:spTgt spid="22"/>
                                        </p:tgtEl>
                                        <p:attrNameLst>
                                          <p:attrName>r</p:attrName>
                                        </p:attrNameLst>
                                      </p:cBhvr>
                                    </p:animRot>
                                    <p:animRot by="120000">
                                      <p:cBhvr>
                                        <p:cTn id="31" dur="200" fill="hold">
                                          <p:stCondLst>
                                            <p:cond delay="80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2" grpId="0"/>
      <p:bldP spid="22"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23410" y="260560"/>
            <a:ext cx="8497180" cy="626487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5" name="Rectangle 4"/>
          <p:cNvSpPr/>
          <p:nvPr/>
        </p:nvSpPr>
        <p:spPr>
          <a:xfrm>
            <a:off x="4932050" y="404580"/>
            <a:ext cx="3672510" cy="597683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SA" dirty="0">
              <a:solidFill>
                <a:schemeClr val="tx1"/>
              </a:solidFill>
            </a:endParaRPr>
          </a:p>
        </p:txBody>
      </p:sp>
      <p:sp>
        <p:nvSpPr>
          <p:cNvPr id="6" name="TextBox 5"/>
          <p:cNvSpPr txBox="1"/>
          <p:nvPr/>
        </p:nvSpPr>
        <p:spPr>
          <a:xfrm>
            <a:off x="5364110" y="1535931"/>
            <a:ext cx="3024420" cy="3693319"/>
          </a:xfrm>
          <a:prstGeom prst="rect">
            <a:avLst/>
          </a:prstGeom>
          <a:noFill/>
        </p:spPr>
        <p:txBody>
          <a:bodyPr wrap="square" rtlCol="1">
            <a:spAutoFit/>
          </a:bodyPr>
          <a:lstStyle/>
          <a:p>
            <a:pPr algn="ctr"/>
            <a:endParaRPr lang="ar-SA" sz="2000" b="1" dirty="0" smtClean="0"/>
          </a:p>
          <a:p>
            <a:pPr algn="ctr"/>
            <a:r>
              <a:rPr lang="ar-SA" sz="2000" b="1" dirty="0" smtClean="0"/>
              <a:t>الأهداف :</a:t>
            </a:r>
          </a:p>
          <a:p>
            <a:pPr algn="ctr"/>
            <a:endParaRPr lang="ar-SA" sz="2000" b="1" dirty="0"/>
          </a:p>
          <a:p>
            <a:pPr algn="ctr"/>
            <a:endParaRPr lang="ar-SA" sz="2000" b="1" dirty="0" smtClean="0"/>
          </a:p>
          <a:p>
            <a:pPr algn="ctr"/>
            <a:endParaRPr lang="ar-SA" sz="2000" b="1" dirty="0" smtClean="0"/>
          </a:p>
          <a:p>
            <a:pPr algn="ctr"/>
            <a:r>
              <a:rPr lang="ar-SA" sz="2000" b="1" dirty="0" smtClean="0"/>
              <a:t>غلاف الأرض الجوي</a:t>
            </a:r>
          </a:p>
          <a:p>
            <a:pPr algn="ctr"/>
            <a:endParaRPr lang="ar-SA" sz="2000" b="1" dirty="0"/>
          </a:p>
          <a:p>
            <a:pPr algn="ctr"/>
            <a:r>
              <a:rPr lang="ar-SA" sz="2000" b="1" dirty="0" smtClean="0"/>
              <a:t>أهمية الغلاف الجوي</a:t>
            </a:r>
          </a:p>
          <a:p>
            <a:pPr algn="ctr"/>
            <a:endParaRPr lang="ar-SA" sz="2000" b="1" dirty="0"/>
          </a:p>
          <a:p>
            <a:pPr algn="ctr"/>
            <a:r>
              <a:rPr lang="ar-SA" sz="2000" b="1" dirty="0" smtClean="0">
                <a:solidFill>
                  <a:schemeClr val="tx1"/>
                </a:solidFill>
              </a:rPr>
              <a:t>تركيب الغلاف الجوي </a:t>
            </a:r>
            <a:endParaRPr lang="ar-SA" sz="2000" dirty="0" smtClean="0">
              <a:solidFill>
                <a:schemeClr val="tx1"/>
              </a:solidFill>
            </a:endParaRPr>
          </a:p>
          <a:p>
            <a:pPr algn="ctr"/>
            <a:endParaRPr lang="ar-SA" b="1" dirty="0"/>
          </a:p>
          <a:p>
            <a:pPr algn="ctr"/>
            <a:r>
              <a:rPr lang="ar-SA" b="1" dirty="0" smtClean="0"/>
              <a:t> </a:t>
            </a:r>
            <a:endParaRPr lang="ar-SA" dirty="0"/>
          </a:p>
        </p:txBody>
      </p:sp>
    </p:spTree>
    <p:extLst>
      <p:ext uri="{BB962C8B-B14F-4D97-AF65-F5344CB8AC3E}">
        <p14:creationId xmlns:p14="http://schemas.microsoft.com/office/powerpoint/2010/main" val="8541777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23410" y="260560"/>
            <a:ext cx="8497180" cy="626487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5" name="Rectangle 4"/>
          <p:cNvSpPr/>
          <p:nvPr/>
        </p:nvSpPr>
        <p:spPr>
          <a:xfrm>
            <a:off x="4932050" y="404580"/>
            <a:ext cx="3672510" cy="597683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6" name="TextBox 5"/>
          <p:cNvSpPr txBox="1"/>
          <p:nvPr/>
        </p:nvSpPr>
        <p:spPr>
          <a:xfrm>
            <a:off x="5364110" y="908650"/>
            <a:ext cx="3024420" cy="4585871"/>
          </a:xfrm>
          <a:prstGeom prst="rect">
            <a:avLst/>
          </a:prstGeom>
          <a:noFill/>
        </p:spPr>
        <p:txBody>
          <a:bodyPr wrap="square" rtlCol="1">
            <a:spAutoFit/>
          </a:bodyPr>
          <a:lstStyle/>
          <a:p>
            <a:pPr algn="ctr"/>
            <a:r>
              <a:rPr lang="ar-SA" sz="2000" b="1" dirty="0"/>
              <a:t>غلاف الأرض </a:t>
            </a:r>
            <a:r>
              <a:rPr lang="ar-SA" sz="2000" b="1" dirty="0" smtClean="0"/>
              <a:t>الجوي :</a:t>
            </a:r>
          </a:p>
          <a:p>
            <a:endParaRPr lang="ar-SA" sz="2000" b="1" dirty="0" smtClean="0"/>
          </a:p>
          <a:p>
            <a:endParaRPr lang="ar-SA" b="1" dirty="0"/>
          </a:p>
          <a:p>
            <a:pPr algn="ctr"/>
            <a:r>
              <a:rPr lang="ar-SA" b="1" dirty="0" smtClean="0"/>
              <a:t> </a:t>
            </a:r>
            <a:r>
              <a:rPr lang="ar-SA" b="1" dirty="0"/>
              <a:t>هو طبقة من خليط من </a:t>
            </a:r>
            <a:r>
              <a:rPr lang="ar-SA" b="1" dirty="0" smtClean="0"/>
              <a:t>غازات </a:t>
            </a:r>
            <a:r>
              <a:rPr lang="ar-SA" b="1" dirty="0"/>
              <a:t>تحيط </a:t>
            </a:r>
            <a:r>
              <a:rPr lang="ar-SA" b="1" dirty="0" smtClean="0"/>
              <a:t>بالكرة الأرضية مجذوبة </a:t>
            </a:r>
            <a:r>
              <a:rPr lang="ar-SA" b="1" dirty="0"/>
              <a:t>إليها بفعل </a:t>
            </a:r>
            <a:r>
              <a:rPr lang="ar-SA" b="1" dirty="0" smtClean="0"/>
              <a:t>الجاذبية الأرضية. </a:t>
            </a:r>
            <a:r>
              <a:rPr lang="ar-SA" b="1" dirty="0"/>
              <a:t>ويحوي على 78% من </a:t>
            </a:r>
            <a:r>
              <a:rPr lang="ar-SA" b="1" dirty="0" smtClean="0"/>
              <a:t>غاز النيتروجين و </a:t>
            </a:r>
            <a:r>
              <a:rPr lang="ar-SA" b="1" dirty="0"/>
              <a:t>21% </a:t>
            </a:r>
            <a:r>
              <a:rPr lang="ar-SA" b="1" dirty="0" smtClean="0"/>
              <a:t>أوكسجين</a:t>
            </a:r>
            <a:r>
              <a:rPr lang="en-US" b="1" dirty="0" smtClean="0"/>
              <a:t> </a:t>
            </a:r>
            <a:r>
              <a:rPr lang="ar-SA" b="1" dirty="0" smtClean="0"/>
              <a:t>وآرغون</a:t>
            </a:r>
            <a:r>
              <a:rPr lang="en-US" b="1" dirty="0" smtClean="0"/>
              <a:t> </a:t>
            </a:r>
            <a:r>
              <a:rPr lang="ar-SA" b="1" dirty="0" smtClean="0"/>
              <a:t>وثاني أكسيد الكربون وبخار الماء، وهيدروجين، وهيليوم ،نيون، وزينون. </a:t>
            </a:r>
            <a:r>
              <a:rPr lang="ar-SA" b="1" dirty="0"/>
              <a:t>ويحمي الغلاف الجوي </a:t>
            </a:r>
            <a:r>
              <a:rPr lang="ar-SA" b="1" dirty="0" smtClean="0"/>
              <a:t>الأرض </a:t>
            </a:r>
            <a:r>
              <a:rPr lang="ar-SA" b="1" dirty="0"/>
              <a:t>من امتصاص </a:t>
            </a:r>
            <a:r>
              <a:rPr lang="ar-SA" b="1" dirty="0" smtClean="0"/>
              <a:t>الأشعة البنفسجية ويعمل </a:t>
            </a:r>
            <a:r>
              <a:rPr lang="ar-SA" b="1" dirty="0"/>
              <a:t>على اعتدال </a:t>
            </a:r>
            <a:r>
              <a:rPr lang="ar-SA" b="1" dirty="0" smtClean="0"/>
              <a:t>درجات الحرارة على </a:t>
            </a:r>
            <a:r>
              <a:rPr lang="ar-SA" b="1" dirty="0"/>
              <a:t>سطح </a:t>
            </a:r>
            <a:r>
              <a:rPr lang="ar-SA" b="1" dirty="0" smtClean="0"/>
              <a:t>الكوكب. </a:t>
            </a:r>
            <a:r>
              <a:rPr lang="ar-SA" b="1" dirty="0"/>
              <a:t>ويستخدم الغلاف الجوي لنقل الماء حول الأرض .</a:t>
            </a:r>
            <a:endParaRPr lang="en-US" b="1" dirty="0"/>
          </a:p>
          <a:p>
            <a:endParaRPr lang="ar-SA" dirty="0"/>
          </a:p>
        </p:txBody>
      </p:sp>
    </p:spTree>
    <p:extLst>
      <p:ext uri="{BB962C8B-B14F-4D97-AF65-F5344CB8AC3E}">
        <p14:creationId xmlns:p14="http://schemas.microsoft.com/office/powerpoint/2010/main" val="8541777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23410" y="260560"/>
            <a:ext cx="8497180" cy="626487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5" name="Rectangle 4"/>
          <p:cNvSpPr/>
          <p:nvPr/>
        </p:nvSpPr>
        <p:spPr>
          <a:xfrm>
            <a:off x="4932050" y="404580"/>
            <a:ext cx="3672510" cy="597683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6" name="TextBox 5"/>
          <p:cNvSpPr txBox="1"/>
          <p:nvPr/>
        </p:nvSpPr>
        <p:spPr>
          <a:xfrm>
            <a:off x="5004060" y="908650"/>
            <a:ext cx="3600500" cy="5386090"/>
          </a:xfrm>
          <a:prstGeom prst="rect">
            <a:avLst/>
          </a:prstGeom>
          <a:noFill/>
        </p:spPr>
        <p:txBody>
          <a:bodyPr wrap="square" rtlCol="1">
            <a:spAutoFit/>
          </a:bodyPr>
          <a:lstStyle/>
          <a:p>
            <a:pPr algn="ctr"/>
            <a:r>
              <a:rPr lang="ar-SA" sz="2000" b="1" dirty="0"/>
              <a:t>أهمية الغلاف </a:t>
            </a:r>
            <a:r>
              <a:rPr lang="ar-SA" sz="2000" b="1" dirty="0" smtClean="0"/>
              <a:t>الجوي:</a:t>
            </a:r>
          </a:p>
          <a:p>
            <a:endParaRPr lang="ar-SA" b="1" dirty="0"/>
          </a:p>
          <a:p>
            <a:pPr marL="285750" indent="-285750">
              <a:buFont typeface="Arial" pitchFamily="34" charset="0"/>
              <a:buChar char="•"/>
            </a:pPr>
            <a:r>
              <a:rPr lang="ar-SA" b="1" dirty="0" smtClean="0"/>
              <a:t> </a:t>
            </a:r>
            <a:r>
              <a:rPr lang="ar-SA" b="1" dirty="0"/>
              <a:t>يزود المخلوقات الحية بالهواء للتنفس.</a:t>
            </a:r>
            <a:endParaRPr lang="en-US" b="1" dirty="0"/>
          </a:p>
          <a:p>
            <a:pPr marL="285750" indent="-285750">
              <a:buFont typeface="Arial" pitchFamily="34" charset="0"/>
              <a:buChar char="•"/>
            </a:pPr>
            <a:r>
              <a:rPr lang="ar-SA" b="1" dirty="0"/>
              <a:t>يسمح بنفاذ الأشعة المرئية </a:t>
            </a:r>
            <a:r>
              <a:rPr lang="ar-SA" b="1" dirty="0" smtClean="0"/>
              <a:t>والاشعة</a:t>
            </a:r>
          </a:p>
          <a:p>
            <a:pPr marL="285750" indent="-285750">
              <a:buFont typeface="Arial" pitchFamily="34" charset="0"/>
              <a:buChar char="•"/>
            </a:pPr>
            <a:r>
              <a:rPr lang="ar-SA" b="1" dirty="0" smtClean="0"/>
              <a:t>تحت </a:t>
            </a:r>
            <a:r>
              <a:rPr lang="ar-SA" b="1" dirty="0"/>
              <a:t>الحمراء وغيرها من الاشعات الحرارية والضوئية القادمة من الشمس والتي تمتصها الأرض مما يوفر الدفء والحماية.</a:t>
            </a:r>
            <a:endParaRPr lang="en-US" b="1" dirty="0"/>
          </a:p>
          <a:p>
            <a:pPr marL="285750" indent="-285750">
              <a:buFont typeface="Arial" pitchFamily="34" charset="0"/>
              <a:buChar char="•"/>
            </a:pPr>
            <a:r>
              <a:rPr lang="ar-SA" b="1" dirty="0"/>
              <a:t>يقي سطح الأرض من الإشعاعات فوق البنفسجية الضارة التي تسبب امراض عديدة مثل سرطان الجلد وامراض جلدية وبصرية كثيرة.</a:t>
            </a:r>
            <a:endParaRPr lang="en-US" b="1" dirty="0"/>
          </a:p>
          <a:p>
            <a:pPr marL="285750" indent="-285750">
              <a:buFont typeface="Arial" pitchFamily="34" charset="0"/>
              <a:buChar char="•"/>
            </a:pPr>
            <a:r>
              <a:rPr lang="ar-SA" b="1" dirty="0"/>
              <a:t>يساهم في تنظيم وتوزيع درجات الحرارة السائدة على سطح الكرة الأرضية حيث ينظم وصول أشعة الشمس ويمنع نفاذ كل الإشعاع الأرضي إلى الفضاء الخارجي، ولو لم يكن هناك غلافا جويا للأرض لتجاوز المدى اليومي 200 درجة حرارية.</a:t>
            </a:r>
            <a:endParaRPr lang="en-US" b="1" dirty="0"/>
          </a:p>
          <a:p>
            <a:endParaRPr lang="ar-SA" b="1" dirty="0"/>
          </a:p>
        </p:txBody>
      </p:sp>
    </p:spTree>
    <p:extLst>
      <p:ext uri="{BB962C8B-B14F-4D97-AF65-F5344CB8AC3E}">
        <p14:creationId xmlns:p14="http://schemas.microsoft.com/office/powerpoint/2010/main" val="31607835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23410" y="260560"/>
            <a:ext cx="8497180" cy="626487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5" name="Rectangle 4"/>
          <p:cNvSpPr/>
          <p:nvPr/>
        </p:nvSpPr>
        <p:spPr>
          <a:xfrm>
            <a:off x="4932050" y="404580"/>
            <a:ext cx="3672510" cy="597683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6" name="TextBox 5"/>
          <p:cNvSpPr txBox="1"/>
          <p:nvPr/>
        </p:nvSpPr>
        <p:spPr>
          <a:xfrm>
            <a:off x="5004060" y="1117258"/>
            <a:ext cx="3600500" cy="4832092"/>
          </a:xfrm>
          <a:prstGeom prst="rect">
            <a:avLst/>
          </a:prstGeom>
          <a:noFill/>
        </p:spPr>
        <p:txBody>
          <a:bodyPr wrap="square" rtlCol="1">
            <a:spAutoFit/>
          </a:bodyPr>
          <a:lstStyle/>
          <a:p>
            <a:pPr algn="ctr"/>
            <a:r>
              <a:rPr lang="ar-SA" sz="2000" b="1" dirty="0"/>
              <a:t>أهمية الغلاف </a:t>
            </a:r>
            <a:r>
              <a:rPr lang="ar-SA" sz="2000" b="1" dirty="0" smtClean="0"/>
              <a:t>الجوي:</a:t>
            </a:r>
          </a:p>
          <a:p>
            <a:endParaRPr lang="ar-SA" b="1" dirty="0"/>
          </a:p>
          <a:p>
            <a:pPr marL="285750" indent="-285750">
              <a:buFont typeface="Arial" pitchFamily="34" charset="0"/>
              <a:buChar char="•"/>
            </a:pPr>
            <a:r>
              <a:rPr lang="ar-SA" b="1" dirty="0"/>
              <a:t>يقوم بتوزيع بخار الماء على مناطق العالم المختلفة.</a:t>
            </a:r>
            <a:endParaRPr lang="en-US" b="1" dirty="0"/>
          </a:p>
          <a:p>
            <a:pPr marL="285750" indent="-285750">
              <a:buFont typeface="Arial" pitchFamily="34" charset="0"/>
              <a:buChar char="•"/>
            </a:pPr>
            <a:r>
              <a:rPr lang="ar-SA" b="1" dirty="0"/>
              <a:t>حماية الكائنات الحية على سطح الأرض من الإشعاعات الكونية الضارة، وخاصة الأشعة فوق البنفسجية.</a:t>
            </a:r>
            <a:endParaRPr lang="en-US" b="1" dirty="0"/>
          </a:p>
          <a:p>
            <a:pPr marL="285750" indent="-285750">
              <a:buFont typeface="Arial" pitchFamily="34" charset="0"/>
              <a:buChar char="•"/>
            </a:pPr>
            <a:r>
              <a:rPr lang="ar-SA" b="1" dirty="0"/>
              <a:t>يشكل درعاً واقياً يحمي سطح </a:t>
            </a:r>
            <a:r>
              <a:rPr lang="ar-SA" b="1" dirty="0" smtClean="0"/>
              <a:t>الأرض </a:t>
            </a:r>
            <a:r>
              <a:rPr lang="ar-SA" b="1" dirty="0"/>
              <a:t>من النيازك والشهب حيث يتفتت معظمها قبل وصوله إلى سطح الأرض، نتيجة أحتكاكه بالهواء وأحتراقه.</a:t>
            </a:r>
            <a:endParaRPr lang="en-US" b="1" dirty="0"/>
          </a:p>
          <a:p>
            <a:pPr marL="285750" indent="-285750">
              <a:buFont typeface="Arial" pitchFamily="34" charset="0"/>
              <a:buChar char="•"/>
            </a:pPr>
            <a:r>
              <a:rPr lang="ar-SA" b="1" dirty="0"/>
              <a:t>يعد واسطة اتصال تستخدمه الطائرات، وتنتقل فيه الأصوات ولولا وجود الهواء في الغلاف الجوي لساد سكون وهدوء مخيف على سطح الأرض.</a:t>
            </a:r>
            <a:endParaRPr lang="en-US" b="1" dirty="0"/>
          </a:p>
          <a:p>
            <a:pPr marL="285750" indent="-285750">
              <a:buFont typeface="Arial" pitchFamily="34" charset="0"/>
              <a:buChar char="•"/>
            </a:pPr>
            <a:r>
              <a:rPr lang="ar-SA" b="1" dirty="0"/>
              <a:t>ينظم انتشار الضوء بشكل مناسب.</a:t>
            </a:r>
            <a:endParaRPr lang="en-US" b="1" dirty="0"/>
          </a:p>
          <a:p>
            <a:endParaRPr lang="ar-SA" b="1" dirty="0"/>
          </a:p>
        </p:txBody>
      </p:sp>
    </p:spTree>
    <p:extLst>
      <p:ext uri="{BB962C8B-B14F-4D97-AF65-F5344CB8AC3E}">
        <p14:creationId xmlns:p14="http://schemas.microsoft.com/office/powerpoint/2010/main" val="18561751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23410" y="260560"/>
            <a:ext cx="8497180" cy="626487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5" name="Rectangle 4"/>
          <p:cNvSpPr/>
          <p:nvPr/>
        </p:nvSpPr>
        <p:spPr>
          <a:xfrm>
            <a:off x="4932050" y="404580"/>
            <a:ext cx="3672510" cy="597683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6" name="TextBox 5"/>
          <p:cNvSpPr txBox="1"/>
          <p:nvPr/>
        </p:nvSpPr>
        <p:spPr>
          <a:xfrm>
            <a:off x="5004060" y="1556740"/>
            <a:ext cx="3600500" cy="3754874"/>
          </a:xfrm>
          <a:prstGeom prst="rect">
            <a:avLst/>
          </a:prstGeom>
          <a:noFill/>
        </p:spPr>
        <p:txBody>
          <a:bodyPr wrap="square" rtlCol="1">
            <a:spAutoFit/>
          </a:bodyPr>
          <a:lstStyle/>
          <a:p>
            <a:pPr algn="ctr"/>
            <a:r>
              <a:rPr lang="ar-SA" sz="2000" b="1" dirty="0"/>
              <a:t>تركيب الغلاف الجوي </a:t>
            </a:r>
            <a:r>
              <a:rPr lang="ar-SA" sz="2000" b="1" dirty="0" smtClean="0"/>
              <a:t>:</a:t>
            </a:r>
          </a:p>
          <a:p>
            <a:pPr algn="ctr"/>
            <a:endParaRPr lang="ar-SA" sz="2000" b="1" dirty="0"/>
          </a:p>
          <a:p>
            <a:endParaRPr lang="ar-SA" b="1" dirty="0" smtClean="0"/>
          </a:p>
          <a:p>
            <a:pPr algn="ctr"/>
            <a:r>
              <a:rPr lang="ar-SA" b="1" dirty="0"/>
              <a:t>يقسم العلماء الغلاف الجوي إلى أربع طبقات بناء على اختلاف درجـة الحـرارة. وهـذه الطبقات مرتبة مــن الأدنـى إلى الأعلى هي</a:t>
            </a:r>
            <a:r>
              <a:rPr lang="ar-SA" b="1" dirty="0" smtClean="0"/>
              <a:t>:</a:t>
            </a:r>
          </a:p>
          <a:p>
            <a:pPr algn="ctr"/>
            <a:endParaRPr lang="ar-SA" b="1" dirty="0"/>
          </a:p>
          <a:p>
            <a:pPr algn="ctr"/>
            <a:endParaRPr lang="ar-SA" b="1" dirty="0"/>
          </a:p>
          <a:p>
            <a:pPr algn="ctr"/>
            <a:r>
              <a:rPr lang="ar-SA" b="1" dirty="0"/>
              <a:t>1- طبقة التروبوسفير</a:t>
            </a:r>
          </a:p>
          <a:p>
            <a:pPr algn="ctr"/>
            <a:r>
              <a:rPr lang="ar-SA" b="1" dirty="0"/>
              <a:t>2- الستراتـوسـفير (الطبقة الجوية العليا)</a:t>
            </a:r>
          </a:p>
          <a:p>
            <a:pPr algn="ctr"/>
            <a:r>
              <a:rPr lang="ar-SA" b="1" dirty="0"/>
              <a:t>3- الميزوسفير (الغلاف الأوسط)</a:t>
            </a:r>
          </a:p>
          <a:p>
            <a:pPr algn="ctr"/>
            <a:r>
              <a:rPr lang="ar-SA" b="1" dirty="0"/>
              <a:t>4- الثيرموسفير (الغلاف الحراري).</a:t>
            </a:r>
          </a:p>
          <a:p>
            <a:endParaRPr lang="ar-SA" b="1" dirty="0"/>
          </a:p>
        </p:txBody>
      </p:sp>
    </p:spTree>
    <p:extLst>
      <p:ext uri="{BB962C8B-B14F-4D97-AF65-F5344CB8AC3E}">
        <p14:creationId xmlns:p14="http://schemas.microsoft.com/office/powerpoint/2010/main" val="37086409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390" y="116540"/>
            <a:ext cx="8785220" cy="662492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Rectangle 11"/>
          <p:cNvSpPr/>
          <p:nvPr/>
        </p:nvSpPr>
        <p:spPr>
          <a:xfrm>
            <a:off x="539440" y="2276840"/>
            <a:ext cx="3168440" cy="3096430"/>
          </a:xfrm>
          <a:prstGeom prst="rect">
            <a:avLst/>
          </a:prstGeom>
          <a:solidFill>
            <a:schemeClr val="tx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7480" y="2492870"/>
            <a:ext cx="2590800" cy="260032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4" name="Rectangular Callout 13"/>
          <p:cNvSpPr/>
          <p:nvPr/>
        </p:nvSpPr>
        <p:spPr>
          <a:xfrm rot="5400000">
            <a:off x="4499990" y="2096815"/>
            <a:ext cx="4392610" cy="3744520"/>
          </a:xfrm>
          <a:prstGeom prst="wedgeRectCallou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5" name="Rectangle 2"/>
          <p:cNvSpPr>
            <a:spLocks noGrp="1" noChangeArrowheads="1"/>
          </p:cNvSpPr>
          <p:nvPr>
            <p:ph type="title"/>
          </p:nvPr>
        </p:nvSpPr>
        <p:spPr>
          <a:xfrm>
            <a:off x="457200" y="274638"/>
            <a:ext cx="8229600" cy="1143000"/>
          </a:xfrm>
        </p:spPr>
        <p:txBody>
          <a:bodyPr>
            <a:normAutofit/>
          </a:bodyPr>
          <a:lstStyle/>
          <a:p>
            <a:pPr algn="ctr"/>
            <a:r>
              <a:rPr lang="ar-SA" sz="3600" dirty="0">
                <a:cs typeface="+mn-cs"/>
              </a:rPr>
              <a:t>طبقات الغلاف الجوي</a:t>
            </a:r>
            <a:endParaRPr lang="en-US" sz="3600" dirty="0">
              <a:cs typeface="+mn-cs"/>
            </a:endParaRPr>
          </a:p>
        </p:txBody>
      </p:sp>
      <p:sp>
        <p:nvSpPr>
          <p:cNvPr id="16" name="TextBox 15"/>
          <p:cNvSpPr txBox="1"/>
          <p:nvPr/>
        </p:nvSpPr>
        <p:spPr>
          <a:xfrm>
            <a:off x="4932050" y="2367514"/>
            <a:ext cx="3456480" cy="3139321"/>
          </a:xfrm>
          <a:prstGeom prst="rect">
            <a:avLst/>
          </a:prstGeom>
          <a:noFill/>
        </p:spPr>
        <p:txBody>
          <a:bodyPr wrap="square" rtlCol="1">
            <a:spAutoFit/>
          </a:bodyPr>
          <a:lstStyle/>
          <a:p>
            <a:pPr algn="ctr"/>
            <a:r>
              <a:rPr lang="ar-SA" sz="2400" b="1" dirty="0" smtClean="0"/>
              <a:t>تروبوسفير:</a:t>
            </a:r>
          </a:p>
          <a:p>
            <a:pPr algn="ctr"/>
            <a:endParaRPr lang="ar-SA" b="1" dirty="0">
              <a:cs typeface="Akhbar MT" pitchFamily="10" charset="-78"/>
            </a:endParaRPr>
          </a:p>
          <a:p>
            <a:pPr algn="ctr"/>
            <a:endParaRPr lang="ar-SA" b="1" dirty="0" smtClean="0">
              <a:cs typeface="Akhbar MT" pitchFamily="10" charset="-78"/>
            </a:endParaRPr>
          </a:p>
          <a:p>
            <a:pPr algn="ctr"/>
            <a:r>
              <a:rPr lang="ar-SA" sz="2000" b="1" dirty="0" smtClean="0">
                <a:cs typeface="Akhbar MT" pitchFamily="10" charset="-78"/>
              </a:rPr>
              <a:t>طبقة الغلاف الجوي السفلى </a:t>
            </a:r>
          </a:p>
          <a:p>
            <a:pPr algn="ctr"/>
            <a:r>
              <a:rPr lang="ar-SA" sz="2000" b="1" dirty="0" smtClean="0">
                <a:cs typeface="Akhbar MT" pitchFamily="10" charset="-78"/>
              </a:rPr>
              <a:t>( تروبوسفير )</a:t>
            </a:r>
          </a:p>
          <a:p>
            <a:pPr algn="ctr"/>
            <a:r>
              <a:rPr lang="ar-SA" sz="2000" b="1" dirty="0" smtClean="0">
                <a:cs typeface="Akhbar MT" pitchFamily="10" charset="-78"/>
              </a:rPr>
              <a:t>تمتد من سطح الأرض حتى</a:t>
            </a:r>
          </a:p>
          <a:p>
            <a:pPr algn="ctr"/>
            <a:r>
              <a:rPr lang="ar-SA" sz="2000" b="1" dirty="0" smtClean="0">
                <a:cs typeface="Akhbar MT" pitchFamily="10" charset="-78"/>
              </a:rPr>
              <a:t> [ 16 ] كم وتكثر التقلبات المناخية ، حيث توجد بها العواصف والرياح والغيوم والجراثيم .</a:t>
            </a:r>
            <a:endParaRPr lang="en-US" sz="2000" b="1" dirty="0" smtClean="0">
              <a:cs typeface="Akhbar MT" pitchFamily="10" charset="-78"/>
            </a:endParaRPr>
          </a:p>
          <a:p>
            <a:endParaRPr lang="ar-SA" dirty="0"/>
          </a:p>
        </p:txBody>
      </p:sp>
      <p:sp>
        <p:nvSpPr>
          <p:cNvPr id="17" name="WordArt 6"/>
          <p:cNvSpPr>
            <a:spLocks noChangeArrowheads="1" noChangeShapeType="1" noTextEdit="1"/>
          </p:cNvSpPr>
          <p:nvPr/>
        </p:nvSpPr>
        <p:spPr bwMode="auto">
          <a:xfrm>
            <a:off x="1259540" y="1695242"/>
            <a:ext cx="1800225" cy="509588"/>
          </a:xfrm>
          <a:prstGeom prst="rect">
            <a:avLst/>
          </a:prstGeom>
          <a:extLst>
            <a:ext uri="{AF507438-7753-43E0-B8FC-AC1667EBCBE1}">
              <a14:hiddenEffects xmlns:a14="http://schemas.microsoft.com/office/drawing/2010/main">
                <a:effectLst/>
              </a14:hiddenEffects>
            </a:ext>
          </a:extLst>
        </p:spPr>
        <p:txBody>
          <a:bodyPr wrap="none" fromWordArt="1">
            <a:prstTxWarp prst="textChevron">
              <a:avLst>
                <a:gd name="adj" fmla="val 25000"/>
              </a:avLst>
            </a:prstTxWarp>
          </a:bodyPr>
          <a:lstStyle/>
          <a:p>
            <a:pPr algn="ctr"/>
            <a:r>
              <a:rPr lang="ar-SA" sz="1000" kern="10" dirty="0">
                <a:ln w="9525">
                  <a:solidFill>
                    <a:sysClr val="windowText" lastClr="000000"/>
                  </a:solidFill>
                  <a:round/>
                  <a:headEnd/>
                  <a:tailEnd/>
                </a:ln>
                <a:effectLst>
                  <a:outerShdw blurRad="38100" dist="38100" dir="2700000" algn="tl">
                    <a:srgbClr val="000000">
                      <a:alpha val="43137"/>
                    </a:srgbClr>
                  </a:outerShdw>
                </a:effectLst>
                <a:latin typeface="MCS MOON"/>
              </a:rPr>
              <a:t>الغلاف الجوي السفلي</a:t>
            </a:r>
          </a:p>
        </p:txBody>
      </p:sp>
    </p:spTree>
    <p:extLst>
      <p:ext uri="{BB962C8B-B14F-4D97-AF65-F5344CB8AC3E}">
        <p14:creationId xmlns:p14="http://schemas.microsoft.com/office/powerpoint/2010/main" val="1498178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15"/>
                                        </p:tgtEl>
                                        <p:attrNameLst>
                                          <p:attrName>ppt_w</p:attrName>
                                        </p:attrNameLst>
                                      </p:cBhvr>
                                      <p:tavLst>
                                        <p:tav tm="0">
                                          <p:val>
                                            <p:strVal val="#ppt_w*.05"/>
                                          </p:val>
                                        </p:tav>
                                        <p:tav tm="100000">
                                          <p:val>
                                            <p:strVal val="#ppt_w"/>
                                          </p:val>
                                        </p:tav>
                                      </p:tavLst>
                                    </p:anim>
                                    <p:anim calcmode="lin" valueType="num">
                                      <p:cBhvr>
                                        <p:cTn id="10" dur="2000" fill="hold"/>
                                        <p:tgtEl>
                                          <p:spTgt spid="15"/>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15"/>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15"/>
                                        </p:tgtEl>
                                      </p:cBhvr>
                                    </p:animEffec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par>
                          <p:cTn id="15" fill="hold">
                            <p:stCondLst>
                              <p:cond delay="2000"/>
                            </p:stCondLst>
                            <p:childTnLst>
                              <p:par>
                                <p:cTn id="16" presetID="53" presetClass="entr" presetSubtype="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subTnLst>
                                    <p:audio>
                                      <p:cMediaNode>
                                        <p:cTn display="0" masterRel="sameClick">
                                          <p:stCondLst>
                                            <p:cond evt="begin" delay="0">
                                              <p:tn val="16"/>
                                            </p:cond>
                                          </p:stCondLst>
                                          <p:endCondLst>
                                            <p:cond evt="onStopAudio" delay="0">
                                              <p:tgtEl>
                                                <p:sldTgt/>
                                              </p:tgtEl>
                                            </p:cond>
                                          </p:endCondLst>
                                        </p:cTn>
                                        <p:tgtEl>
                                          <p:sndTgt r:embed="rId3" name="laser.wav"/>
                                        </p:tgtEl>
                                      </p:cMediaNode>
                                    </p:audio>
                                  </p:subTnLst>
                                </p:cTn>
                              </p:par>
                            </p:childTnLst>
                          </p:cTn>
                        </p:par>
                        <p:par>
                          <p:cTn id="21" fill="hold">
                            <p:stCondLst>
                              <p:cond delay="2500"/>
                            </p:stCondLst>
                            <p:childTnLst>
                              <p:par>
                                <p:cTn id="22" presetID="32" presetClass="emph" presetSubtype="0" repeatCount="indefinite" fill="hold" grpId="1" nodeType="afterEffect">
                                  <p:stCondLst>
                                    <p:cond delay="0"/>
                                  </p:stCondLst>
                                  <p:childTnLst>
                                    <p:animClr clrSpc="rgb" dir="cw">
                                      <p:cBhvr override="childStyle">
                                        <p:cTn id="23" dur="100" fill="hold"/>
                                        <p:tgtEl>
                                          <p:spTgt spid="17"/>
                                        </p:tgtEl>
                                        <p:attrNameLst>
                                          <p:attrName>style.color</p:attrName>
                                        </p:attrNameLst>
                                      </p:cBhvr>
                                      <p:to>
                                        <a:schemeClr val="accent2"/>
                                      </p:to>
                                    </p:animClr>
                                    <p:animClr clrSpc="rgb" dir="cw">
                                      <p:cBhvr>
                                        <p:cTn id="24" dur="100" fill="hold"/>
                                        <p:tgtEl>
                                          <p:spTgt spid="17"/>
                                        </p:tgtEl>
                                        <p:attrNameLst>
                                          <p:attrName>fillcolor</p:attrName>
                                        </p:attrNameLst>
                                      </p:cBhvr>
                                      <p:to>
                                        <a:schemeClr val="accent2"/>
                                      </p:to>
                                    </p:animClr>
                                    <p:set>
                                      <p:cBhvr>
                                        <p:cTn id="25" dur="100" fill="hold"/>
                                        <p:tgtEl>
                                          <p:spTgt spid="17"/>
                                        </p:tgtEl>
                                        <p:attrNameLst>
                                          <p:attrName>fill.type</p:attrName>
                                        </p:attrNameLst>
                                      </p:cBhvr>
                                      <p:to>
                                        <p:strVal val="solid"/>
                                      </p:to>
                                    </p:set>
                                    <p:set>
                                      <p:cBhvr>
                                        <p:cTn id="26" dur="100" fill="hold"/>
                                        <p:tgtEl>
                                          <p:spTgt spid="17"/>
                                        </p:tgtEl>
                                        <p:attrNameLst>
                                          <p:attrName>fill.on</p:attrName>
                                        </p:attrNameLst>
                                      </p:cBhvr>
                                      <p:to>
                                        <p:strVal val="true"/>
                                      </p:to>
                                    </p:set>
                                    <p:animRot by="120000">
                                      <p:cBhvr>
                                        <p:cTn id="27" dur="100" fill="hold">
                                          <p:stCondLst>
                                            <p:cond delay="0"/>
                                          </p:stCondLst>
                                        </p:cTn>
                                        <p:tgtEl>
                                          <p:spTgt spid="17"/>
                                        </p:tgtEl>
                                        <p:attrNameLst>
                                          <p:attrName>r</p:attrName>
                                        </p:attrNameLst>
                                      </p:cBhvr>
                                    </p:animRot>
                                    <p:animRot by="-240000">
                                      <p:cBhvr>
                                        <p:cTn id="28" dur="200" fill="hold">
                                          <p:stCondLst>
                                            <p:cond delay="200"/>
                                          </p:stCondLst>
                                        </p:cTn>
                                        <p:tgtEl>
                                          <p:spTgt spid="17"/>
                                        </p:tgtEl>
                                        <p:attrNameLst>
                                          <p:attrName>r</p:attrName>
                                        </p:attrNameLst>
                                      </p:cBhvr>
                                    </p:animRot>
                                    <p:animRot by="240000">
                                      <p:cBhvr>
                                        <p:cTn id="29" dur="200" fill="hold">
                                          <p:stCondLst>
                                            <p:cond delay="400"/>
                                          </p:stCondLst>
                                        </p:cTn>
                                        <p:tgtEl>
                                          <p:spTgt spid="17"/>
                                        </p:tgtEl>
                                        <p:attrNameLst>
                                          <p:attrName>r</p:attrName>
                                        </p:attrNameLst>
                                      </p:cBhvr>
                                    </p:animRot>
                                    <p:animRot by="-240000">
                                      <p:cBhvr>
                                        <p:cTn id="30" dur="200" fill="hold">
                                          <p:stCondLst>
                                            <p:cond delay="600"/>
                                          </p:stCondLst>
                                        </p:cTn>
                                        <p:tgtEl>
                                          <p:spTgt spid="17"/>
                                        </p:tgtEl>
                                        <p:attrNameLst>
                                          <p:attrName>r</p:attrName>
                                        </p:attrNameLst>
                                      </p:cBhvr>
                                    </p:animRot>
                                    <p:animRot by="120000">
                                      <p:cBhvr>
                                        <p:cTn id="31" dur="200" fill="hold">
                                          <p:stCondLst>
                                            <p:cond delay="800"/>
                                          </p:stCondLst>
                                        </p:cTn>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17"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390" y="116540"/>
            <a:ext cx="8785220" cy="662492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kern="10" dirty="0">
              <a:ln w="9525">
                <a:solidFill>
                  <a:srgbClr val="FF6600"/>
                </a:solidFill>
                <a:round/>
                <a:headEnd/>
                <a:tailEnd/>
              </a:ln>
              <a:solidFill>
                <a:srgbClr val="FF6600"/>
              </a:solidFill>
              <a:latin typeface="MCS MOON"/>
            </a:endParaRPr>
          </a:p>
        </p:txBody>
      </p:sp>
      <p:sp>
        <p:nvSpPr>
          <p:cNvPr id="14" name="Rectangular Callout 13"/>
          <p:cNvSpPr/>
          <p:nvPr/>
        </p:nvSpPr>
        <p:spPr>
          <a:xfrm rot="5400000">
            <a:off x="4499990" y="2096815"/>
            <a:ext cx="4392610" cy="3744520"/>
          </a:xfrm>
          <a:prstGeom prst="wedgeRectCallout">
            <a:avLst/>
          </a:prstGeom>
          <a:noFill/>
          <a:ln w="762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5" name="Rectangle 2"/>
          <p:cNvSpPr>
            <a:spLocks noGrp="1" noChangeArrowheads="1"/>
          </p:cNvSpPr>
          <p:nvPr>
            <p:ph type="title"/>
          </p:nvPr>
        </p:nvSpPr>
        <p:spPr>
          <a:xfrm>
            <a:off x="457200" y="274638"/>
            <a:ext cx="8229600" cy="1143000"/>
          </a:xfrm>
        </p:spPr>
        <p:txBody>
          <a:bodyPr/>
          <a:lstStyle/>
          <a:p>
            <a:pPr algn="ctr"/>
            <a:r>
              <a:rPr lang="ar-SA" sz="5600" dirty="0">
                <a:cs typeface="MCS HIJON HIGH" pitchFamily="2" charset="-78"/>
              </a:rPr>
              <a:t>طبقات الغلاف الجوي</a:t>
            </a:r>
            <a:endParaRPr lang="en-US" sz="5600" dirty="0">
              <a:cs typeface="MCS HIJON HIGH" pitchFamily="2" charset="-78"/>
            </a:endParaRPr>
          </a:p>
        </p:txBody>
      </p:sp>
      <mc:AlternateContent xmlns:mc="http://schemas.openxmlformats.org/markup-compatibility/2006" xmlns:a14="http://schemas.microsoft.com/office/drawing/2010/main">
        <mc:Choice Requires="a14">
          <p:sp>
            <p:nvSpPr>
              <p:cNvPr id="16" name="TextBox 15"/>
              <p:cNvSpPr txBox="1"/>
              <p:nvPr/>
            </p:nvSpPr>
            <p:spPr>
              <a:xfrm>
                <a:off x="4860040" y="2367514"/>
                <a:ext cx="3528490" cy="2389180"/>
              </a:xfrm>
              <a:prstGeom prst="rect">
                <a:avLst/>
              </a:prstGeom>
              <a:noFill/>
            </p:spPr>
            <p:txBody>
              <a:bodyPr wrap="square" rtlCol="1">
                <a:spAutoFit/>
              </a:bodyPr>
              <a:lstStyle/>
              <a:p>
                <a:pPr algn="ctr"/>
                <a:r>
                  <a:rPr lang="ar-SA" sz="2400" b="1" dirty="0"/>
                  <a:t>الستراتوسفير:</a:t>
                </a:r>
              </a:p>
              <a:p>
                <a:pPr algn="ctr"/>
                <a:endParaRPr lang="ar-SA" sz="2400" b="1" dirty="0">
                  <a:cs typeface="Akhbar MT" pitchFamily="10" charset="-78"/>
                </a:endParaRPr>
              </a:p>
              <a:p>
                <a:pPr algn="ctr"/>
                <a:r>
                  <a:rPr lang="ar-SA" sz="2000" b="1" dirty="0">
                    <a:cs typeface="Akhbar MT" pitchFamily="10" charset="-78"/>
                  </a:rPr>
                  <a:t>تلي الطبقة السفلى مباشرة وتمتد حتى </a:t>
                </a:r>
              </a:p>
              <a:p>
                <a:pPr algn="ctr"/>
                <a:r>
                  <a:rPr lang="ar-SA" sz="2000" b="1" dirty="0">
                    <a:cs typeface="Akhbar MT" pitchFamily="10" charset="-78"/>
                  </a:rPr>
                  <a:t>[ 90 ] كم وتستخدم في رحلات الطيران وكذلك تحتوي على غاز الأوزون  </a:t>
                </a:r>
                <a14:m>
                  <m:oMath xmlns:m="http://schemas.openxmlformats.org/officeDocument/2006/math">
                    <m:sSub>
                      <m:sSubPr>
                        <m:ctrlPr>
                          <a:rPr lang="ar-SA" sz="2000" b="1" i="1">
                            <a:latin typeface="Cambria Math"/>
                            <a:cs typeface="Akhbar MT" pitchFamily="10" charset="-78"/>
                          </a:rPr>
                        </m:ctrlPr>
                      </m:sSubPr>
                      <m:e>
                        <m:r>
                          <a:rPr lang="en-US" sz="2000" b="1">
                            <a:latin typeface="Cambria Math"/>
                            <a:cs typeface="Akhbar MT" pitchFamily="10" charset="-78"/>
                          </a:rPr>
                          <m:t>𝑶</m:t>
                        </m:r>
                      </m:e>
                      <m:sub>
                        <m:r>
                          <a:rPr lang="ar-SA" sz="2000" b="1">
                            <a:latin typeface="Cambria Math"/>
                            <a:cs typeface="Akhbar MT" pitchFamily="10" charset="-78"/>
                          </a:rPr>
                          <m:t>𝟑</m:t>
                        </m:r>
                      </m:sub>
                    </m:sSub>
                  </m:oMath>
                </a14:m>
                <a:endParaRPr lang="ar-SA" sz="2000" b="1" dirty="0">
                  <a:cs typeface="Akhbar MT" pitchFamily="10" charset="-78"/>
                </a:endParaRPr>
              </a:p>
              <a:p>
                <a:pPr algn="ctr"/>
                <a:r>
                  <a:rPr lang="ar-SA" sz="2000" b="1" dirty="0">
                    <a:cs typeface="Akhbar MT" pitchFamily="10" charset="-78"/>
                  </a:rPr>
                  <a:t>الذي يحمي الأرض من تأثير الأشعة فوق البنفسجية</a:t>
                </a:r>
                <a:endParaRPr lang="en-US" sz="2000" b="1" dirty="0">
                  <a:cs typeface="Akhbar MT" pitchFamily="10" charset="-78"/>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4860040" y="2367514"/>
                <a:ext cx="3528490" cy="2389180"/>
              </a:xfrm>
              <a:prstGeom prst="rect">
                <a:avLst/>
              </a:prstGeom>
              <a:blipFill rotWithShape="1">
                <a:blip r:embed="rId4"/>
                <a:stretch>
                  <a:fillRect l="-2936" t="-1786" r="-1209" b="-3571"/>
                </a:stretch>
              </a:blipFill>
            </p:spPr>
            <p:txBody>
              <a:bodyPr/>
              <a:lstStyle/>
              <a:p>
                <a:r>
                  <a:rPr lang="ar-SA">
                    <a:noFill/>
                  </a:rPr>
                  <a:t> </a:t>
                </a:r>
              </a:p>
            </p:txBody>
          </p:sp>
        </mc:Fallback>
      </mc:AlternateContent>
      <p:sp>
        <p:nvSpPr>
          <p:cNvPr id="18" name="Rectangle 17"/>
          <p:cNvSpPr/>
          <p:nvPr/>
        </p:nvSpPr>
        <p:spPr>
          <a:xfrm>
            <a:off x="467430" y="2060810"/>
            <a:ext cx="3600500" cy="3600500"/>
          </a:xfrm>
          <a:prstGeom prst="rect">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9" name="Rectangle 18"/>
          <p:cNvSpPr/>
          <p:nvPr/>
        </p:nvSpPr>
        <p:spPr>
          <a:xfrm>
            <a:off x="683460" y="2276840"/>
            <a:ext cx="3168440" cy="3096430"/>
          </a:xfrm>
          <a:prstGeom prst="rect">
            <a:avLst/>
          </a:prstGeom>
          <a:solidFill>
            <a:schemeClr val="tx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20" name="Pictur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1500" y="2492870"/>
            <a:ext cx="2590800" cy="260032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1" name="WordArt 7"/>
          <p:cNvSpPr>
            <a:spLocks noChangeArrowheads="1" noChangeShapeType="1" noTextEdit="1"/>
          </p:cNvSpPr>
          <p:nvPr/>
        </p:nvSpPr>
        <p:spPr bwMode="auto">
          <a:xfrm>
            <a:off x="1331550" y="1340710"/>
            <a:ext cx="1800225" cy="509588"/>
          </a:xfrm>
          <a:prstGeom prst="rect">
            <a:avLst/>
          </a:prstGeom>
          <a:extLst>
            <a:ext uri="{AF507438-7753-43E0-B8FC-AC1667EBCBE1}">
              <a14:hiddenEffects xmlns:a14="http://schemas.microsoft.com/office/drawing/2010/main">
                <a:effectLst/>
              </a14:hiddenEffects>
            </a:ext>
          </a:extLst>
        </p:spPr>
        <p:txBody>
          <a:bodyPr wrap="none" fromWordArt="1">
            <a:prstTxWarp prst="textChevron">
              <a:avLst>
                <a:gd name="adj" fmla="val 25000"/>
              </a:avLst>
            </a:prstTxWarp>
          </a:bodyPr>
          <a:lstStyle/>
          <a:p>
            <a:pPr algn="ctr"/>
            <a:r>
              <a:rPr lang="ar-SA" sz="1000" kern="10" dirty="0">
                <a:ln w="9525">
                  <a:solidFill>
                    <a:schemeClr val="accent2">
                      <a:lumMod val="60000"/>
                      <a:lumOff val="40000"/>
                    </a:schemeClr>
                  </a:solidFill>
                  <a:round/>
                  <a:headEnd/>
                  <a:tailEnd/>
                </a:ln>
                <a:solidFill>
                  <a:schemeClr val="accent2">
                    <a:lumMod val="60000"/>
                    <a:lumOff val="40000"/>
                  </a:schemeClr>
                </a:solidFill>
                <a:effectLst>
                  <a:outerShdw blurRad="38100" dist="38100" dir="2700000" algn="tl">
                    <a:srgbClr val="000000">
                      <a:alpha val="43137"/>
                    </a:srgbClr>
                  </a:outerShdw>
                </a:effectLst>
                <a:latin typeface="MCS MOON"/>
              </a:rPr>
              <a:t>الغلاف الجوي العلوي</a:t>
            </a:r>
          </a:p>
        </p:txBody>
      </p:sp>
    </p:spTree>
    <p:extLst>
      <p:ext uri="{BB962C8B-B14F-4D97-AF65-F5344CB8AC3E}">
        <p14:creationId xmlns:p14="http://schemas.microsoft.com/office/powerpoint/2010/main" val="410535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15"/>
                                        </p:tgtEl>
                                        <p:attrNameLst>
                                          <p:attrName>ppt_w</p:attrName>
                                        </p:attrNameLst>
                                      </p:cBhvr>
                                      <p:tavLst>
                                        <p:tav tm="0">
                                          <p:val>
                                            <p:strVal val="#ppt_w*.05"/>
                                          </p:val>
                                        </p:tav>
                                        <p:tav tm="100000">
                                          <p:val>
                                            <p:strVal val="#ppt_w"/>
                                          </p:val>
                                        </p:tav>
                                      </p:tavLst>
                                    </p:anim>
                                    <p:anim calcmode="lin" valueType="num">
                                      <p:cBhvr>
                                        <p:cTn id="10" dur="2000" fill="hold"/>
                                        <p:tgtEl>
                                          <p:spTgt spid="15"/>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15"/>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15"/>
                                        </p:tgtEl>
                                      </p:cBhvr>
                                    </p:animEffec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par>
                          <p:cTn id="15" fill="hold">
                            <p:stCondLst>
                              <p:cond delay="2000"/>
                            </p:stCondLst>
                            <p:childTnLst>
                              <p:par>
                                <p:cTn id="16" presetID="53" presetClass="entr" presetSubtype="0"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fltVal val="0"/>
                                          </p:val>
                                        </p:tav>
                                        <p:tav tm="100000">
                                          <p:val>
                                            <p:strVal val="#ppt_h"/>
                                          </p:val>
                                        </p:tav>
                                      </p:tavLst>
                                    </p:anim>
                                    <p:animEffect transition="in" filter="fade">
                                      <p:cBhvr>
                                        <p:cTn id="20" dur="500"/>
                                        <p:tgtEl>
                                          <p:spTgt spid="21"/>
                                        </p:tgtEl>
                                      </p:cBhvr>
                                    </p:animEffect>
                                  </p:childTnLst>
                                  <p:subTnLst>
                                    <p:audio>
                                      <p:cMediaNode>
                                        <p:cTn display="0" masterRel="sameClick">
                                          <p:stCondLst>
                                            <p:cond evt="begin" delay="0">
                                              <p:tn val="16"/>
                                            </p:cond>
                                          </p:stCondLst>
                                          <p:endCondLst>
                                            <p:cond evt="onStopAudio" delay="0">
                                              <p:tgtEl>
                                                <p:sldTgt/>
                                              </p:tgtEl>
                                            </p:cond>
                                          </p:endCondLst>
                                        </p:cTn>
                                        <p:tgtEl>
                                          <p:sndTgt r:embed="rId3" name="laser.wav"/>
                                        </p:tgtEl>
                                      </p:cMediaNode>
                                    </p:audio>
                                  </p:subTnLst>
                                </p:cTn>
                              </p:par>
                            </p:childTnLst>
                          </p:cTn>
                        </p:par>
                        <p:par>
                          <p:cTn id="21" fill="hold">
                            <p:stCondLst>
                              <p:cond delay="2500"/>
                            </p:stCondLst>
                            <p:childTnLst>
                              <p:par>
                                <p:cTn id="22" presetID="32" presetClass="emph" presetSubtype="0" repeatCount="indefinite" fill="hold" grpId="1" nodeType="afterEffect">
                                  <p:stCondLst>
                                    <p:cond delay="0"/>
                                  </p:stCondLst>
                                  <p:childTnLst>
                                    <p:animClr clrSpc="rgb" dir="cw">
                                      <p:cBhvr override="childStyle">
                                        <p:cTn id="23" dur="100" fill="hold"/>
                                        <p:tgtEl>
                                          <p:spTgt spid="21"/>
                                        </p:tgtEl>
                                        <p:attrNameLst>
                                          <p:attrName>style.color</p:attrName>
                                        </p:attrNameLst>
                                      </p:cBhvr>
                                      <p:to>
                                        <a:schemeClr val="accent2"/>
                                      </p:to>
                                    </p:animClr>
                                    <p:animClr clrSpc="rgb" dir="cw">
                                      <p:cBhvr>
                                        <p:cTn id="24" dur="100" fill="hold"/>
                                        <p:tgtEl>
                                          <p:spTgt spid="21"/>
                                        </p:tgtEl>
                                        <p:attrNameLst>
                                          <p:attrName>fillcolor</p:attrName>
                                        </p:attrNameLst>
                                      </p:cBhvr>
                                      <p:to>
                                        <a:schemeClr val="accent2"/>
                                      </p:to>
                                    </p:animClr>
                                    <p:set>
                                      <p:cBhvr>
                                        <p:cTn id="25" dur="100" fill="hold"/>
                                        <p:tgtEl>
                                          <p:spTgt spid="21"/>
                                        </p:tgtEl>
                                        <p:attrNameLst>
                                          <p:attrName>fill.type</p:attrName>
                                        </p:attrNameLst>
                                      </p:cBhvr>
                                      <p:to>
                                        <p:strVal val="solid"/>
                                      </p:to>
                                    </p:set>
                                    <p:set>
                                      <p:cBhvr>
                                        <p:cTn id="26" dur="100" fill="hold"/>
                                        <p:tgtEl>
                                          <p:spTgt spid="21"/>
                                        </p:tgtEl>
                                        <p:attrNameLst>
                                          <p:attrName>fill.on</p:attrName>
                                        </p:attrNameLst>
                                      </p:cBhvr>
                                      <p:to>
                                        <p:strVal val="true"/>
                                      </p:to>
                                    </p:set>
                                    <p:animRot by="120000">
                                      <p:cBhvr>
                                        <p:cTn id="27" dur="100" fill="hold">
                                          <p:stCondLst>
                                            <p:cond delay="0"/>
                                          </p:stCondLst>
                                        </p:cTn>
                                        <p:tgtEl>
                                          <p:spTgt spid="21"/>
                                        </p:tgtEl>
                                        <p:attrNameLst>
                                          <p:attrName>r</p:attrName>
                                        </p:attrNameLst>
                                      </p:cBhvr>
                                    </p:animRot>
                                    <p:animRot by="-240000">
                                      <p:cBhvr>
                                        <p:cTn id="28" dur="200" fill="hold">
                                          <p:stCondLst>
                                            <p:cond delay="200"/>
                                          </p:stCondLst>
                                        </p:cTn>
                                        <p:tgtEl>
                                          <p:spTgt spid="21"/>
                                        </p:tgtEl>
                                        <p:attrNameLst>
                                          <p:attrName>r</p:attrName>
                                        </p:attrNameLst>
                                      </p:cBhvr>
                                    </p:animRot>
                                    <p:animRot by="240000">
                                      <p:cBhvr>
                                        <p:cTn id="29" dur="200" fill="hold">
                                          <p:stCondLst>
                                            <p:cond delay="400"/>
                                          </p:stCondLst>
                                        </p:cTn>
                                        <p:tgtEl>
                                          <p:spTgt spid="21"/>
                                        </p:tgtEl>
                                        <p:attrNameLst>
                                          <p:attrName>r</p:attrName>
                                        </p:attrNameLst>
                                      </p:cBhvr>
                                    </p:animRot>
                                    <p:animRot by="-240000">
                                      <p:cBhvr>
                                        <p:cTn id="30" dur="200" fill="hold">
                                          <p:stCondLst>
                                            <p:cond delay="600"/>
                                          </p:stCondLst>
                                        </p:cTn>
                                        <p:tgtEl>
                                          <p:spTgt spid="21"/>
                                        </p:tgtEl>
                                        <p:attrNameLst>
                                          <p:attrName>r</p:attrName>
                                        </p:attrNameLst>
                                      </p:cBhvr>
                                    </p:animRot>
                                    <p:animRot by="120000">
                                      <p:cBhvr>
                                        <p:cTn id="31" dur="200" fill="hold">
                                          <p:stCondLst>
                                            <p:cond delay="80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1" grpId="0"/>
      <p:bldP spid="21"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390" y="116540"/>
            <a:ext cx="8785220" cy="662492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kern="10" dirty="0">
              <a:ln w="9525">
                <a:solidFill>
                  <a:srgbClr val="FF6600"/>
                </a:solidFill>
                <a:round/>
                <a:headEnd/>
                <a:tailEnd/>
              </a:ln>
              <a:solidFill>
                <a:srgbClr val="FF6600"/>
              </a:solidFill>
              <a:latin typeface="MCS MOON"/>
            </a:endParaRPr>
          </a:p>
        </p:txBody>
      </p:sp>
      <p:sp>
        <p:nvSpPr>
          <p:cNvPr id="14" name="Rectangular Callout 13"/>
          <p:cNvSpPr/>
          <p:nvPr/>
        </p:nvSpPr>
        <p:spPr>
          <a:xfrm rot="5400000">
            <a:off x="4499990" y="2096815"/>
            <a:ext cx="4392610" cy="3744520"/>
          </a:xfrm>
          <a:prstGeom prst="wedgeRectCallout">
            <a:avLst/>
          </a:prstGeom>
          <a:noFill/>
          <a:ln w="762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ln>
                <a:solidFill>
                  <a:schemeClr val="accent3">
                    <a:lumMod val="60000"/>
                    <a:lumOff val="40000"/>
                  </a:schemeClr>
                </a:solidFill>
              </a:ln>
            </a:endParaRPr>
          </a:p>
        </p:txBody>
      </p:sp>
      <p:sp>
        <p:nvSpPr>
          <p:cNvPr id="15" name="Rectangle 2"/>
          <p:cNvSpPr>
            <a:spLocks noGrp="1" noChangeArrowheads="1"/>
          </p:cNvSpPr>
          <p:nvPr>
            <p:ph type="title"/>
          </p:nvPr>
        </p:nvSpPr>
        <p:spPr>
          <a:xfrm>
            <a:off x="457200" y="274638"/>
            <a:ext cx="8229600" cy="1143000"/>
          </a:xfrm>
        </p:spPr>
        <p:txBody>
          <a:bodyPr/>
          <a:lstStyle/>
          <a:p>
            <a:pPr algn="ctr"/>
            <a:r>
              <a:rPr lang="ar-SA" sz="5600" dirty="0">
                <a:cs typeface="MCS HIJON HIGH" pitchFamily="2" charset="-78"/>
              </a:rPr>
              <a:t>طبقات الغلاف الجوي</a:t>
            </a:r>
            <a:endParaRPr lang="en-US" sz="5600" dirty="0">
              <a:cs typeface="MCS HIJON HIGH" pitchFamily="2" charset="-78"/>
            </a:endParaRPr>
          </a:p>
        </p:txBody>
      </p:sp>
      <p:sp>
        <p:nvSpPr>
          <p:cNvPr id="16" name="TextBox 15"/>
          <p:cNvSpPr txBox="1"/>
          <p:nvPr/>
        </p:nvSpPr>
        <p:spPr>
          <a:xfrm>
            <a:off x="4860040" y="2367514"/>
            <a:ext cx="3528490" cy="2862322"/>
          </a:xfrm>
          <a:prstGeom prst="rect">
            <a:avLst/>
          </a:prstGeom>
          <a:noFill/>
        </p:spPr>
        <p:txBody>
          <a:bodyPr wrap="square" rtlCol="1">
            <a:spAutoFit/>
          </a:bodyPr>
          <a:lstStyle/>
          <a:p>
            <a:pPr algn="ctr"/>
            <a:r>
              <a:rPr lang="ar-SA" sz="2000" b="1" dirty="0">
                <a:cs typeface="Akhbar MT" pitchFamily="10" charset="-78"/>
              </a:rPr>
              <a:t>الميزوسفير :</a:t>
            </a:r>
          </a:p>
          <a:p>
            <a:pPr algn="ctr"/>
            <a:endParaRPr lang="ar-SA" sz="2000" b="1" dirty="0">
              <a:cs typeface="Akhbar MT" pitchFamily="10" charset="-78"/>
            </a:endParaRPr>
          </a:p>
          <a:p>
            <a:pPr algn="ctr"/>
            <a:r>
              <a:rPr lang="ar-SA" sz="2000" b="1" dirty="0">
                <a:cs typeface="Akhbar MT" pitchFamily="10" charset="-78"/>
              </a:rPr>
              <a:t>يتراوح ارتفاعها بين 50-80كم وتنخفض درجة الحرارة بها حتى تصل إلى 100 ْ مئوية تحت الصفر وتعد نهاية الغلاف الجوي المتجانس تقريباً , وتحمي الأرض بإذن الله تعالى من الشهب التي تحرق بها .</a:t>
            </a:r>
            <a:br>
              <a:rPr lang="ar-SA" sz="2000" b="1" dirty="0">
                <a:cs typeface="Akhbar MT" pitchFamily="10" charset="-78"/>
              </a:rPr>
            </a:br>
            <a:endParaRPr lang="en-US" sz="2000" b="1" dirty="0">
              <a:cs typeface="Akhbar MT" pitchFamily="10" charset="-78"/>
            </a:endParaRPr>
          </a:p>
        </p:txBody>
      </p:sp>
      <p:sp>
        <p:nvSpPr>
          <p:cNvPr id="2" name="Rectangle 1"/>
          <p:cNvSpPr/>
          <p:nvPr/>
        </p:nvSpPr>
        <p:spPr>
          <a:xfrm>
            <a:off x="611450" y="2276840"/>
            <a:ext cx="3528490" cy="3600500"/>
          </a:xfrm>
          <a:prstGeom prst="rect">
            <a:avLst/>
          </a:prstGeom>
          <a:solidFill>
            <a:schemeClr val="accent3">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Rectangle 10"/>
          <p:cNvSpPr/>
          <p:nvPr/>
        </p:nvSpPr>
        <p:spPr>
          <a:xfrm>
            <a:off x="755470" y="2492870"/>
            <a:ext cx="3240450" cy="3168440"/>
          </a:xfrm>
          <a:prstGeom prst="rect">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Rectangle 11"/>
          <p:cNvSpPr/>
          <p:nvPr/>
        </p:nvSpPr>
        <p:spPr>
          <a:xfrm>
            <a:off x="928294" y="2720422"/>
            <a:ext cx="2851596" cy="2724858"/>
          </a:xfrm>
          <a:prstGeom prst="rect">
            <a:avLst/>
          </a:prstGeom>
          <a:solidFill>
            <a:schemeClr val="tx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6334" y="2876919"/>
            <a:ext cx="2331720" cy="228828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7" name="WordArt 8"/>
          <p:cNvSpPr>
            <a:spLocks noChangeArrowheads="1" noChangeShapeType="1" noTextEdit="1"/>
          </p:cNvSpPr>
          <p:nvPr/>
        </p:nvSpPr>
        <p:spPr bwMode="auto">
          <a:xfrm>
            <a:off x="1331913" y="1557338"/>
            <a:ext cx="1800225" cy="576262"/>
          </a:xfrm>
          <a:prstGeom prst="rect">
            <a:avLst/>
          </a:prstGeom>
          <a:extLst>
            <a:ext uri="{AF507438-7753-43E0-B8FC-AC1667EBCBE1}">
              <a14:hiddenEffects xmlns:a14="http://schemas.microsoft.com/office/drawing/2010/main">
                <a:effectLst/>
              </a14:hiddenEffects>
            </a:ext>
          </a:extLst>
        </p:spPr>
        <p:txBody>
          <a:bodyPr wrap="none" fromWordArt="1">
            <a:prstTxWarp prst="textChevron">
              <a:avLst>
                <a:gd name="adj" fmla="val 25000"/>
              </a:avLst>
            </a:prstTxWarp>
          </a:bodyPr>
          <a:lstStyle/>
          <a:p>
            <a:pPr algn="ctr"/>
            <a:r>
              <a:rPr lang="ar-SA" sz="400" kern="10" dirty="0">
                <a:ln w="9525">
                  <a:solidFill>
                    <a:schemeClr val="accent3">
                      <a:lumMod val="60000"/>
                      <a:lumOff val="40000"/>
                    </a:schemeClr>
                  </a:solidFill>
                  <a:round/>
                  <a:headEnd/>
                  <a:tailEnd/>
                </a:ln>
                <a:solidFill>
                  <a:schemeClr val="accent3">
                    <a:lumMod val="60000"/>
                    <a:lumOff val="40000"/>
                  </a:schemeClr>
                </a:solidFill>
                <a:effectLst>
                  <a:outerShdw blurRad="38100" dist="38100" dir="2700000" algn="tl">
                    <a:srgbClr val="000000">
                      <a:alpha val="43137"/>
                    </a:srgbClr>
                  </a:outerShdw>
                </a:effectLst>
                <a:latin typeface="MCS MOON"/>
              </a:rPr>
              <a:t>الميزوسفير</a:t>
            </a:r>
          </a:p>
        </p:txBody>
      </p:sp>
    </p:spTree>
    <p:extLst>
      <p:ext uri="{BB962C8B-B14F-4D97-AF65-F5344CB8AC3E}">
        <p14:creationId xmlns:p14="http://schemas.microsoft.com/office/powerpoint/2010/main" val="811823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15"/>
                                        </p:tgtEl>
                                        <p:attrNameLst>
                                          <p:attrName>ppt_w</p:attrName>
                                        </p:attrNameLst>
                                      </p:cBhvr>
                                      <p:tavLst>
                                        <p:tav tm="0">
                                          <p:val>
                                            <p:strVal val="#ppt_w*.05"/>
                                          </p:val>
                                        </p:tav>
                                        <p:tav tm="100000">
                                          <p:val>
                                            <p:strVal val="#ppt_w"/>
                                          </p:val>
                                        </p:tav>
                                      </p:tavLst>
                                    </p:anim>
                                    <p:anim calcmode="lin" valueType="num">
                                      <p:cBhvr>
                                        <p:cTn id="10" dur="2000" fill="hold"/>
                                        <p:tgtEl>
                                          <p:spTgt spid="15"/>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15"/>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15"/>
                                        </p:tgtEl>
                                      </p:cBhvr>
                                    </p:animEffec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par>
                          <p:cTn id="15" fill="hold">
                            <p:stCondLst>
                              <p:cond delay="2000"/>
                            </p:stCondLst>
                            <p:childTnLst>
                              <p:par>
                                <p:cTn id="16" presetID="53" presetClass="entr" presetSubtype="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subTnLst>
                                    <p:audio>
                                      <p:cMediaNode>
                                        <p:cTn display="0" masterRel="sameClick">
                                          <p:stCondLst>
                                            <p:cond evt="begin" delay="0">
                                              <p:tn val="16"/>
                                            </p:cond>
                                          </p:stCondLst>
                                          <p:endCondLst>
                                            <p:cond evt="onStopAudio" delay="0">
                                              <p:tgtEl>
                                                <p:sldTgt/>
                                              </p:tgtEl>
                                            </p:cond>
                                          </p:endCondLst>
                                        </p:cTn>
                                        <p:tgtEl>
                                          <p:sndTgt r:embed="rId3" name="laser.wav"/>
                                        </p:tgtEl>
                                      </p:cMediaNode>
                                    </p:audio>
                                  </p:subTnLst>
                                </p:cTn>
                              </p:par>
                            </p:childTnLst>
                          </p:cTn>
                        </p:par>
                        <p:par>
                          <p:cTn id="21" fill="hold">
                            <p:stCondLst>
                              <p:cond delay="2500"/>
                            </p:stCondLst>
                            <p:childTnLst>
                              <p:par>
                                <p:cTn id="22" presetID="32" presetClass="emph" presetSubtype="0" repeatCount="indefinite" fill="hold" grpId="1" nodeType="afterEffect">
                                  <p:stCondLst>
                                    <p:cond delay="0"/>
                                  </p:stCondLst>
                                  <p:childTnLst>
                                    <p:animClr clrSpc="rgb" dir="cw">
                                      <p:cBhvr override="childStyle">
                                        <p:cTn id="23" dur="100" fill="hold"/>
                                        <p:tgtEl>
                                          <p:spTgt spid="17"/>
                                        </p:tgtEl>
                                        <p:attrNameLst>
                                          <p:attrName>style.color</p:attrName>
                                        </p:attrNameLst>
                                      </p:cBhvr>
                                      <p:to>
                                        <a:schemeClr val="accent2"/>
                                      </p:to>
                                    </p:animClr>
                                    <p:animClr clrSpc="rgb" dir="cw">
                                      <p:cBhvr>
                                        <p:cTn id="24" dur="100" fill="hold"/>
                                        <p:tgtEl>
                                          <p:spTgt spid="17"/>
                                        </p:tgtEl>
                                        <p:attrNameLst>
                                          <p:attrName>fillcolor</p:attrName>
                                        </p:attrNameLst>
                                      </p:cBhvr>
                                      <p:to>
                                        <a:schemeClr val="accent2"/>
                                      </p:to>
                                    </p:animClr>
                                    <p:set>
                                      <p:cBhvr>
                                        <p:cTn id="25" dur="100" fill="hold"/>
                                        <p:tgtEl>
                                          <p:spTgt spid="17"/>
                                        </p:tgtEl>
                                        <p:attrNameLst>
                                          <p:attrName>fill.type</p:attrName>
                                        </p:attrNameLst>
                                      </p:cBhvr>
                                      <p:to>
                                        <p:strVal val="solid"/>
                                      </p:to>
                                    </p:set>
                                    <p:set>
                                      <p:cBhvr>
                                        <p:cTn id="26" dur="100" fill="hold"/>
                                        <p:tgtEl>
                                          <p:spTgt spid="17"/>
                                        </p:tgtEl>
                                        <p:attrNameLst>
                                          <p:attrName>fill.on</p:attrName>
                                        </p:attrNameLst>
                                      </p:cBhvr>
                                      <p:to>
                                        <p:strVal val="true"/>
                                      </p:to>
                                    </p:set>
                                    <p:animRot by="120000">
                                      <p:cBhvr>
                                        <p:cTn id="27" dur="100" fill="hold">
                                          <p:stCondLst>
                                            <p:cond delay="0"/>
                                          </p:stCondLst>
                                        </p:cTn>
                                        <p:tgtEl>
                                          <p:spTgt spid="17"/>
                                        </p:tgtEl>
                                        <p:attrNameLst>
                                          <p:attrName>r</p:attrName>
                                        </p:attrNameLst>
                                      </p:cBhvr>
                                    </p:animRot>
                                    <p:animRot by="-240000">
                                      <p:cBhvr>
                                        <p:cTn id="28" dur="200" fill="hold">
                                          <p:stCondLst>
                                            <p:cond delay="200"/>
                                          </p:stCondLst>
                                        </p:cTn>
                                        <p:tgtEl>
                                          <p:spTgt spid="17"/>
                                        </p:tgtEl>
                                        <p:attrNameLst>
                                          <p:attrName>r</p:attrName>
                                        </p:attrNameLst>
                                      </p:cBhvr>
                                    </p:animRot>
                                    <p:animRot by="240000">
                                      <p:cBhvr>
                                        <p:cTn id="29" dur="200" fill="hold">
                                          <p:stCondLst>
                                            <p:cond delay="400"/>
                                          </p:stCondLst>
                                        </p:cTn>
                                        <p:tgtEl>
                                          <p:spTgt spid="17"/>
                                        </p:tgtEl>
                                        <p:attrNameLst>
                                          <p:attrName>r</p:attrName>
                                        </p:attrNameLst>
                                      </p:cBhvr>
                                    </p:animRot>
                                    <p:animRot by="-240000">
                                      <p:cBhvr>
                                        <p:cTn id="30" dur="200" fill="hold">
                                          <p:stCondLst>
                                            <p:cond delay="600"/>
                                          </p:stCondLst>
                                        </p:cTn>
                                        <p:tgtEl>
                                          <p:spTgt spid="17"/>
                                        </p:tgtEl>
                                        <p:attrNameLst>
                                          <p:attrName>r</p:attrName>
                                        </p:attrNameLst>
                                      </p:cBhvr>
                                    </p:animRot>
                                    <p:animRot by="120000">
                                      <p:cBhvr>
                                        <p:cTn id="31" dur="200" fill="hold">
                                          <p:stCondLst>
                                            <p:cond delay="800"/>
                                          </p:stCondLst>
                                        </p:cTn>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17" grpId="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221</TotalTime>
  <Words>549</Words>
  <Application>Microsoft Office PowerPoint</Application>
  <PresentationFormat>On-screen Show (4:3)</PresentationFormat>
  <Paragraphs>77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طبقات الغلاف الجوي</vt:lpstr>
      <vt:lpstr>طبقات الغلاف الجوي</vt:lpstr>
      <vt:lpstr>طبقات الغلاف الجوي</vt:lpstr>
      <vt:lpstr>طبقات الغلاف الجوي</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Bokaty</dc:creator>
  <cp:lastModifiedBy>Bokaty</cp:lastModifiedBy>
  <cp:revision>13</cp:revision>
  <dcterms:created xsi:type="dcterms:W3CDTF">2015-02-07T16:24:45Z</dcterms:created>
  <dcterms:modified xsi:type="dcterms:W3CDTF">2015-02-08T17:56:19Z</dcterms:modified>
</cp:coreProperties>
</file>