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61" r:id="rId4"/>
    <p:sldId id="260" r:id="rId5"/>
    <p:sldId id="258" r:id="rId6"/>
    <p:sldId id="263" r:id="rId7"/>
    <p:sldId id="259" r:id="rId8"/>
    <p:sldId id="262"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9E22A63-099A-465A-BC4C-3376A323224F}" type="datetimeFigureOut">
              <a:rPr lang="ar-SA" smtClean="0"/>
              <a:t>09/01/1438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7691935-8410-4BC4-B75A-584AB1DB9239}"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E22A63-099A-465A-BC4C-3376A323224F}" type="datetimeFigureOut">
              <a:rPr lang="ar-SA" smtClean="0"/>
              <a:t>09/01/1438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7691935-8410-4BC4-B75A-584AB1DB9239}"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E22A63-099A-465A-BC4C-3376A323224F}" type="datetimeFigureOut">
              <a:rPr lang="ar-SA" smtClean="0"/>
              <a:t>09/01/1438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7691935-8410-4BC4-B75A-584AB1DB9239}"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9E22A63-099A-465A-BC4C-3376A323224F}" type="datetimeFigureOut">
              <a:rPr lang="ar-SA" smtClean="0"/>
              <a:t>09/01/1438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7691935-8410-4BC4-B75A-584AB1DB9239}"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E22A63-099A-465A-BC4C-3376A323224F}" type="datetimeFigureOut">
              <a:rPr lang="ar-SA" smtClean="0"/>
              <a:t>09/01/1438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7691935-8410-4BC4-B75A-584AB1DB9239}"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9E22A63-099A-465A-BC4C-3376A323224F}" type="datetimeFigureOut">
              <a:rPr lang="ar-SA" smtClean="0"/>
              <a:t>09/01/1438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7691935-8410-4BC4-B75A-584AB1DB9239}"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9E22A63-099A-465A-BC4C-3376A323224F}" type="datetimeFigureOut">
              <a:rPr lang="ar-SA" smtClean="0"/>
              <a:t>09/01/1438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87691935-8410-4BC4-B75A-584AB1DB9239}"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9E22A63-099A-465A-BC4C-3376A323224F}" type="datetimeFigureOut">
              <a:rPr lang="ar-SA" smtClean="0"/>
              <a:t>09/01/1438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87691935-8410-4BC4-B75A-584AB1DB9239}"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E22A63-099A-465A-BC4C-3376A323224F}" type="datetimeFigureOut">
              <a:rPr lang="ar-SA" smtClean="0"/>
              <a:t>09/01/1438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87691935-8410-4BC4-B75A-584AB1DB9239}"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E22A63-099A-465A-BC4C-3376A323224F}" type="datetimeFigureOut">
              <a:rPr lang="ar-SA" smtClean="0"/>
              <a:t>09/01/1438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7691935-8410-4BC4-B75A-584AB1DB9239}"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89E22A63-099A-465A-BC4C-3376A323224F}" type="datetimeFigureOut">
              <a:rPr lang="ar-SA" smtClean="0"/>
              <a:t>09/01/1438</a:t>
            </a:fld>
            <a:endParaRPr lang="ar-SA"/>
          </a:p>
        </p:txBody>
      </p:sp>
      <p:sp>
        <p:nvSpPr>
          <p:cNvPr id="9" name="Slide Number Placeholder 8"/>
          <p:cNvSpPr>
            <a:spLocks noGrp="1"/>
          </p:cNvSpPr>
          <p:nvPr>
            <p:ph type="sldNum" sz="quarter" idx="11"/>
          </p:nvPr>
        </p:nvSpPr>
        <p:spPr/>
        <p:txBody>
          <a:bodyPr/>
          <a:lstStyle/>
          <a:p>
            <a:fld id="{87691935-8410-4BC4-B75A-584AB1DB9239}"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7691935-8410-4BC4-B75A-584AB1DB9239}"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89E22A63-099A-465A-BC4C-3376A323224F}" type="datetimeFigureOut">
              <a:rPr lang="ar-SA" smtClean="0"/>
              <a:t>09/01/1438</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548680"/>
            <a:ext cx="7543800" cy="2593975"/>
          </a:xfrm>
        </p:spPr>
        <p:txBody>
          <a:bodyPr/>
          <a:lstStyle/>
          <a:p>
            <a:pPr algn="ctr"/>
            <a:r>
              <a:rPr lang="ar-SA" dirty="0" smtClean="0"/>
              <a:t>الغزو الفكري</a:t>
            </a:r>
            <a:endParaRPr lang="ar-SA" dirty="0"/>
          </a:p>
        </p:txBody>
      </p:sp>
      <p:sp>
        <p:nvSpPr>
          <p:cNvPr id="3" name="Subtitle 2"/>
          <p:cNvSpPr>
            <a:spLocks noGrp="1"/>
          </p:cNvSpPr>
          <p:nvPr>
            <p:ph type="subTitle" idx="1"/>
          </p:nvPr>
        </p:nvSpPr>
        <p:spPr>
          <a:xfrm>
            <a:off x="1187624" y="3501008"/>
            <a:ext cx="6461760" cy="1066800"/>
          </a:xfrm>
        </p:spPr>
        <p:txBody>
          <a:bodyPr>
            <a:normAutofit/>
          </a:bodyPr>
          <a:lstStyle/>
          <a:p>
            <a:pPr algn="r"/>
            <a:r>
              <a:rPr lang="ar-SA" b="1" i="0" dirty="0" smtClean="0">
                <a:solidFill>
                  <a:schemeClr val="bg1">
                    <a:lumMod val="50000"/>
                  </a:schemeClr>
                </a:solidFill>
                <a:effectLst/>
                <a:latin typeface="Arial"/>
              </a:rPr>
              <a:t>الغزو الفكري هو غزو غير مسلح غزو للأفكار والعقول، بعد أن أدرك الأعداء أن الغزو المسلح لا يكفي لإضعاف الثقافة الإسلامية، فعمدوا إلى غزو العقول والأفكار لتحقيق هدف عام وهو إضعاف الإسلام والمسلمين.</a:t>
            </a:r>
            <a:endParaRPr lang="ar-SA" dirty="0">
              <a:solidFill>
                <a:schemeClr val="bg1">
                  <a:lumMod val="50000"/>
                </a:schemeClr>
              </a:solidFill>
            </a:endParaRPr>
          </a:p>
        </p:txBody>
      </p:sp>
    </p:spTree>
    <p:extLst>
      <p:ext uri="{BB962C8B-B14F-4D97-AF65-F5344CB8AC3E}">
        <p14:creationId xmlns:p14="http://schemas.microsoft.com/office/powerpoint/2010/main" val="30870235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620688"/>
            <a:ext cx="7772400" cy="1470025"/>
          </a:xfrm>
        </p:spPr>
        <p:txBody>
          <a:bodyPr/>
          <a:lstStyle/>
          <a:p>
            <a:pPr algn="ctr"/>
            <a:r>
              <a:rPr lang="ar-SA" dirty="0" smtClean="0"/>
              <a:t>وسائل الغزو الفكري : </a:t>
            </a:r>
            <a:endParaRPr lang="ar-SA" dirty="0"/>
          </a:p>
        </p:txBody>
      </p:sp>
      <p:sp>
        <p:nvSpPr>
          <p:cNvPr id="3" name="Subtitle 2"/>
          <p:cNvSpPr>
            <a:spLocks noGrp="1"/>
          </p:cNvSpPr>
          <p:nvPr>
            <p:ph type="subTitle" idx="1"/>
          </p:nvPr>
        </p:nvSpPr>
        <p:spPr>
          <a:xfrm>
            <a:off x="1371600" y="2204864"/>
            <a:ext cx="6728792" cy="3433936"/>
          </a:xfrm>
        </p:spPr>
        <p:txBody>
          <a:bodyPr>
            <a:normAutofit fontScale="85000" lnSpcReduction="20000"/>
          </a:bodyPr>
          <a:lstStyle/>
          <a:p>
            <a:pPr marL="800100" lvl="1" indent="-342900" algn="r" rtl="1">
              <a:buFont typeface="Arial" panose="020B0604020202020204" pitchFamily="34" charset="0"/>
              <a:buChar char="•"/>
            </a:pPr>
            <a:r>
              <a:rPr lang="ar-SA" sz="3300" b="1" dirty="0" smtClean="0"/>
              <a:t>الاعلام</a:t>
            </a:r>
            <a:r>
              <a:rPr lang="ar-SA" sz="5600" dirty="0" smtClean="0"/>
              <a:t> </a:t>
            </a:r>
            <a:r>
              <a:rPr lang="ar-SA" sz="3500" dirty="0"/>
              <a:t>: </a:t>
            </a:r>
            <a:r>
              <a:rPr lang="ar-SA" sz="3100" dirty="0"/>
              <a:t>إن وسائل الإعلام المرئية والمسموعة والمقروءة تطورت في عصرنا الحاضر وفق تقنيات عالية، بما أكسبها قدرة ملموسة على الاستقطاب والتأثير والتوجيه، مما جعل الإعلام العربي والمسلم أسيراً للإبداع الأوروبي وطرائقه بما توفرت لوسائله من أسباب التقدم التقني والتجديد والإبداع، ليكون سلاحاً خطيراً يتعدى دوره الإخباري والترويح عن النفوس، ليعمل على تبديل المفاهيم وصناعة الاتجاهات في المجتمع الإسلامي.</a:t>
            </a:r>
          </a:p>
          <a:p>
            <a:pPr lvl="1" algn="r" rtl="1"/>
            <a:endParaRPr lang="ar-SA" sz="3500" dirty="0"/>
          </a:p>
        </p:txBody>
      </p:sp>
    </p:spTree>
    <p:extLst>
      <p:ext uri="{BB962C8B-B14F-4D97-AF65-F5344CB8AC3E}">
        <p14:creationId xmlns:p14="http://schemas.microsoft.com/office/powerpoint/2010/main" val="3843853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6632"/>
            <a:ext cx="7620000" cy="6284168"/>
          </a:xfrm>
        </p:spPr>
        <p:txBody>
          <a:bodyPr/>
          <a:lstStyle/>
          <a:p>
            <a:pPr algn="r" rtl="1"/>
            <a:r>
              <a:rPr lang="ar-SA" sz="2800" b="1" dirty="0">
                <a:solidFill>
                  <a:schemeClr val="bg1">
                    <a:lumMod val="50000"/>
                  </a:schemeClr>
                </a:solidFill>
              </a:rPr>
              <a:t>مفهوم الاستشراق </a:t>
            </a:r>
            <a:r>
              <a:rPr lang="ar-SA" sz="2800" b="1" dirty="0" smtClean="0">
                <a:solidFill>
                  <a:schemeClr val="bg1">
                    <a:lumMod val="50000"/>
                  </a:schemeClr>
                </a:solidFill>
              </a:rPr>
              <a:t>:</a:t>
            </a:r>
            <a:endParaRPr lang="en-US" sz="2800" b="1" dirty="0">
              <a:solidFill>
                <a:schemeClr val="bg1">
                  <a:lumMod val="50000"/>
                </a:schemeClr>
              </a:solidFill>
            </a:endParaRPr>
          </a:p>
          <a:p>
            <a:pPr marL="114300" indent="0" algn="r" rtl="1">
              <a:buNone/>
            </a:pPr>
            <a:r>
              <a:rPr lang="ar-SA" dirty="0">
                <a:solidFill>
                  <a:schemeClr val="bg1">
                    <a:lumMod val="50000"/>
                  </a:schemeClr>
                </a:solidFill>
              </a:rPr>
              <a:t>الاستشراق اتجاه فكري يعنى بدراسة حضارة الأمم الشرقية بصفة عامة وحضارة الإسلام والعرب بصفة خاصة ، وقد كان مقتصراً في بداية ظهوره على دراسة الإسلام واللغة العربية ، ثم اتسع ليشمل دراسة الشرق كله ، بلغاته وتقاليده وآدابه ، فالمستشرقون هم علماء الغرب الذين اعتنوا بدراسة الإسلام واللغة العربية ، ولغات الشرق وأديانه وآدابه ..</a:t>
            </a:r>
            <a:endParaRPr lang="en-US" dirty="0">
              <a:solidFill>
                <a:schemeClr val="bg1">
                  <a:lumMod val="50000"/>
                </a:schemeClr>
              </a:solidFill>
            </a:endParaRPr>
          </a:p>
          <a:p>
            <a:pPr algn="r" rtl="1"/>
            <a:r>
              <a:rPr lang="ar-SA" sz="2800" b="1" dirty="0">
                <a:solidFill>
                  <a:schemeClr val="bg1">
                    <a:lumMod val="50000"/>
                  </a:schemeClr>
                </a:solidFill>
              </a:rPr>
              <a:t>أهداف </a:t>
            </a:r>
            <a:r>
              <a:rPr lang="ar-SA" sz="2800" b="1" dirty="0" smtClean="0">
                <a:solidFill>
                  <a:schemeClr val="bg1">
                    <a:lumMod val="50000"/>
                  </a:schemeClr>
                </a:solidFill>
              </a:rPr>
              <a:t>الاستشراق :</a:t>
            </a:r>
            <a:endParaRPr lang="en-US" sz="2800" b="1" dirty="0">
              <a:solidFill>
                <a:schemeClr val="bg1">
                  <a:lumMod val="50000"/>
                </a:schemeClr>
              </a:solidFill>
            </a:endParaRPr>
          </a:p>
          <a:p>
            <a:pPr marL="114300" indent="0" algn="r" rtl="1">
              <a:buNone/>
            </a:pPr>
            <a:r>
              <a:rPr lang="ar-SA" dirty="0">
                <a:solidFill>
                  <a:schemeClr val="bg1">
                    <a:lumMod val="50000"/>
                  </a:schemeClr>
                </a:solidFill>
              </a:rPr>
              <a:t>انطلق المستشرقون في دراستهم للإسلام من منطلقين كان لهما أبلغ الأثر في توجيه الدراسات الاستشراقية :</a:t>
            </a:r>
            <a:endParaRPr lang="en-US" dirty="0">
              <a:solidFill>
                <a:schemeClr val="bg1">
                  <a:lumMod val="50000"/>
                </a:schemeClr>
              </a:solidFill>
            </a:endParaRPr>
          </a:p>
          <a:p>
            <a:pPr algn="r" rtl="1"/>
            <a:r>
              <a:rPr lang="ar-SA" u="sng" dirty="0">
                <a:solidFill>
                  <a:schemeClr val="bg1">
                    <a:lumMod val="50000"/>
                  </a:schemeClr>
                </a:solidFill>
              </a:rPr>
              <a:t>المنطلق الأول : </a:t>
            </a:r>
            <a:r>
              <a:rPr lang="ar-SA" dirty="0">
                <a:solidFill>
                  <a:schemeClr val="bg1">
                    <a:lumMod val="50000"/>
                  </a:schemeClr>
                </a:solidFill>
              </a:rPr>
              <a:t>النزعة الصليبية التنصيرية التي خيمت على أذهان المستشرقين وغطت على أفكارهم ، فجاءت دراساتهم في ثوب تنصيري ، فقد ارتبط الاستشراق في جميع مراحله ارتباطاً وثيقاً بالمؤسسات الكنسية التنصيرية </a:t>
            </a:r>
            <a:endParaRPr lang="en-US" dirty="0">
              <a:solidFill>
                <a:schemeClr val="bg1">
                  <a:lumMod val="50000"/>
                </a:schemeClr>
              </a:solidFill>
            </a:endParaRPr>
          </a:p>
          <a:p>
            <a:pPr algn="r" rtl="1"/>
            <a:r>
              <a:rPr lang="ar-SA" u="sng" dirty="0">
                <a:solidFill>
                  <a:schemeClr val="bg1">
                    <a:lumMod val="50000"/>
                  </a:schemeClr>
                </a:solidFill>
              </a:rPr>
              <a:t>المنطلق الثاني : </a:t>
            </a:r>
            <a:r>
              <a:rPr lang="ar-SA" dirty="0">
                <a:solidFill>
                  <a:schemeClr val="bg1">
                    <a:lumMod val="50000"/>
                  </a:schemeClr>
                </a:solidFill>
              </a:rPr>
              <a:t>النزعة الاستعمارية السياسية المادية التي تهدف إلى بث النفوذ الغربي على البلدان الإسلامية ، ونهب خيراتها وثرواتها .</a:t>
            </a:r>
            <a:endParaRPr lang="en-US" dirty="0">
              <a:solidFill>
                <a:schemeClr val="bg1">
                  <a:lumMod val="50000"/>
                </a:schemeClr>
              </a:solidFill>
            </a:endParaRPr>
          </a:p>
          <a:p>
            <a:pPr marL="114300" indent="0" algn="r" rtl="1">
              <a:buNone/>
            </a:pPr>
            <a:endParaRPr lang="en-US" dirty="0">
              <a:solidFill>
                <a:schemeClr val="bg1">
                  <a:lumMod val="50000"/>
                </a:schemeClr>
              </a:solidFill>
            </a:endParaRPr>
          </a:p>
          <a:p>
            <a:pPr algn="r" rtl="1"/>
            <a:endParaRPr lang="en-US" dirty="0">
              <a:solidFill>
                <a:schemeClr val="bg1">
                  <a:lumMod val="50000"/>
                </a:schemeClr>
              </a:solidFill>
            </a:endParaRPr>
          </a:p>
        </p:txBody>
      </p:sp>
    </p:spTree>
    <p:extLst>
      <p:ext uri="{BB962C8B-B14F-4D97-AF65-F5344CB8AC3E}">
        <p14:creationId xmlns:p14="http://schemas.microsoft.com/office/powerpoint/2010/main" val="41416244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7620000" cy="5996136"/>
          </a:xfrm>
        </p:spPr>
        <p:txBody>
          <a:bodyPr>
            <a:normAutofit lnSpcReduction="10000"/>
          </a:bodyPr>
          <a:lstStyle/>
          <a:p>
            <a:pPr algn="r" rtl="1"/>
            <a:r>
              <a:rPr lang="ar-SA" sz="2800" b="1" dirty="0" smtClean="0">
                <a:solidFill>
                  <a:schemeClr val="bg1">
                    <a:lumMod val="50000"/>
                  </a:schemeClr>
                </a:solidFill>
              </a:rPr>
              <a:t>التنصير</a:t>
            </a:r>
            <a:r>
              <a:rPr lang="ar-SA" sz="2800" dirty="0" smtClean="0">
                <a:solidFill>
                  <a:schemeClr val="bg1">
                    <a:lumMod val="50000"/>
                  </a:schemeClr>
                </a:solidFill>
              </a:rPr>
              <a:t> </a:t>
            </a:r>
            <a:r>
              <a:rPr lang="ar-SA" sz="2400" dirty="0" smtClean="0">
                <a:solidFill>
                  <a:schemeClr val="bg1">
                    <a:lumMod val="50000"/>
                  </a:schemeClr>
                </a:solidFill>
              </a:rPr>
              <a:t>:</a:t>
            </a:r>
          </a:p>
          <a:p>
            <a:pPr marL="114300" indent="0" algn="r" rtl="1">
              <a:buNone/>
            </a:pPr>
            <a:r>
              <a:rPr lang="ar-SA" dirty="0">
                <a:solidFill>
                  <a:schemeClr val="bg1">
                    <a:lumMod val="50000"/>
                  </a:schemeClr>
                </a:solidFill>
              </a:rPr>
              <a:t>حركة دينية سياسية استعمارية  ظهرت إثر انهزامات الصليبيين، وتهدف إلى نشر الديانة النصرانية بين الأمم  والشعوب وخاصة المسلمين </a:t>
            </a:r>
            <a:r>
              <a:rPr lang="ar-SA" dirty="0" smtClean="0">
                <a:solidFill>
                  <a:schemeClr val="bg1">
                    <a:lumMod val="50000"/>
                  </a:schemeClr>
                </a:solidFill>
              </a:rPr>
              <a:t>لإحكام </a:t>
            </a:r>
            <a:r>
              <a:rPr lang="ar-SA" dirty="0">
                <a:solidFill>
                  <a:schemeClr val="bg1">
                    <a:lumMod val="50000"/>
                  </a:schemeClr>
                </a:solidFill>
              </a:rPr>
              <a:t>السيطرة عليهم</a:t>
            </a:r>
            <a:r>
              <a:rPr lang="ar-SA" dirty="0" smtClean="0">
                <a:solidFill>
                  <a:schemeClr val="bg1">
                    <a:lumMod val="50000"/>
                  </a:schemeClr>
                </a:solidFill>
              </a:rPr>
              <a:t>.</a:t>
            </a:r>
            <a:endParaRPr lang="en-US" dirty="0">
              <a:solidFill>
                <a:schemeClr val="bg1">
                  <a:lumMod val="50000"/>
                </a:schemeClr>
              </a:solidFill>
            </a:endParaRPr>
          </a:p>
          <a:p>
            <a:pPr marL="114300" indent="0" algn="r" rtl="1">
              <a:buNone/>
            </a:pPr>
            <a:r>
              <a:rPr lang="ar-SA" dirty="0">
                <a:solidFill>
                  <a:schemeClr val="bg1">
                    <a:lumMod val="50000"/>
                  </a:schemeClr>
                </a:solidFill>
              </a:rPr>
              <a:t>التنصير في مفهومه اللفظي اللغوي هو الدعوة إلى اعتناق النصرانية، أو إدخال غير النصارى في النصرانية. </a:t>
            </a:r>
            <a:endParaRPr lang="ar-SA" dirty="0" smtClean="0">
              <a:solidFill>
                <a:schemeClr val="bg1">
                  <a:lumMod val="50000"/>
                </a:schemeClr>
              </a:solidFill>
            </a:endParaRPr>
          </a:p>
          <a:p>
            <a:pPr algn="r" rtl="1"/>
            <a:r>
              <a:rPr lang="ar-SA" sz="2800" b="1" dirty="0">
                <a:solidFill>
                  <a:schemeClr val="bg1">
                    <a:lumMod val="50000"/>
                  </a:schemeClr>
                </a:solidFill>
              </a:rPr>
              <a:t>الهدف الأساسي </a:t>
            </a:r>
            <a:r>
              <a:rPr lang="ar-SA" sz="2800" b="1" dirty="0" smtClean="0">
                <a:solidFill>
                  <a:schemeClr val="bg1">
                    <a:lumMod val="50000"/>
                  </a:schemeClr>
                </a:solidFill>
              </a:rPr>
              <a:t>للتنصير :</a:t>
            </a:r>
          </a:p>
          <a:p>
            <a:pPr marL="114300" indent="0" algn="r" rtl="1">
              <a:buNone/>
            </a:pPr>
            <a:r>
              <a:rPr lang="ar-SA" sz="2400" dirty="0">
                <a:solidFill>
                  <a:schemeClr val="bg1">
                    <a:lumMod val="50000"/>
                  </a:schemeClr>
                </a:solidFill>
              </a:rPr>
              <a:t>التنصير في أساسه يهدف إلى تمكين الغرب النصراني من البلاد الإسلامية وهو مقدمة أساسية للاستعمار وسبب مباشر لتوهين قوة المسلمين وإضعافها </a:t>
            </a:r>
            <a:r>
              <a:rPr lang="ar-SA" sz="2400" dirty="0" smtClean="0">
                <a:solidFill>
                  <a:schemeClr val="bg1">
                    <a:lumMod val="50000"/>
                  </a:schemeClr>
                </a:solidFill>
              </a:rPr>
              <a:t>.</a:t>
            </a:r>
          </a:p>
          <a:p>
            <a:pPr algn="r" rtl="1"/>
            <a:r>
              <a:rPr lang="ar-SA" sz="2800" b="1" dirty="0">
                <a:solidFill>
                  <a:schemeClr val="bg1">
                    <a:lumMod val="50000"/>
                  </a:schemeClr>
                </a:solidFill>
              </a:rPr>
              <a:t>أهم وسائل </a:t>
            </a:r>
            <a:r>
              <a:rPr lang="ar-SA" sz="2800" b="1" dirty="0" smtClean="0">
                <a:solidFill>
                  <a:schemeClr val="bg1">
                    <a:lumMod val="50000"/>
                  </a:schemeClr>
                </a:solidFill>
              </a:rPr>
              <a:t>التنصير :</a:t>
            </a:r>
          </a:p>
          <a:p>
            <a:pPr marL="114300" indent="0" algn="r">
              <a:buNone/>
            </a:pPr>
            <a:r>
              <a:rPr lang="ar-SA" sz="2400" dirty="0">
                <a:solidFill>
                  <a:schemeClr val="bg1">
                    <a:lumMod val="50000"/>
                  </a:schemeClr>
                </a:solidFill>
              </a:rPr>
              <a:t>1- الإعلام </a:t>
            </a:r>
          </a:p>
          <a:p>
            <a:pPr marL="114300" indent="0" algn="r">
              <a:buNone/>
            </a:pPr>
            <a:r>
              <a:rPr lang="ar-SA" sz="2400" dirty="0">
                <a:solidFill>
                  <a:schemeClr val="bg1">
                    <a:lumMod val="50000"/>
                  </a:schemeClr>
                </a:solidFill>
              </a:rPr>
              <a:t>2- الفقر </a:t>
            </a:r>
          </a:p>
          <a:p>
            <a:pPr marL="114300" indent="0" algn="r">
              <a:buNone/>
            </a:pPr>
            <a:r>
              <a:rPr lang="ar-SA" sz="2400" dirty="0">
                <a:solidFill>
                  <a:schemeClr val="bg1">
                    <a:lumMod val="50000"/>
                  </a:schemeClr>
                </a:solidFill>
              </a:rPr>
              <a:t>3- الحروب</a:t>
            </a:r>
          </a:p>
          <a:p>
            <a:pPr marL="114300" indent="0" algn="r">
              <a:buNone/>
            </a:pPr>
            <a:r>
              <a:rPr lang="ar-SA" sz="2400" dirty="0">
                <a:solidFill>
                  <a:schemeClr val="bg1">
                    <a:lumMod val="50000"/>
                  </a:schemeClr>
                </a:solidFill>
              </a:rPr>
              <a:t>4- التعليم</a:t>
            </a:r>
          </a:p>
          <a:p>
            <a:pPr marL="114300" indent="0" algn="r">
              <a:buNone/>
            </a:pPr>
            <a:r>
              <a:rPr lang="ar-SA" sz="2400" dirty="0">
                <a:solidFill>
                  <a:schemeClr val="bg1">
                    <a:lumMod val="50000"/>
                  </a:schemeClr>
                </a:solidFill>
              </a:rPr>
              <a:t>5- الصحه</a:t>
            </a:r>
          </a:p>
          <a:p>
            <a:pPr marL="114300" indent="0" algn="r">
              <a:buNone/>
            </a:pPr>
            <a:r>
              <a:rPr lang="ar-SA" sz="2400" dirty="0">
                <a:solidFill>
                  <a:schemeClr val="bg1">
                    <a:lumMod val="50000"/>
                  </a:schemeClr>
                </a:solidFill>
              </a:rPr>
              <a:t>6-استغلال الكوارث</a:t>
            </a:r>
          </a:p>
          <a:p>
            <a:pPr marL="114300" indent="0" algn="r" rtl="1">
              <a:buNone/>
            </a:pPr>
            <a:endParaRPr lang="en-US" sz="2400" cap="all" dirty="0">
              <a:ln w="9000" cmpd="sng">
                <a:solidFill>
                  <a:schemeClr val="accent4">
                    <a:shade val="50000"/>
                    <a:satMod val="120000"/>
                  </a:schemeClr>
                </a:solidFill>
                <a:prstDash val="solid"/>
              </a:ln>
              <a:solidFill>
                <a:schemeClr val="bg1">
                  <a:lumMod val="50000"/>
                </a:schemeClr>
              </a:solidFill>
              <a:effectLst>
                <a:reflection blurRad="12700" stA="28000" endPos="45000" dist="1000" dir="5400000" sy="-100000" algn="bl" rotWithShape="0"/>
              </a:effectLst>
            </a:endParaRPr>
          </a:p>
          <a:p>
            <a:pPr marL="114300" indent="0" algn="r" rtl="1">
              <a:buNone/>
            </a:pPr>
            <a:endParaRPr lang="ar-SA" sz="2400" dirty="0">
              <a:solidFill>
                <a:schemeClr val="bg1">
                  <a:lumMod val="50000"/>
                </a:schemeClr>
              </a:solidFill>
            </a:endParaRPr>
          </a:p>
          <a:p>
            <a:pPr marL="114300" indent="0" algn="r" rtl="1">
              <a:buNone/>
            </a:pPr>
            <a:endParaRPr lang="en-US" sz="2400" cap="all" dirty="0">
              <a:ln w="9000" cmpd="sng">
                <a:solidFill>
                  <a:schemeClr val="accent4">
                    <a:shade val="50000"/>
                    <a:satMod val="120000"/>
                  </a:schemeClr>
                </a:solidFill>
                <a:prstDash val="solid"/>
              </a:ln>
              <a:solidFill>
                <a:schemeClr val="bg1">
                  <a:lumMod val="50000"/>
                </a:schemeClr>
              </a:solidFill>
              <a:effectLst>
                <a:reflection blurRad="12700" stA="28000" endPos="45000" dist="1000" dir="5400000" sy="-100000" algn="bl" rotWithShape="0"/>
              </a:effectLst>
            </a:endParaRPr>
          </a:p>
          <a:p>
            <a:pPr marL="114300" indent="0" algn="r" rtl="1">
              <a:buNone/>
            </a:pPr>
            <a:endParaRPr lang="en-US" dirty="0">
              <a:solidFill>
                <a:schemeClr val="bg1">
                  <a:lumMod val="50000"/>
                </a:schemeClr>
              </a:solidFill>
            </a:endParaRPr>
          </a:p>
          <a:p>
            <a:pPr marL="114300" indent="0" algn="r" rtl="1">
              <a:buNone/>
            </a:pPr>
            <a:endParaRPr lang="en-US" dirty="0">
              <a:solidFill>
                <a:schemeClr val="bg1">
                  <a:lumMod val="50000"/>
                </a:schemeClr>
              </a:solidFill>
            </a:endParaRPr>
          </a:p>
        </p:txBody>
      </p:sp>
    </p:spTree>
    <p:extLst>
      <p:ext uri="{BB962C8B-B14F-4D97-AF65-F5344CB8AC3E}">
        <p14:creationId xmlns:p14="http://schemas.microsoft.com/office/powerpoint/2010/main" val="38239791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433467"/>
          </a:xfrm>
        </p:spPr>
        <p:txBody>
          <a:bodyPr>
            <a:normAutofit fontScale="85000" lnSpcReduction="20000"/>
          </a:bodyPr>
          <a:lstStyle/>
          <a:p>
            <a:pPr marL="297180" lvl="1" indent="0" algn="r" rtl="1">
              <a:buNone/>
            </a:pPr>
            <a:endParaRPr lang="en-US" dirty="0">
              <a:solidFill>
                <a:schemeClr val="bg1">
                  <a:lumMod val="50000"/>
                </a:schemeClr>
              </a:solidFill>
            </a:endParaRPr>
          </a:p>
          <a:p>
            <a:pPr lvl="1" algn="r" rtl="1"/>
            <a:r>
              <a:rPr lang="ar-SA" sz="3800" b="1" dirty="0" smtClean="0">
                <a:solidFill>
                  <a:schemeClr val="bg1">
                    <a:lumMod val="50000"/>
                  </a:schemeClr>
                </a:solidFill>
              </a:rPr>
              <a:t>العلمانية</a:t>
            </a:r>
            <a:r>
              <a:rPr lang="ar-SA" sz="3800" dirty="0" smtClean="0">
                <a:solidFill>
                  <a:schemeClr val="bg1">
                    <a:lumMod val="50000"/>
                  </a:schemeClr>
                </a:solidFill>
              </a:rPr>
              <a:t> </a:t>
            </a:r>
            <a:r>
              <a:rPr lang="en-US" sz="2400" dirty="0" smtClean="0">
                <a:solidFill>
                  <a:schemeClr val="bg1">
                    <a:lumMod val="50000"/>
                  </a:schemeClr>
                </a:solidFill>
              </a:rPr>
              <a:t>: </a:t>
            </a:r>
            <a:endParaRPr lang="ar-SA" sz="2400" dirty="0" smtClean="0">
              <a:solidFill>
                <a:schemeClr val="bg1">
                  <a:lumMod val="50000"/>
                </a:schemeClr>
              </a:solidFill>
            </a:endParaRPr>
          </a:p>
          <a:p>
            <a:pPr marL="411480" lvl="1" indent="0" algn="r" rtl="1">
              <a:buNone/>
            </a:pPr>
            <a:r>
              <a:rPr lang="ar-SA" sz="2800" dirty="0" smtClean="0">
                <a:solidFill>
                  <a:schemeClr val="bg1">
                    <a:lumMod val="50000"/>
                  </a:schemeClr>
                </a:solidFill>
              </a:rPr>
              <a:t>هي </a:t>
            </a:r>
            <a:r>
              <a:rPr lang="ar-SA" sz="2800" dirty="0">
                <a:solidFill>
                  <a:schemeClr val="bg1">
                    <a:lumMod val="50000"/>
                  </a:schemeClr>
                </a:solidFill>
              </a:rPr>
              <a:t>النظرية التي تقول: إن الأخلاق والتعليم يجب أن لا يكونا مبنيين على أسس دينية ,وتشجيعها في البلاد الإسلامية يعني اقصاء الإسلام من شتى شوؤن الحياة السياسية والاقتصادية والاجتماعية وأيضاً التعليمية وقد كان لتسرب العلمانية إلى المجتمع الإسلامي أسوأ الأثر على المسلمين في دينهم ودنياهم ومن بعض هذه المساوىء :</a:t>
            </a:r>
            <a:endParaRPr lang="en-US" sz="2800" dirty="0">
              <a:solidFill>
                <a:schemeClr val="bg1">
                  <a:lumMod val="50000"/>
                </a:schemeClr>
              </a:solidFill>
            </a:endParaRPr>
          </a:p>
          <a:p>
            <a:pPr lvl="1" algn="r" rtl="1"/>
            <a:r>
              <a:rPr lang="ar-SA" sz="2800" dirty="0" smtClean="0">
                <a:solidFill>
                  <a:schemeClr val="bg1">
                    <a:lumMod val="50000"/>
                  </a:schemeClr>
                </a:solidFill>
              </a:rPr>
              <a:t>1- رفض </a:t>
            </a:r>
            <a:r>
              <a:rPr lang="ar-SA" sz="2800" dirty="0">
                <a:solidFill>
                  <a:schemeClr val="bg1">
                    <a:lumMod val="50000"/>
                  </a:schemeClr>
                </a:solidFill>
              </a:rPr>
              <a:t>الحكم بما أنزل الله سبحانه وتعالى، وإقصاء الشريعة عن كافة مجالات الحياة</a:t>
            </a:r>
            <a:endParaRPr lang="en-US" sz="2800" dirty="0">
              <a:solidFill>
                <a:schemeClr val="bg1">
                  <a:lumMod val="50000"/>
                </a:schemeClr>
              </a:solidFill>
            </a:endParaRPr>
          </a:p>
          <a:p>
            <a:pPr lvl="1" algn="r" rtl="1"/>
            <a:r>
              <a:rPr lang="ar-SA" sz="2800" dirty="0" smtClean="0">
                <a:solidFill>
                  <a:schemeClr val="bg1">
                    <a:lumMod val="50000"/>
                  </a:schemeClr>
                </a:solidFill>
              </a:rPr>
              <a:t>2-</a:t>
            </a:r>
            <a:r>
              <a:rPr lang="en-US" sz="2800" dirty="0" smtClean="0">
                <a:solidFill>
                  <a:schemeClr val="bg1">
                    <a:lumMod val="50000"/>
                  </a:schemeClr>
                </a:solidFill>
              </a:rPr>
              <a:t> </a:t>
            </a:r>
            <a:r>
              <a:rPr lang="ar-SA" sz="2800" dirty="0" smtClean="0">
                <a:solidFill>
                  <a:schemeClr val="bg1">
                    <a:lumMod val="50000"/>
                  </a:schemeClr>
                </a:solidFill>
              </a:rPr>
              <a:t>تحريف </a:t>
            </a:r>
            <a:r>
              <a:rPr lang="ar-SA" sz="2800" dirty="0">
                <a:solidFill>
                  <a:schemeClr val="bg1">
                    <a:lumMod val="50000"/>
                  </a:schemeClr>
                </a:solidFill>
              </a:rPr>
              <a:t>التاريخ الإسلامي وتزييفه: وتصوير العصور الذهبية لحركة الفتوح الإسلامية على أنها عصور همجية تسودها الفوضى والمطامع الشخصية</a:t>
            </a:r>
            <a:endParaRPr lang="en-US" sz="2800" dirty="0">
              <a:solidFill>
                <a:schemeClr val="bg1">
                  <a:lumMod val="50000"/>
                </a:schemeClr>
              </a:solidFill>
            </a:endParaRPr>
          </a:p>
          <a:p>
            <a:pPr lvl="1" algn="r" rtl="1"/>
            <a:r>
              <a:rPr lang="en-US" sz="2800" dirty="0">
                <a:solidFill>
                  <a:schemeClr val="bg1">
                    <a:lumMod val="50000"/>
                  </a:schemeClr>
                </a:solidFill>
              </a:rPr>
              <a:t> </a:t>
            </a:r>
            <a:r>
              <a:rPr lang="ar-SA" sz="2800" dirty="0">
                <a:solidFill>
                  <a:schemeClr val="bg1">
                    <a:lumMod val="50000"/>
                  </a:schemeClr>
                </a:solidFill>
              </a:rPr>
              <a:t>3- افساد التعليم وجعله خادما لنشر الفكر العلماني وذلك عن طريق:</a:t>
            </a:r>
            <a:endParaRPr lang="en-US" sz="2800" dirty="0">
              <a:solidFill>
                <a:schemeClr val="bg1">
                  <a:lumMod val="50000"/>
                </a:schemeClr>
              </a:solidFill>
            </a:endParaRPr>
          </a:p>
          <a:p>
            <a:pPr marL="411480" lvl="1" indent="0" algn="r" rtl="1">
              <a:buNone/>
            </a:pPr>
            <a:r>
              <a:rPr lang="ar-SA" sz="2800" dirty="0" smtClean="0">
                <a:solidFill>
                  <a:schemeClr val="bg1">
                    <a:lumMod val="50000"/>
                  </a:schemeClr>
                </a:solidFill>
              </a:rPr>
              <a:t>-</a:t>
            </a:r>
            <a:r>
              <a:rPr lang="en-US" sz="2800" dirty="0" smtClean="0">
                <a:solidFill>
                  <a:schemeClr val="bg1">
                    <a:lumMod val="50000"/>
                  </a:schemeClr>
                </a:solidFill>
              </a:rPr>
              <a:t> </a:t>
            </a:r>
            <a:r>
              <a:rPr lang="ar-SA" sz="2800" dirty="0" smtClean="0">
                <a:solidFill>
                  <a:schemeClr val="bg1">
                    <a:lumMod val="50000"/>
                  </a:schemeClr>
                </a:solidFill>
              </a:rPr>
              <a:t>بث </a:t>
            </a:r>
            <a:r>
              <a:rPr lang="ar-SA" sz="2800" dirty="0">
                <a:solidFill>
                  <a:schemeClr val="bg1">
                    <a:lumMod val="50000"/>
                  </a:schemeClr>
                </a:solidFill>
              </a:rPr>
              <a:t>الأفكار العلمانية في ثنايا المواد الدراسية للطلاب والمعلمين</a:t>
            </a:r>
            <a:endParaRPr lang="en-US" sz="2800" dirty="0">
              <a:solidFill>
                <a:schemeClr val="bg1">
                  <a:lumMod val="50000"/>
                </a:schemeClr>
              </a:solidFill>
            </a:endParaRPr>
          </a:p>
          <a:p>
            <a:pPr marL="411480" lvl="1" indent="0" algn="r" rtl="1">
              <a:buNone/>
            </a:pPr>
            <a:r>
              <a:rPr lang="ar-SA" sz="2800" dirty="0" smtClean="0">
                <a:solidFill>
                  <a:schemeClr val="bg1">
                    <a:lumMod val="50000"/>
                  </a:schemeClr>
                </a:solidFill>
              </a:rPr>
              <a:t>-</a:t>
            </a:r>
            <a:r>
              <a:rPr lang="en-US" sz="2800" dirty="0" smtClean="0">
                <a:solidFill>
                  <a:schemeClr val="bg1">
                    <a:lumMod val="50000"/>
                  </a:schemeClr>
                </a:solidFill>
              </a:rPr>
              <a:t> </a:t>
            </a:r>
            <a:r>
              <a:rPr lang="ar-SA" sz="2800" dirty="0" smtClean="0">
                <a:solidFill>
                  <a:schemeClr val="bg1">
                    <a:lumMod val="50000"/>
                  </a:schemeClr>
                </a:solidFill>
              </a:rPr>
              <a:t>تقليص </a:t>
            </a:r>
            <a:r>
              <a:rPr lang="ar-SA" sz="2800" dirty="0">
                <a:solidFill>
                  <a:schemeClr val="bg1">
                    <a:lumMod val="50000"/>
                  </a:schemeClr>
                </a:solidFill>
              </a:rPr>
              <a:t>الفترة الزمنية المتاحة للمادة الدينية الى اقصى حد ممكن</a:t>
            </a:r>
            <a:endParaRPr lang="en-US" sz="2800" dirty="0">
              <a:solidFill>
                <a:schemeClr val="bg1">
                  <a:lumMod val="50000"/>
                </a:schemeClr>
              </a:solidFill>
            </a:endParaRPr>
          </a:p>
          <a:p>
            <a:pPr marL="411480" lvl="1" indent="0" algn="r" rtl="1">
              <a:buNone/>
            </a:pPr>
            <a:r>
              <a:rPr lang="ar-SA" sz="2800" dirty="0" smtClean="0">
                <a:solidFill>
                  <a:schemeClr val="bg1">
                    <a:lumMod val="50000"/>
                  </a:schemeClr>
                </a:solidFill>
              </a:rPr>
              <a:t>-</a:t>
            </a:r>
            <a:r>
              <a:rPr lang="en-US" sz="2800" dirty="0" smtClean="0">
                <a:solidFill>
                  <a:schemeClr val="bg1">
                    <a:lumMod val="50000"/>
                  </a:schemeClr>
                </a:solidFill>
              </a:rPr>
              <a:t> </a:t>
            </a:r>
            <a:r>
              <a:rPr lang="ar-SA" sz="2800" dirty="0" smtClean="0">
                <a:solidFill>
                  <a:schemeClr val="bg1">
                    <a:lumMod val="50000"/>
                  </a:schemeClr>
                </a:solidFill>
              </a:rPr>
              <a:t>منع </a:t>
            </a:r>
            <a:r>
              <a:rPr lang="ar-SA" sz="2800" dirty="0">
                <a:solidFill>
                  <a:schemeClr val="bg1">
                    <a:lumMod val="50000"/>
                  </a:schemeClr>
                </a:solidFill>
              </a:rPr>
              <a:t>تدرييس نصوص معينة لانها واضحة وصريحة في كشف باطنهم</a:t>
            </a:r>
            <a:endParaRPr lang="en-US" sz="2800" dirty="0">
              <a:solidFill>
                <a:schemeClr val="bg1">
                  <a:lumMod val="50000"/>
                </a:schemeClr>
              </a:solidFill>
            </a:endParaRPr>
          </a:p>
        </p:txBody>
      </p:sp>
    </p:spTree>
    <p:extLst>
      <p:ext uri="{BB962C8B-B14F-4D97-AF65-F5344CB8AC3E}">
        <p14:creationId xmlns:p14="http://schemas.microsoft.com/office/powerpoint/2010/main" val="193105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7620000" cy="5996136"/>
          </a:xfrm>
        </p:spPr>
        <p:txBody>
          <a:bodyPr>
            <a:normAutofit/>
          </a:bodyPr>
          <a:lstStyle/>
          <a:p>
            <a:pPr algn="r" rtl="1"/>
            <a:r>
              <a:rPr lang="ar-SA" sz="2800" b="1" dirty="0" smtClean="0">
                <a:solidFill>
                  <a:schemeClr val="bg1">
                    <a:lumMod val="50000"/>
                  </a:schemeClr>
                </a:solidFill>
              </a:rPr>
              <a:t>محاربة الدعوة الاسلامية :</a:t>
            </a:r>
          </a:p>
          <a:p>
            <a:pPr marL="114300" indent="0" algn="r" rtl="1">
              <a:buNone/>
            </a:pPr>
            <a:r>
              <a:rPr lang="ar-SA" sz="2400" dirty="0">
                <a:solidFill>
                  <a:schemeClr val="bg1">
                    <a:lumMod val="50000"/>
                  </a:schemeClr>
                </a:solidFill>
              </a:rPr>
              <a:t>مرت الدعوة الإسلامية في عهد النبي - صلى الله عليه وسلم - بمراحل مختلفة تنوعت معها عداوة قريش ونكايتها وكيدها للمسلمين، وكان لمشركي مكَّة فيها النصيب </a:t>
            </a:r>
            <a:r>
              <a:rPr lang="ar-SA" sz="2400" dirty="0" smtClean="0">
                <a:solidFill>
                  <a:schemeClr val="bg1">
                    <a:lumMod val="50000"/>
                  </a:schemeClr>
                </a:solidFill>
              </a:rPr>
              <a:t>الأوفى وقد </a:t>
            </a:r>
            <a:r>
              <a:rPr lang="ar-SA" sz="2400" dirty="0">
                <a:solidFill>
                  <a:schemeClr val="bg1">
                    <a:lumMod val="50000"/>
                  </a:schemeClr>
                </a:solidFill>
              </a:rPr>
              <a:t>اتَّخذ مشركو قريش في محاربتها للدعوة الإسلامية وللمسلمين وسائلَ متنوعة منها:</a:t>
            </a:r>
          </a:p>
          <a:p>
            <a:pPr marL="114300" indent="0" algn="r" rtl="1">
              <a:buNone/>
            </a:pPr>
            <a:r>
              <a:rPr lang="ar-SA" sz="2400" dirty="0">
                <a:solidFill>
                  <a:schemeClr val="bg1">
                    <a:lumMod val="50000"/>
                  </a:schemeClr>
                </a:solidFill>
              </a:rPr>
              <a:t>إنكار نبوة رسول الله - صلى الله عليه وسلم -، ومن ثَمَّ إنكار دعوة الإسلام</a:t>
            </a:r>
          </a:p>
          <a:p>
            <a:pPr marL="114300" indent="0" algn="r" rtl="1">
              <a:buNone/>
            </a:pPr>
            <a:r>
              <a:rPr lang="ar-SA" sz="2400" dirty="0">
                <a:solidFill>
                  <a:schemeClr val="bg1">
                    <a:lumMod val="50000"/>
                  </a:schemeClr>
                </a:solidFill>
              </a:rPr>
              <a:t>﴿ بَلْ عَجِبُوا أَنْ جَاءَهُمْ مُنْذِرٌ مِنْهُمْ فَقَالَ الْكَافِرُونَ هَذَا شَيْءٌ عَجِيبٌ ﴾ [5</a:t>
            </a:r>
            <a:r>
              <a:rPr lang="ar-SA" sz="2400" dirty="0" smtClean="0">
                <a:solidFill>
                  <a:schemeClr val="bg1">
                    <a:lumMod val="50000"/>
                  </a:schemeClr>
                </a:solidFill>
              </a:rPr>
              <a:t>].</a:t>
            </a:r>
            <a:r>
              <a:rPr lang="ar-SA" sz="2400" dirty="0">
                <a:solidFill>
                  <a:schemeClr val="bg1">
                    <a:lumMod val="50000"/>
                  </a:schemeClr>
                </a:solidFill>
              </a:rPr>
              <a:t/>
            </a:r>
            <a:br>
              <a:rPr lang="ar-SA" sz="2400" dirty="0">
                <a:solidFill>
                  <a:schemeClr val="bg1">
                    <a:lumMod val="50000"/>
                  </a:schemeClr>
                </a:solidFill>
              </a:rPr>
            </a:br>
            <a:endParaRPr lang="ar-SA" sz="2400" dirty="0">
              <a:solidFill>
                <a:schemeClr val="bg1">
                  <a:lumMod val="50000"/>
                </a:schemeClr>
              </a:solidFill>
            </a:endParaRPr>
          </a:p>
          <a:p>
            <a:pPr marL="114300" indent="0" algn="r" rtl="1">
              <a:buNone/>
            </a:pPr>
            <a:r>
              <a:rPr lang="ar-SA" sz="2400" dirty="0">
                <a:solidFill>
                  <a:schemeClr val="bg1">
                    <a:lumMod val="50000"/>
                  </a:schemeClr>
                </a:solidFill>
              </a:rPr>
              <a:t>إثارة الشبهات حول الدعوة الإسلامية</a:t>
            </a:r>
            <a:r>
              <a:rPr lang="ar-SA" sz="2400" dirty="0" smtClean="0">
                <a:solidFill>
                  <a:schemeClr val="bg1">
                    <a:lumMod val="50000"/>
                  </a:schemeClr>
                </a:solidFill>
              </a:rPr>
              <a:t>:</a:t>
            </a:r>
          </a:p>
          <a:p>
            <a:pPr marL="114300" indent="0" algn="r" rtl="1">
              <a:buNone/>
            </a:pPr>
            <a:r>
              <a:rPr lang="ar-SA" sz="2400" dirty="0">
                <a:solidFill>
                  <a:schemeClr val="bg1">
                    <a:lumMod val="50000"/>
                  </a:schemeClr>
                </a:solidFill>
              </a:rPr>
              <a:t>فقد رُوي أن أبا لهب كان يتبع الرسول - صلى الله عليه وسلم - وهو يدعو الناس بعكاظ، وهو يقول: يا أيها الناس إن هذا قد غوى فلا يغوينكم عن آلهة آبائكم.</a:t>
            </a:r>
          </a:p>
          <a:p>
            <a:pPr marL="114300" indent="0" algn="r" rtl="1">
              <a:buNone/>
            </a:pPr>
            <a:r>
              <a:rPr lang="ar-SA" dirty="0"/>
              <a:t/>
            </a:r>
            <a:br>
              <a:rPr lang="ar-SA" dirty="0"/>
            </a:br>
            <a:endParaRPr lang="en-US" dirty="0"/>
          </a:p>
        </p:txBody>
      </p:sp>
    </p:spTree>
    <p:extLst>
      <p:ext uri="{BB962C8B-B14F-4D97-AF65-F5344CB8AC3E}">
        <p14:creationId xmlns:p14="http://schemas.microsoft.com/office/powerpoint/2010/main" val="18792331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620688"/>
            <a:ext cx="7848872" cy="5937523"/>
          </a:xfrm>
        </p:spPr>
        <p:txBody>
          <a:bodyPr>
            <a:normAutofit/>
          </a:bodyPr>
          <a:lstStyle/>
          <a:p>
            <a:pPr algn="r" rtl="1"/>
            <a:r>
              <a:rPr lang="ar-SA" sz="3600" dirty="0" smtClean="0">
                <a:solidFill>
                  <a:schemeClr val="bg1">
                    <a:lumMod val="50000"/>
                  </a:schemeClr>
                </a:solidFill>
              </a:rPr>
              <a:t>التغريب و العولمة الثقافية : </a:t>
            </a:r>
          </a:p>
          <a:p>
            <a:pPr marL="0" indent="0" algn="r" rtl="1">
              <a:buNone/>
            </a:pPr>
            <a:r>
              <a:rPr lang="ar-SA" sz="2800" dirty="0">
                <a:solidFill>
                  <a:schemeClr val="bg1">
                    <a:lumMod val="50000"/>
                  </a:schemeClr>
                </a:solidFill>
              </a:rPr>
              <a:t> </a:t>
            </a:r>
            <a:r>
              <a:rPr lang="ar-SA" sz="2400" dirty="0">
                <a:solidFill>
                  <a:schemeClr val="bg1">
                    <a:lumMod val="50000"/>
                  </a:schemeClr>
                </a:solidFill>
              </a:rPr>
              <a:t>وهي باختصار فرض الثقافة الغربية عن طريق المنظمات والمؤتمرات الدولية ووسائل الإعلام المختلفة.</a:t>
            </a:r>
            <a:br>
              <a:rPr lang="ar-SA" sz="2400" dirty="0">
                <a:solidFill>
                  <a:schemeClr val="bg1">
                    <a:lumMod val="50000"/>
                  </a:schemeClr>
                </a:solidFill>
              </a:rPr>
            </a:br>
            <a:r>
              <a:rPr lang="ar-SA" sz="2400" dirty="0">
                <a:solidFill>
                  <a:schemeClr val="bg1">
                    <a:lumMod val="50000"/>
                  </a:schemeClr>
                </a:solidFill>
              </a:rPr>
              <a:t>ويهمنا هنا ما يؤثر على الثقافة الإسلامية بدرجة كبيرة وهو الهيمنة الثقافية وفرض القيم الغربية وتغريب المجتمعات المسلمة عن طريق استغلال التفوق التقني </a:t>
            </a:r>
            <a:r>
              <a:rPr lang="ar-SA" sz="2400" dirty="0" smtClean="0">
                <a:solidFill>
                  <a:schemeClr val="bg1">
                    <a:lumMod val="50000"/>
                  </a:schemeClr>
                </a:solidFill>
              </a:rPr>
              <a:t>والسياسي والاقتصادي </a:t>
            </a:r>
            <a:r>
              <a:rPr lang="ar-SA" sz="2400" dirty="0">
                <a:solidFill>
                  <a:schemeClr val="bg1">
                    <a:lumMod val="50000"/>
                  </a:schemeClr>
                </a:solidFill>
              </a:rPr>
              <a:t>والعسكري لاختراق الثقافات الأخرى ومصادرة ثقافات الشعوب وفرض الأنماط الغربية</a:t>
            </a:r>
            <a:r>
              <a:rPr lang="ar-SA" sz="2400" dirty="0" smtClean="0">
                <a:solidFill>
                  <a:schemeClr val="bg1">
                    <a:lumMod val="50000"/>
                  </a:schemeClr>
                </a:solidFill>
              </a:rPr>
              <a:t>.</a:t>
            </a:r>
            <a:endParaRPr lang="ar-SA" sz="2400" dirty="0">
              <a:solidFill>
                <a:schemeClr val="bg1">
                  <a:lumMod val="50000"/>
                </a:schemeClr>
              </a:solidFill>
            </a:endParaRPr>
          </a:p>
          <a:p>
            <a:pPr marL="0" indent="0" algn="r" rtl="1">
              <a:buNone/>
            </a:pPr>
            <a:r>
              <a:rPr lang="ar-SA" sz="2400" dirty="0" smtClean="0">
                <a:solidFill>
                  <a:schemeClr val="bg1">
                    <a:lumMod val="50000"/>
                  </a:schemeClr>
                </a:solidFill>
              </a:rPr>
              <a:t>العولمة ظاهرة </a:t>
            </a:r>
            <a:r>
              <a:rPr lang="ar-SA" sz="2400" dirty="0">
                <a:solidFill>
                  <a:schemeClr val="bg1">
                    <a:lumMod val="50000"/>
                  </a:schemeClr>
                </a:solidFill>
              </a:rPr>
              <a:t>لانتماء العالمي بمعناه العام، وهي تعبير مختصر عن مفاهيم عدة فهي تشمل الخروج من الأطر المحدودة- الإقليمية والعنصرية والطائفية - وغيرها إلى الانتماء العالمي </a:t>
            </a:r>
            <a:r>
              <a:rPr lang="ar-SA" sz="2400" dirty="0" smtClean="0">
                <a:solidFill>
                  <a:schemeClr val="bg1">
                    <a:lumMod val="50000"/>
                  </a:schemeClr>
                </a:solidFill>
              </a:rPr>
              <a:t>الأعم . </a:t>
            </a:r>
            <a:endParaRPr lang="ar-SA" sz="2800" dirty="0">
              <a:solidFill>
                <a:schemeClr val="bg1">
                  <a:lumMod val="50000"/>
                </a:schemeClr>
              </a:solidFill>
            </a:endParaRPr>
          </a:p>
          <a:p>
            <a:pPr marL="0" indent="0" algn="r" rtl="1">
              <a:buNone/>
            </a:pPr>
            <a:endParaRPr lang="en-US" sz="2000" dirty="0"/>
          </a:p>
        </p:txBody>
      </p:sp>
    </p:spTree>
    <p:extLst>
      <p:ext uri="{BB962C8B-B14F-4D97-AF65-F5344CB8AC3E}">
        <p14:creationId xmlns:p14="http://schemas.microsoft.com/office/powerpoint/2010/main" val="17918987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556792"/>
            <a:ext cx="7620000" cy="4800600"/>
          </a:xfrm>
        </p:spPr>
        <p:txBody>
          <a:bodyPr/>
          <a:lstStyle/>
          <a:p>
            <a:pPr algn="ctr" rtl="1"/>
            <a:r>
              <a:rPr lang="ar-SA" dirty="0" smtClean="0"/>
              <a:t>ولاء الحارثي .</a:t>
            </a:r>
          </a:p>
          <a:p>
            <a:pPr algn="ctr" rtl="1"/>
            <a:r>
              <a:rPr lang="ar-SA" dirty="0" smtClean="0"/>
              <a:t>شهد الفقيه .</a:t>
            </a:r>
          </a:p>
          <a:p>
            <a:pPr algn="ctr" rtl="1"/>
            <a:r>
              <a:rPr lang="ar-SA" dirty="0" smtClean="0"/>
              <a:t>شادن الفهيد .</a:t>
            </a:r>
          </a:p>
          <a:p>
            <a:pPr algn="ctr" rtl="1"/>
            <a:r>
              <a:rPr lang="ar-SA" dirty="0" smtClean="0"/>
              <a:t>مزنة المصلوخ .</a:t>
            </a:r>
          </a:p>
          <a:p>
            <a:pPr algn="ctr" rtl="1"/>
            <a:r>
              <a:rPr lang="ar-SA" dirty="0" smtClean="0"/>
              <a:t>جمعه الحارثي .</a:t>
            </a:r>
            <a:endParaRPr lang="en-US" dirty="0"/>
          </a:p>
        </p:txBody>
      </p:sp>
    </p:spTree>
    <p:extLst>
      <p:ext uri="{BB962C8B-B14F-4D97-AF65-F5344CB8AC3E}">
        <p14:creationId xmlns:p14="http://schemas.microsoft.com/office/powerpoint/2010/main" val="14090602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1704</TotalTime>
  <Words>506</Words>
  <Application>Microsoft Office PowerPoint</Application>
  <PresentationFormat>On-screen Show (4:3)</PresentationFormat>
  <Paragraphs>49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Adjacency</vt:lpstr>
      <vt:lpstr>الغزو الفكري</vt:lpstr>
      <vt:lpstr>وسائل الغزو الفكري :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الغزو الفكري</dc:title>
  <dc:creator>Windows User</dc:creator>
  <cp:lastModifiedBy>ultimte</cp:lastModifiedBy>
  <cp:revision>10</cp:revision>
  <dcterms:created xsi:type="dcterms:W3CDTF">2016-10-01T10:04:39Z</dcterms:created>
  <dcterms:modified xsi:type="dcterms:W3CDTF">2016-10-10T16:38:40Z</dcterms:modified>
</cp:coreProperties>
</file>