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4" d="100"/>
          <a:sy n="84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ذو زوايا قطرية مستديرة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2C764E0-154F-4BB5-AB81-89046693F47B}" type="datetimeFigureOut">
              <a:rPr lang="ar-SA" smtClean="0"/>
              <a:pPr/>
              <a:t>21/12/35</a:t>
            </a:fld>
            <a:endParaRPr lang="ar-SA"/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6B592CB-CBA6-4D30-A979-1A89FEE1A7D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C764E0-154F-4BB5-AB81-89046693F47B}" type="datetimeFigureOut">
              <a:rPr lang="ar-SA" smtClean="0"/>
              <a:pPr/>
              <a:t>21/12/35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B592CB-CBA6-4D30-A979-1A89FEE1A7D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C764E0-154F-4BB5-AB81-89046693F47B}" type="datetimeFigureOut">
              <a:rPr lang="ar-SA" smtClean="0"/>
              <a:pPr/>
              <a:t>21/12/35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B592CB-CBA6-4D30-A979-1A89FEE1A7D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C764E0-154F-4BB5-AB81-89046693F47B}" type="datetimeFigureOut">
              <a:rPr lang="ar-SA" smtClean="0"/>
              <a:pPr/>
              <a:t>21/12/35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B592CB-CBA6-4D30-A979-1A89FEE1A7D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2C764E0-154F-4BB5-AB81-89046693F47B}" type="datetimeFigureOut">
              <a:rPr lang="ar-SA" smtClean="0"/>
              <a:pPr/>
              <a:t>21/12/35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6B592CB-CBA6-4D30-A979-1A89FEE1A7D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C764E0-154F-4BB5-AB81-89046693F47B}" type="datetimeFigureOut">
              <a:rPr lang="ar-SA" smtClean="0"/>
              <a:pPr/>
              <a:t>21/12/35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6B592CB-CBA6-4D30-A979-1A89FEE1A7D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C764E0-154F-4BB5-AB81-89046693F47B}" type="datetimeFigureOut">
              <a:rPr lang="ar-SA" smtClean="0"/>
              <a:pPr/>
              <a:t>21/12/35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6B592CB-CBA6-4D30-A979-1A89FEE1A7D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C764E0-154F-4BB5-AB81-89046693F47B}" type="datetimeFigureOut">
              <a:rPr lang="ar-SA" smtClean="0"/>
              <a:pPr/>
              <a:t>21/12/35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B592CB-CBA6-4D30-A979-1A89FEE1A7D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C764E0-154F-4BB5-AB81-89046693F47B}" type="datetimeFigureOut">
              <a:rPr lang="ar-SA" smtClean="0"/>
              <a:pPr/>
              <a:t>21/12/35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B592CB-CBA6-4D30-A979-1A89FEE1A7D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9" name="عنصر نائب للتاريخ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2C764E0-154F-4BB5-AB81-89046693F47B}" type="datetimeFigureOut">
              <a:rPr lang="ar-SA" smtClean="0"/>
              <a:pPr/>
              <a:t>21/12/35</a:t>
            </a:fld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6B592CB-CBA6-4D30-A979-1A89FEE1A7D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تذييل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ar-SA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انقر فوق الرمز لإضافة صورة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2C764E0-154F-4BB5-AB81-89046693F47B}" type="datetimeFigureOut">
              <a:rPr lang="ar-SA" smtClean="0"/>
              <a:pPr/>
              <a:t>21/12/35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6B592CB-CBA6-4D30-A979-1A89FEE1A7D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ذو زوايا قطرية مستديرة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2C764E0-154F-4BB5-AB81-89046693F47B}" type="datetimeFigureOut">
              <a:rPr lang="ar-SA" smtClean="0"/>
              <a:pPr/>
              <a:t>21/12/35</a:t>
            </a:fld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96B592CB-CBA6-4D30-A979-1A89FEE1A7D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1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r" rtl="1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rtl="1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r" rtl="1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rtl="1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r" rtl="1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539552" y="1628800"/>
            <a:ext cx="8229600" cy="3658418"/>
          </a:xfr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ar-SA" sz="72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ar-SA" sz="8800" b="1" dirty="0" smtClean="0">
                <a:solidFill>
                  <a:srgbClr val="FF0000"/>
                </a:solidFill>
                <a:latin typeface="Arial" pitchFamily="34" charset="0"/>
              </a:rPr>
              <a:t>التحديات </a:t>
            </a:r>
            <a:br>
              <a:rPr lang="ar-SA" sz="8800" b="1" dirty="0" smtClean="0">
                <a:solidFill>
                  <a:srgbClr val="FF0000"/>
                </a:solidFill>
                <a:latin typeface="Arial" pitchFamily="34" charset="0"/>
              </a:rPr>
            </a:br>
            <a:r>
              <a:rPr lang="ar-SA" sz="8800" b="1" dirty="0" smtClean="0">
                <a:solidFill>
                  <a:srgbClr val="FF0000"/>
                </a:solidFill>
                <a:latin typeface="Arial" pitchFamily="34" charset="0"/>
              </a:rPr>
              <a:t>التي تواجهها الثقافة الإسلامية</a:t>
            </a:r>
            <a:endParaRPr lang="ar-SA" sz="72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  <a:solidFill>
            <a:schemeClr val="accent2">
              <a:lumMod val="40000"/>
              <a:lumOff val="60000"/>
            </a:schemeClr>
          </a:solidFill>
          <a:scene3d>
            <a:camera prst="perspectiveHeroicExtremeRightFacing"/>
            <a:lightRig rig="threePt" dir="t"/>
          </a:scene3d>
        </p:spPr>
        <p:txBody>
          <a:bodyPr>
            <a:normAutofit fontScale="90000"/>
          </a:bodyPr>
          <a:lstStyle/>
          <a:p>
            <a:r>
              <a:rPr lang="ar-SA" sz="60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أولاً: </a:t>
            </a:r>
            <a:r>
              <a:rPr lang="ar-SA" sz="6000" b="1" dirty="0" smtClean="0">
                <a:solidFill>
                  <a:srgbClr val="FF0000"/>
                </a:solidFill>
                <a:latin typeface="Arial" pitchFamily="34" charset="0"/>
              </a:rPr>
              <a:t>الغزو </a:t>
            </a:r>
            <a:r>
              <a:rPr lang="ar-SA" sz="6000" b="1" dirty="0" err="1" smtClean="0">
                <a:solidFill>
                  <a:srgbClr val="FF0000"/>
                </a:solidFill>
                <a:latin typeface="Arial" pitchFamily="34" charset="0"/>
              </a:rPr>
              <a:t>العسكري :</a:t>
            </a:r>
            <a:r>
              <a:rPr lang="ar-SA" b="1" dirty="0" smtClean="0">
                <a:solidFill>
                  <a:srgbClr val="FF0000"/>
                </a:solidFill>
                <a:latin typeface="Arial" pitchFamily="34" charset="0"/>
              </a:rPr>
              <a:t/>
            </a:r>
            <a:br>
              <a:rPr lang="ar-SA" b="1" dirty="0" smtClean="0">
                <a:solidFill>
                  <a:srgbClr val="FF0000"/>
                </a:solidFill>
                <a:latin typeface="Arial" pitchFamily="34" charset="0"/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ar-SA" b="1" dirty="0">
                <a:solidFill>
                  <a:srgbClr val="FF0000"/>
                </a:solidFill>
                <a:latin typeface="Arial" pitchFamily="34" charset="0"/>
              </a:rPr>
              <a:t>=</a:t>
            </a:r>
            <a:r>
              <a:rPr lang="ar-SA" b="1" dirty="0">
                <a:solidFill>
                  <a:srgbClr val="002060"/>
                </a:solidFill>
                <a:latin typeface="Arial" pitchFamily="34" charset="0"/>
              </a:rPr>
              <a:t> </a:t>
            </a:r>
            <a:r>
              <a:rPr lang="ar-SA" sz="3400" b="1" dirty="0">
                <a:solidFill>
                  <a:srgbClr val="002060"/>
                </a:solidFill>
                <a:latin typeface="Arial" pitchFamily="34" charset="0"/>
              </a:rPr>
              <a:t>الحــروب الصليــبـــيــــــة </a:t>
            </a:r>
            <a:r>
              <a:rPr lang="ar-SA" sz="3400" b="1" dirty="0" err="1">
                <a:solidFill>
                  <a:srgbClr val="002060"/>
                </a:solidFill>
                <a:latin typeface="Arial" pitchFamily="34" charset="0"/>
              </a:rPr>
              <a:t>الـــشــرســـة </a:t>
            </a:r>
            <a:r>
              <a:rPr lang="ar-SA" sz="3400" b="1" dirty="0">
                <a:solidFill>
                  <a:srgbClr val="002060"/>
                </a:solidFill>
                <a:latin typeface="Arial" pitchFamily="34" charset="0"/>
              </a:rPr>
              <a:t>(</a:t>
            </a:r>
            <a:r>
              <a:rPr lang="ar-SA" sz="3400" b="1" dirty="0" err="1">
                <a:solidFill>
                  <a:srgbClr val="FF0000"/>
                </a:solidFill>
                <a:latin typeface="Arial" pitchFamily="34" charset="0"/>
              </a:rPr>
              <a:t>490هـ</a:t>
            </a:r>
            <a:r>
              <a:rPr lang="ar-SA" sz="3400" b="1" dirty="0">
                <a:solidFill>
                  <a:srgbClr val="FF0000"/>
                </a:solidFill>
                <a:latin typeface="Arial" pitchFamily="34" charset="0"/>
              </a:rPr>
              <a:t> -</a:t>
            </a:r>
            <a:r>
              <a:rPr lang="ar-SA" sz="3400" b="1" dirty="0" err="1">
                <a:solidFill>
                  <a:srgbClr val="FF0000"/>
                </a:solidFill>
                <a:latin typeface="Arial" pitchFamily="34" charset="0"/>
              </a:rPr>
              <a:t>691هـ</a:t>
            </a:r>
            <a:r>
              <a:rPr lang="ar-SA" sz="3400" b="1" dirty="0" err="1">
                <a:solidFill>
                  <a:srgbClr val="002060"/>
                </a:solidFill>
                <a:latin typeface="Arial" pitchFamily="34" charset="0"/>
              </a:rPr>
              <a:t>) </a:t>
            </a:r>
            <a:r>
              <a:rPr lang="ar-SA" sz="3400" b="1" dirty="0" err="1" smtClean="0">
                <a:solidFill>
                  <a:srgbClr val="002060"/>
                </a:solidFill>
                <a:latin typeface="Arial" pitchFamily="34" charset="0"/>
              </a:rPr>
              <a:t>.</a:t>
            </a:r>
            <a:endParaRPr lang="ar-SA" sz="3400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>
              <a:buNone/>
            </a:pPr>
            <a:endParaRPr lang="ar-SA" sz="3400" b="1" dirty="0">
              <a:solidFill>
                <a:srgbClr val="002060"/>
              </a:solidFill>
              <a:latin typeface="Arial" pitchFamily="34" charset="0"/>
            </a:endParaRPr>
          </a:p>
          <a:p>
            <a:pPr>
              <a:buNone/>
            </a:pPr>
            <a:r>
              <a:rPr lang="ar-SA" sz="3400" b="1" dirty="0">
                <a:solidFill>
                  <a:srgbClr val="FF0000"/>
                </a:solidFill>
                <a:latin typeface="Arial" pitchFamily="34" charset="0"/>
              </a:rPr>
              <a:t>=</a:t>
            </a:r>
            <a:r>
              <a:rPr lang="ar-SA" sz="3400" b="1" dirty="0">
                <a:solidFill>
                  <a:srgbClr val="002060"/>
                </a:solidFill>
                <a:latin typeface="Arial" pitchFamily="34" charset="0"/>
              </a:rPr>
              <a:t> الهجوم </a:t>
            </a:r>
            <a:r>
              <a:rPr lang="ar-SA" sz="3400" b="1" dirty="0" err="1">
                <a:solidFill>
                  <a:srgbClr val="002060"/>
                </a:solidFill>
                <a:latin typeface="Arial" pitchFamily="34" charset="0"/>
              </a:rPr>
              <a:t>التـــتري</a:t>
            </a:r>
            <a:r>
              <a:rPr lang="ar-SA" sz="3400" b="1" dirty="0">
                <a:solidFill>
                  <a:srgbClr val="002060"/>
                </a:solidFill>
                <a:latin typeface="Arial" pitchFamily="34" charset="0"/>
              </a:rPr>
              <a:t> على العراق والشـــام وإسقاط الخلافة العباسية</a:t>
            </a:r>
            <a:r>
              <a:rPr lang="ar-SA" sz="3400" b="1" dirty="0" smtClean="0">
                <a:solidFill>
                  <a:srgbClr val="002060"/>
                </a:solidFill>
                <a:latin typeface="Arial" pitchFamily="34" charset="0"/>
              </a:rPr>
              <a:t>.</a:t>
            </a:r>
          </a:p>
          <a:p>
            <a:pPr>
              <a:buNone/>
            </a:pPr>
            <a:endParaRPr lang="ar-SA" sz="3400" b="1" dirty="0">
              <a:solidFill>
                <a:srgbClr val="002060"/>
              </a:solidFill>
              <a:latin typeface="Arial" pitchFamily="34" charset="0"/>
            </a:endParaRPr>
          </a:p>
          <a:p>
            <a:pPr>
              <a:buNone/>
            </a:pPr>
            <a:r>
              <a:rPr lang="ar-SA" sz="3400" b="1" dirty="0">
                <a:solidFill>
                  <a:srgbClr val="FF0000"/>
                </a:solidFill>
                <a:latin typeface="Arial" pitchFamily="34" charset="0"/>
              </a:rPr>
              <a:t>=</a:t>
            </a:r>
            <a:r>
              <a:rPr lang="ar-SA" sz="3400" b="1" dirty="0">
                <a:solidFill>
                  <a:srgbClr val="002060"/>
                </a:solidFill>
                <a:latin typeface="Arial" pitchFamily="34" charset="0"/>
              </a:rPr>
              <a:t> ثم الاستعمار الأوروبي للبلدان الإسلامية في القرنين الماضيين </a:t>
            </a:r>
          </a:p>
          <a:p>
            <a:pPr>
              <a:buNone/>
            </a:pPr>
            <a:r>
              <a:rPr lang="ar-SA" sz="3400" b="1" dirty="0" smtClean="0">
                <a:solidFill>
                  <a:srgbClr val="002060"/>
                </a:solidFill>
                <a:latin typeface="Arial" pitchFamily="34" charset="0"/>
              </a:rPr>
              <a:t>    </a:t>
            </a:r>
            <a:r>
              <a:rPr lang="ar-SA" sz="3400" b="1" dirty="0">
                <a:solidFill>
                  <a:srgbClr val="002060"/>
                </a:solidFill>
                <a:latin typeface="Arial" pitchFamily="34" charset="0"/>
              </a:rPr>
              <a:t>(</a:t>
            </a:r>
            <a:r>
              <a:rPr lang="ar-SA" sz="3400" b="1" dirty="0" err="1">
                <a:solidFill>
                  <a:srgbClr val="FF0000"/>
                </a:solidFill>
                <a:latin typeface="Arial" pitchFamily="34" charset="0"/>
              </a:rPr>
              <a:t>1798م</a:t>
            </a:r>
            <a:r>
              <a:rPr lang="ar-SA" sz="3400" b="1" dirty="0">
                <a:solidFill>
                  <a:srgbClr val="FF0000"/>
                </a:solidFill>
                <a:latin typeface="Arial" pitchFamily="34" charset="0"/>
              </a:rPr>
              <a:t> – </a:t>
            </a:r>
            <a:r>
              <a:rPr lang="ar-SA" sz="3400" b="1" dirty="0" err="1">
                <a:solidFill>
                  <a:srgbClr val="FF0000"/>
                </a:solidFill>
                <a:latin typeface="Arial" pitchFamily="34" charset="0"/>
              </a:rPr>
              <a:t>1962م</a:t>
            </a:r>
            <a:r>
              <a:rPr lang="ar-SA" sz="3400" b="1" dirty="0" err="1">
                <a:solidFill>
                  <a:srgbClr val="002060"/>
                </a:solidFill>
                <a:latin typeface="Arial" pitchFamily="34" charset="0"/>
              </a:rPr>
              <a:t>)</a:t>
            </a:r>
            <a:endParaRPr lang="ar-SA" sz="3400" b="1" dirty="0">
              <a:solidFill>
                <a:srgbClr val="002060"/>
              </a:solidFill>
              <a:latin typeface="Arial" pitchFamily="34" charset="0"/>
            </a:endParaRPr>
          </a:p>
          <a:p>
            <a:pPr>
              <a:lnSpc>
                <a:spcPct val="110000"/>
              </a:lnSpc>
              <a:buNone/>
            </a:pPr>
            <a:r>
              <a:rPr lang="ar-SA" sz="3400" b="1" dirty="0" smtClean="0">
                <a:solidFill>
                  <a:srgbClr val="FF0000"/>
                </a:solidFill>
                <a:latin typeface="Arial" pitchFamily="34" charset="0"/>
              </a:rPr>
              <a:t>=</a:t>
            </a:r>
            <a:r>
              <a:rPr lang="ar-SA" sz="3400" b="1" dirty="0" smtClean="0">
                <a:solidFill>
                  <a:srgbClr val="002060"/>
                </a:solidFill>
                <a:latin typeface="Arial" pitchFamily="34" charset="0"/>
              </a:rPr>
              <a:t> وزامن </a:t>
            </a:r>
            <a:r>
              <a:rPr lang="ar-SA" sz="3400" b="1" dirty="0">
                <a:solidFill>
                  <a:srgbClr val="002060"/>
                </a:solidFill>
                <a:latin typeface="Arial" pitchFamily="34" charset="0"/>
              </a:rPr>
              <a:t>ذلك الغزو الشيوعي على البلدان الإسلامية في آسيا الوسطى</a:t>
            </a:r>
          </a:p>
          <a:p>
            <a:pPr>
              <a:lnSpc>
                <a:spcPct val="110000"/>
              </a:lnSpc>
              <a:buNone/>
            </a:pPr>
            <a:r>
              <a:rPr lang="ar-SA" sz="3400" b="1" dirty="0" smtClean="0">
                <a:solidFill>
                  <a:srgbClr val="002060"/>
                </a:solidFill>
                <a:latin typeface="Arial" pitchFamily="34" charset="0"/>
              </a:rPr>
              <a:t>   ونشر </a:t>
            </a:r>
            <a:r>
              <a:rPr lang="ar-SA" sz="3400" b="1" dirty="0" err="1">
                <a:solidFill>
                  <a:srgbClr val="002060"/>
                </a:solidFill>
                <a:latin typeface="Arial" pitchFamily="34" charset="0"/>
              </a:rPr>
              <a:t>الإلحاد </a:t>
            </a:r>
            <a:r>
              <a:rPr lang="ar-SA" sz="3400" b="1" dirty="0" err="1" smtClean="0">
                <a:solidFill>
                  <a:srgbClr val="002060"/>
                </a:solidFill>
                <a:latin typeface="Arial" pitchFamily="34" charset="0"/>
              </a:rPr>
              <a:t>...</a:t>
            </a:r>
            <a:endParaRPr lang="ar-SA" sz="3400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>
              <a:lnSpc>
                <a:spcPct val="110000"/>
              </a:lnSpc>
              <a:buNone/>
            </a:pPr>
            <a:r>
              <a:rPr lang="ar-SA" sz="3400" b="1" dirty="0" smtClean="0">
                <a:solidFill>
                  <a:srgbClr val="FF0000"/>
                </a:solidFill>
                <a:latin typeface="Arial" pitchFamily="34" charset="0"/>
              </a:rPr>
              <a:t>=</a:t>
            </a:r>
            <a:r>
              <a:rPr lang="ar-SA" sz="3400" b="1" dirty="0" smtClean="0">
                <a:solidFill>
                  <a:srgbClr val="002060"/>
                </a:solidFill>
                <a:latin typeface="Arial" pitchFamily="34" charset="0"/>
              </a:rPr>
              <a:t> ثم </a:t>
            </a:r>
            <a:r>
              <a:rPr lang="ar-SA" sz="3400" b="1" dirty="0">
                <a:solidFill>
                  <a:srgbClr val="002060"/>
                </a:solidFill>
                <a:latin typeface="Arial" pitchFamily="34" charset="0"/>
              </a:rPr>
              <a:t>غزو أفغــانستان </a:t>
            </a:r>
            <a:r>
              <a:rPr lang="ar-SA" sz="3400" b="1" dirty="0" err="1">
                <a:solidFill>
                  <a:srgbClr val="002060"/>
                </a:solidFill>
                <a:latin typeface="Arial" pitchFamily="34" charset="0"/>
              </a:rPr>
              <a:t>والشــيشان </a:t>
            </a:r>
            <a:r>
              <a:rPr lang="ar-SA" sz="3400" b="1" dirty="0" err="1" smtClean="0">
                <a:solidFill>
                  <a:srgbClr val="002060"/>
                </a:solidFill>
                <a:latin typeface="Arial" pitchFamily="34" charset="0"/>
              </a:rPr>
              <a:t>...</a:t>
            </a:r>
            <a:endParaRPr lang="ar-SA" sz="3400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>
              <a:lnSpc>
                <a:spcPct val="110000"/>
              </a:lnSpc>
              <a:buNone/>
            </a:pPr>
            <a:r>
              <a:rPr lang="ar-SA" sz="3400" b="1" dirty="0" smtClean="0">
                <a:solidFill>
                  <a:srgbClr val="FF0000"/>
                </a:solidFill>
                <a:latin typeface="Arial" pitchFamily="34" charset="0"/>
              </a:rPr>
              <a:t>=</a:t>
            </a:r>
            <a:r>
              <a:rPr lang="ar-SA" sz="3400" b="1" dirty="0" smtClean="0">
                <a:solidFill>
                  <a:srgbClr val="002060"/>
                </a:solidFill>
                <a:latin typeface="Arial" pitchFamily="34" charset="0"/>
              </a:rPr>
              <a:t> وما </a:t>
            </a:r>
            <a:r>
              <a:rPr lang="ar-SA" sz="3400" b="1" dirty="0">
                <a:solidFill>
                  <a:srgbClr val="002060"/>
                </a:solidFill>
                <a:latin typeface="Arial" pitchFamily="34" charset="0"/>
              </a:rPr>
              <a:t>نشاهده الآن من </a:t>
            </a:r>
            <a:r>
              <a:rPr lang="ar-SA" sz="3400" b="1" dirty="0" smtClean="0">
                <a:solidFill>
                  <a:srgbClr val="002060"/>
                </a:solidFill>
                <a:latin typeface="Arial" pitchFamily="34" charset="0"/>
              </a:rPr>
              <a:t>هجمة </a:t>
            </a:r>
            <a:r>
              <a:rPr lang="ar-SA" sz="3400" b="1" dirty="0">
                <a:solidFill>
                  <a:srgbClr val="002060"/>
                </a:solidFill>
                <a:latin typeface="Arial" pitchFamily="34" charset="0"/>
              </a:rPr>
              <a:t>صهيونية شـــرسة زرعهــــا الغرب في قلب العــالم الإسلامي </a:t>
            </a:r>
            <a:r>
              <a:rPr lang="ar-SA" sz="3400" b="1" dirty="0" smtClean="0">
                <a:solidFill>
                  <a:srgbClr val="002060"/>
                </a:solidFill>
                <a:latin typeface="Arial" pitchFamily="34" charset="0"/>
              </a:rPr>
              <a:t>لشـــرذمة </a:t>
            </a:r>
            <a:r>
              <a:rPr lang="ar-SA" sz="3400" b="1" dirty="0">
                <a:solidFill>
                  <a:srgbClr val="002060"/>
                </a:solidFill>
                <a:latin typeface="Arial" pitchFamily="34" charset="0"/>
              </a:rPr>
              <a:t>من اليهود</a:t>
            </a:r>
            <a:r>
              <a:rPr lang="ar-SA" sz="3400" b="1" dirty="0" smtClean="0">
                <a:solidFill>
                  <a:srgbClr val="002060"/>
                </a:solidFill>
                <a:latin typeface="Arial" pitchFamily="34" charset="0"/>
              </a:rPr>
              <a:t>, ومـــا </a:t>
            </a:r>
            <a:r>
              <a:rPr lang="ar-SA" sz="3400" b="1" dirty="0">
                <a:solidFill>
                  <a:srgbClr val="002060"/>
                </a:solidFill>
                <a:latin typeface="Arial" pitchFamily="34" charset="0"/>
              </a:rPr>
              <a:t>جرى من احتلال لأكثر من بلد إســـلامي </a:t>
            </a:r>
            <a:r>
              <a:rPr lang="ar-SA" sz="3400" b="1" dirty="0" smtClean="0">
                <a:solidFill>
                  <a:srgbClr val="002060"/>
                </a:solidFill>
                <a:latin typeface="Arial" pitchFamily="34" charset="0"/>
              </a:rPr>
              <a:t>بحجج </a:t>
            </a:r>
            <a:r>
              <a:rPr lang="ar-SA" sz="3400" b="1" dirty="0">
                <a:solidFill>
                  <a:srgbClr val="002060"/>
                </a:solidFill>
                <a:latin typeface="Arial" pitchFamily="34" charset="0"/>
              </a:rPr>
              <a:t>وهمية</a:t>
            </a:r>
            <a:endParaRPr lang="en-US" sz="3400" b="1" dirty="0">
              <a:solidFill>
                <a:srgbClr val="002060"/>
              </a:solidFill>
              <a:latin typeface="Arial" pitchFamily="34" charset="0"/>
            </a:endParaRPr>
          </a:p>
          <a:p>
            <a:endParaRPr lang="ar-SA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  <a:solidFill>
            <a:schemeClr val="accent1">
              <a:lumMod val="50000"/>
            </a:schemeClr>
          </a:solidFill>
        </p:spPr>
        <p:txBody>
          <a:bodyPr/>
          <a:lstStyle/>
          <a:p>
            <a:r>
              <a:rPr lang="ar-SA" dirty="0" smtClean="0"/>
              <a:t>حِكَم المولى تعالى من وقوع </a:t>
            </a:r>
            <a:r>
              <a:rPr lang="ar-SA" dirty="0" err="1" smtClean="0"/>
              <a:t>التحديات: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ar-SA" dirty="0" smtClean="0"/>
              <a:t> </a:t>
            </a:r>
            <a:r>
              <a:rPr lang="ar-SA" dirty="0" err="1" smtClean="0">
                <a:solidFill>
                  <a:schemeClr val="bg1"/>
                </a:solidFill>
              </a:rPr>
              <a:t>1 </a:t>
            </a:r>
            <a:r>
              <a:rPr lang="ar-SA" dirty="0" smtClean="0">
                <a:solidFill>
                  <a:schemeClr val="bg1"/>
                </a:solidFill>
              </a:rPr>
              <a:t>– عقوبة للمعرضين ليعودوا.</a:t>
            </a:r>
          </a:p>
          <a:p>
            <a:pPr>
              <a:buNone/>
            </a:pPr>
            <a:endParaRPr lang="ar-SA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ar-SA" dirty="0" smtClean="0">
                <a:solidFill>
                  <a:srgbClr val="002060"/>
                </a:solidFill>
              </a:rPr>
              <a:t>  ( </a:t>
            </a:r>
            <a:r>
              <a:rPr lang="ar-SA" dirty="0" err="1" smtClean="0">
                <a:solidFill>
                  <a:srgbClr val="002060"/>
                </a:solidFill>
              </a:rPr>
              <a:t>وَلَنُذِيقَنَّهُمْ</a:t>
            </a:r>
            <a:r>
              <a:rPr lang="ar-SA" dirty="0" smtClean="0">
                <a:solidFill>
                  <a:srgbClr val="002060"/>
                </a:solidFill>
              </a:rPr>
              <a:t> </a:t>
            </a:r>
            <a:r>
              <a:rPr lang="ar-SA" dirty="0" smtClean="0">
                <a:solidFill>
                  <a:srgbClr val="002060"/>
                </a:solidFill>
              </a:rPr>
              <a:t>مِنَ الْعَذَابِ الْأَدْنَى دُونَ الْعَذَابِ الْأَكْبَرِ لَعَلَّهُمْ </a:t>
            </a:r>
            <a:r>
              <a:rPr lang="ar-SA" dirty="0" err="1" smtClean="0">
                <a:solidFill>
                  <a:srgbClr val="002060"/>
                </a:solidFill>
              </a:rPr>
              <a:t>يَرْجِعُونَ </a:t>
            </a:r>
            <a:r>
              <a:rPr lang="ar-SA" sz="2000" dirty="0" smtClean="0">
                <a:solidFill>
                  <a:srgbClr val="002060"/>
                </a:solidFill>
              </a:rPr>
              <a:t>(21</a:t>
            </a:r>
            <a:r>
              <a:rPr lang="ar-SA" sz="2000" dirty="0" err="1" smtClean="0">
                <a:solidFill>
                  <a:srgbClr val="002060"/>
                </a:solidFill>
              </a:rPr>
              <a:t>)  </a:t>
            </a:r>
            <a:r>
              <a:rPr lang="ar-SA" dirty="0" smtClean="0">
                <a:solidFill>
                  <a:srgbClr val="002060"/>
                </a:solidFill>
              </a:rPr>
              <a:t>) </a:t>
            </a:r>
            <a:r>
              <a:rPr lang="ar-SA" sz="2000" dirty="0" smtClean="0">
                <a:solidFill>
                  <a:srgbClr val="002060"/>
                </a:solidFill>
              </a:rPr>
              <a:t> </a:t>
            </a:r>
            <a:r>
              <a:rPr lang="ar-SA" sz="2400" dirty="0" smtClean="0">
                <a:solidFill>
                  <a:srgbClr val="002060"/>
                </a:solidFill>
              </a:rPr>
              <a:t>السجدة</a:t>
            </a:r>
          </a:p>
          <a:p>
            <a:pPr>
              <a:buNone/>
            </a:pPr>
            <a:endParaRPr lang="ar-SA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ar-SA" dirty="0" smtClean="0">
                <a:solidFill>
                  <a:schemeClr val="bg1"/>
                </a:solidFill>
              </a:rPr>
              <a:t> </a:t>
            </a:r>
            <a:r>
              <a:rPr lang="ar-SA" dirty="0" err="1" smtClean="0">
                <a:solidFill>
                  <a:schemeClr val="bg1"/>
                </a:solidFill>
              </a:rPr>
              <a:t>2 </a:t>
            </a:r>
            <a:r>
              <a:rPr lang="ar-SA" dirty="0" smtClean="0">
                <a:solidFill>
                  <a:schemeClr val="bg1"/>
                </a:solidFill>
              </a:rPr>
              <a:t>– بلاء للمؤمنين لرفع الدرجات وتكفير السيئات.</a:t>
            </a:r>
          </a:p>
          <a:p>
            <a:pPr>
              <a:buNone/>
            </a:pPr>
            <a:endParaRPr lang="ar-SA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ar-SA" dirty="0" smtClean="0">
                <a:solidFill>
                  <a:srgbClr val="002060"/>
                </a:solidFill>
              </a:rPr>
              <a:t>  ( </a:t>
            </a:r>
            <a:r>
              <a:rPr lang="ar-SA" dirty="0" err="1" smtClean="0">
                <a:solidFill>
                  <a:srgbClr val="002060"/>
                </a:solidFill>
              </a:rPr>
              <a:t>الم </a:t>
            </a:r>
            <a:r>
              <a:rPr lang="ar-SA" sz="2000" dirty="0" smtClean="0">
                <a:solidFill>
                  <a:srgbClr val="002060"/>
                </a:solidFill>
              </a:rPr>
              <a:t>(1) </a:t>
            </a:r>
            <a:r>
              <a:rPr lang="ar-SA" dirty="0" smtClean="0">
                <a:solidFill>
                  <a:srgbClr val="002060"/>
                </a:solidFill>
              </a:rPr>
              <a:t>أَحَسِبَ النَّاسُ أَنْ يُتْرَكُوا أَنْ يَقُولُوا آَمَنَّا وَهُمْ لَا </a:t>
            </a:r>
            <a:r>
              <a:rPr lang="ar-SA" dirty="0" err="1" smtClean="0">
                <a:solidFill>
                  <a:srgbClr val="002060"/>
                </a:solidFill>
              </a:rPr>
              <a:t>يُفْتَنُونَ </a:t>
            </a:r>
            <a:r>
              <a:rPr lang="ar-SA" sz="2000" dirty="0" smtClean="0">
                <a:solidFill>
                  <a:srgbClr val="002060"/>
                </a:solidFill>
              </a:rPr>
              <a:t>(2</a:t>
            </a:r>
            <a:r>
              <a:rPr lang="ar-SA" sz="2000" dirty="0" err="1" smtClean="0">
                <a:solidFill>
                  <a:srgbClr val="002060"/>
                </a:solidFill>
              </a:rPr>
              <a:t>) </a:t>
            </a:r>
            <a:r>
              <a:rPr lang="ar-SA" dirty="0" smtClean="0">
                <a:solidFill>
                  <a:srgbClr val="002060"/>
                </a:solidFill>
              </a:rPr>
              <a:t>) </a:t>
            </a:r>
            <a:r>
              <a:rPr lang="ar-SA" sz="2000" dirty="0" smtClean="0">
                <a:solidFill>
                  <a:srgbClr val="002060"/>
                </a:solidFill>
              </a:rPr>
              <a:t>العنكبوت</a:t>
            </a:r>
            <a:endParaRPr lang="ar-SA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ar-SA" dirty="0" smtClean="0">
                <a:solidFill>
                  <a:schemeClr val="bg1"/>
                </a:solidFill>
              </a:rPr>
              <a:t> </a:t>
            </a:r>
            <a:r>
              <a:rPr lang="ar-SA" dirty="0" err="1" smtClean="0">
                <a:solidFill>
                  <a:schemeClr val="bg1"/>
                </a:solidFill>
              </a:rPr>
              <a:t>3 </a:t>
            </a:r>
            <a:r>
              <a:rPr lang="ar-SA" dirty="0" smtClean="0">
                <a:solidFill>
                  <a:schemeClr val="bg1"/>
                </a:solidFill>
              </a:rPr>
              <a:t>– تنقية للصف المسلم.</a:t>
            </a:r>
          </a:p>
          <a:p>
            <a:pPr>
              <a:buNone/>
            </a:pPr>
            <a:endParaRPr lang="ar-SA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ar-SA" dirty="0" smtClean="0">
                <a:solidFill>
                  <a:srgbClr val="002060"/>
                </a:solidFill>
              </a:rPr>
              <a:t> ( وَلَيَعْلَمَنَّ </a:t>
            </a:r>
            <a:r>
              <a:rPr lang="ar-SA" dirty="0" smtClean="0">
                <a:solidFill>
                  <a:srgbClr val="002060"/>
                </a:solidFill>
              </a:rPr>
              <a:t>اللَّهُ الَّذِينَ آَمَنُوا وَلَيَعْلَمَنَّ </a:t>
            </a:r>
            <a:r>
              <a:rPr lang="ar-SA" dirty="0" err="1" smtClean="0">
                <a:solidFill>
                  <a:srgbClr val="002060"/>
                </a:solidFill>
              </a:rPr>
              <a:t>الْمُنَافِقِينَ </a:t>
            </a:r>
            <a:r>
              <a:rPr lang="ar-SA" sz="2000" dirty="0" smtClean="0">
                <a:solidFill>
                  <a:srgbClr val="002060"/>
                </a:solidFill>
              </a:rPr>
              <a:t>(11</a:t>
            </a:r>
            <a:r>
              <a:rPr lang="ar-SA" sz="2000" dirty="0" err="1" smtClean="0">
                <a:solidFill>
                  <a:srgbClr val="002060"/>
                </a:solidFill>
              </a:rPr>
              <a:t>) </a:t>
            </a:r>
            <a:r>
              <a:rPr lang="ar-SA" sz="3600" dirty="0" smtClean="0">
                <a:solidFill>
                  <a:srgbClr val="002060"/>
                </a:solidFill>
              </a:rPr>
              <a:t>) </a:t>
            </a:r>
            <a:r>
              <a:rPr lang="ar-SA" sz="2000" dirty="0" smtClean="0">
                <a:solidFill>
                  <a:srgbClr val="002060"/>
                </a:solidFill>
              </a:rPr>
              <a:t>العنكبوت</a:t>
            </a:r>
            <a:endParaRPr lang="ar-SA" dirty="0" smtClean="0">
              <a:solidFill>
                <a:srgbClr val="002060"/>
              </a:solidFill>
            </a:endParaRPr>
          </a:p>
          <a:p>
            <a:endParaRPr lang="ar-SA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  <a:scene3d>
            <a:camera prst="isometricOffAxis1Right"/>
            <a:lightRig rig="threePt" dir="t"/>
          </a:scene3d>
        </p:spPr>
        <p:txBody>
          <a:bodyPr/>
          <a:lstStyle/>
          <a:p>
            <a:r>
              <a:rPr lang="ar-SA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abic Transparent" pitchFamily="2" charset="0"/>
              </a:rPr>
              <a:t>ثانيًا: </a:t>
            </a:r>
            <a:r>
              <a:rPr lang="ar-SA" b="1" dirty="0" smtClean="0">
                <a:solidFill>
                  <a:srgbClr val="FF0000"/>
                </a:solidFill>
                <a:latin typeface="Arial" pitchFamily="34" charset="0"/>
                <a:cs typeface="Arabic Transparent" pitchFamily="2" charset="0"/>
              </a:rPr>
              <a:t>الغـزو </a:t>
            </a:r>
            <a:r>
              <a:rPr lang="ar-SA" b="1" dirty="0" err="1" smtClean="0">
                <a:solidFill>
                  <a:srgbClr val="FF0000"/>
                </a:solidFill>
                <a:latin typeface="Arial" pitchFamily="34" charset="0"/>
                <a:cs typeface="Arabic Transparent" pitchFamily="2" charset="0"/>
              </a:rPr>
              <a:t>الفكـري: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b="1" dirty="0" smtClean="0"/>
              <a:t>وهو مجموعة من الجهود الفكرية تقوم </a:t>
            </a:r>
            <a:r>
              <a:rPr lang="ar-SA" sz="4000" b="1" dirty="0" err="1" smtClean="0"/>
              <a:t>بها</a:t>
            </a:r>
            <a:r>
              <a:rPr lang="ar-SA" sz="4000" b="1" dirty="0" smtClean="0"/>
              <a:t> أمة للاستيلاء على أخرى أو التأثير عليها حتى تتجه وجهة </a:t>
            </a:r>
            <a:r>
              <a:rPr lang="ar-SA" sz="4000" b="1" dirty="0" err="1" smtClean="0"/>
              <a:t>معينة..</a:t>
            </a:r>
            <a:endParaRPr lang="ar-SA" sz="4000" b="1" dirty="0" smtClean="0"/>
          </a:p>
          <a:p>
            <a:endParaRPr lang="ar-SA" sz="4000" b="1" dirty="0" smtClean="0"/>
          </a:p>
          <a:p>
            <a:r>
              <a:rPr lang="ar-SA" sz="4000" b="1" dirty="0" smtClean="0"/>
              <a:t>وهو أخطر من العسكري لدخوله لأكثر البيوت وتأثيره على كثير من الناس دون الشعور </a:t>
            </a:r>
            <a:r>
              <a:rPr lang="ar-SA" sz="4000" b="1" dirty="0" err="1" smtClean="0"/>
              <a:t>به..</a:t>
            </a:r>
            <a:endParaRPr lang="ar-SA" sz="4000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ar-SA" sz="4800" b="1" dirty="0" smtClean="0">
                <a:latin typeface="Arial" pitchFamily="34" charset="0"/>
              </a:rPr>
              <a:t>  </a:t>
            </a:r>
            <a:r>
              <a:rPr lang="ar-SA" sz="4800" b="1" dirty="0" smtClean="0">
                <a:solidFill>
                  <a:srgbClr val="FF0000"/>
                </a:solidFill>
                <a:latin typeface="Arial" pitchFamily="34" charset="0"/>
              </a:rPr>
              <a:t>وسائل الغزو </a:t>
            </a:r>
            <a:r>
              <a:rPr lang="ar-SA" sz="4800" b="1" dirty="0" err="1" smtClean="0">
                <a:solidFill>
                  <a:srgbClr val="FF0000"/>
                </a:solidFill>
                <a:latin typeface="Arial" pitchFamily="34" charset="0"/>
              </a:rPr>
              <a:t>الفكري :</a:t>
            </a:r>
            <a:r>
              <a:rPr lang="ar-SA" sz="48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006600"/>
          </a:solidFill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ar-SA" b="1" dirty="0" smtClean="0">
                <a:solidFill>
                  <a:srgbClr val="002060"/>
                </a:solidFill>
                <a:latin typeface="Arial" pitchFamily="34" charset="0"/>
              </a:rPr>
              <a:t>1- الإعلام    </a:t>
            </a:r>
            <a:r>
              <a:rPr lang="ar-SA" b="1" dirty="0" smtClean="0">
                <a:solidFill>
                  <a:srgbClr val="C00000"/>
                </a:solidFill>
                <a:latin typeface="Arial" pitchFamily="34" charset="0"/>
              </a:rPr>
              <a:t>2-  </a:t>
            </a:r>
            <a:r>
              <a:rPr lang="ar-SA" b="1" dirty="0" err="1" smtClean="0">
                <a:solidFill>
                  <a:srgbClr val="C00000"/>
                </a:solidFill>
                <a:latin typeface="Arial" pitchFamily="34" charset="0"/>
              </a:rPr>
              <a:t>الاستشراق.</a:t>
            </a:r>
            <a:r>
              <a:rPr lang="ar-SA" b="1" dirty="0" smtClean="0">
                <a:solidFill>
                  <a:srgbClr val="C00000"/>
                </a:solidFill>
                <a:latin typeface="Arial" pitchFamily="34" charset="0"/>
              </a:rPr>
              <a:t>  </a:t>
            </a:r>
            <a:r>
              <a:rPr lang="ar-S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</a:rPr>
              <a:t>3- التنصير.</a:t>
            </a:r>
          </a:p>
          <a:p>
            <a:pPr>
              <a:lnSpc>
                <a:spcPct val="120000"/>
              </a:lnSpc>
              <a:buNone/>
            </a:pPr>
            <a:r>
              <a:rPr lang="ar-SA" b="1" dirty="0" err="1" smtClean="0">
                <a:latin typeface="Arial" pitchFamily="34" charset="0"/>
              </a:rPr>
              <a:t>4ــ</a:t>
            </a:r>
            <a:r>
              <a:rPr lang="ar-SA" b="1" dirty="0" smtClean="0">
                <a:latin typeface="Arial" pitchFamily="34" charset="0"/>
              </a:rPr>
              <a:t> تشجيع العلمانية في البلاد </a:t>
            </a:r>
            <a:r>
              <a:rPr lang="ar-SA" b="1" dirty="0" err="1" smtClean="0">
                <a:latin typeface="Arial" pitchFamily="34" charset="0"/>
              </a:rPr>
              <a:t>الإسلامية .</a:t>
            </a:r>
            <a:r>
              <a:rPr lang="ar-SA" b="1" dirty="0" smtClean="0">
                <a:latin typeface="Arial" pitchFamily="34" charset="0"/>
              </a:rPr>
              <a:t> </a:t>
            </a:r>
          </a:p>
          <a:p>
            <a:pPr>
              <a:lnSpc>
                <a:spcPct val="120000"/>
              </a:lnSpc>
              <a:buNone/>
            </a:pPr>
            <a:r>
              <a:rPr lang="ar-SA" b="1" dirty="0" smtClean="0">
                <a:solidFill>
                  <a:schemeClr val="accent6">
                    <a:lumMod val="25000"/>
                  </a:schemeClr>
                </a:solidFill>
                <a:latin typeface="Arial" pitchFamily="34" charset="0"/>
              </a:rPr>
              <a:t>5- محاربة الدعوة </a:t>
            </a:r>
            <a:r>
              <a:rPr lang="ar-SA" b="1" dirty="0" err="1" smtClean="0">
                <a:solidFill>
                  <a:schemeClr val="accent6">
                    <a:lumMod val="25000"/>
                  </a:schemeClr>
                </a:solidFill>
                <a:latin typeface="Arial" pitchFamily="34" charset="0"/>
              </a:rPr>
              <a:t>الإسلامية.</a:t>
            </a:r>
            <a:r>
              <a:rPr lang="ar-SA" b="1" dirty="0" smtClean="0">
                <a:solidFill>
                  <a:schemeClr val="accent6">
                    <a:lumMod val="25000"/>
                  </a:schemeClr>
                </a:solidFill>
                <a:latin typeface="Arial" pitchFamily="34" charset="0"/>
              </a:rPr>
              <a:t> </a:t>
            </a:r>
            <a:r>
              <a:rPr lang="ar-SA" b="1" dirty="0" err="1" smtClean="0">
                <a:solidFill>
                  <a:srgbClr val="92D050"/>
                </a:solidFill>
                <a:latin typeface="Arial" pitchFamily="34" charset="0"/>
              </a:rPr>
              <a:t>6 </a:t>
            </a:r>
            <a:r>
              <a:rPr lang="ar-SA" b="1" dirty="0" smtClean="0">
                <a:solidFill>
                  <a:srgbClr val="92D050"/>
                </a:solidFill>
                <a:latin typeface="Arial" pitchFamily="34" charset="0"/>
              </a:rPr>
              <a:t>- التغريب والعولمة الثقافية.</a:t>
            </a:r>
          </a:p>
          <a:p>
            <a:pPr>
              <a:lnSpc>
                <a:spcPct val="120000"/>
              </a:lnSpc>
              <a:buNone/>
            </a:pPr>
            <a:endParaRPr lang="ar-SA" b="1" dirty="0" smtClean="0">
              <a:latin typeface="Arial" pitchFamily="34" charset="0"/>
            </a:endParaRPr>
          </a:p>
          <a:p>
            <a:r>
              <a:rPr lang="ar-SA" b="1" i="1" u="sng" dirty="0" smtClean="0">
                <a:solidFill>
                  <a:srgbClr val="002060"/>
                </a:solidFill>
                <a:latin typeface="Arial" pitchFamily="34" charset="0"/>
              </a:rPr>
              <a:t>1- الإعلام: </a:t>
            </a:r>
            <a:r>
              <a:rPr lang="ar-SA" b="1" dirty="0" smtClean="0">
                <a:solidFill>
                  <a:srgbClr val="002060"/>
                </a:solidFill>
                <a:latin typeface="Arial" pitchFamily="34" charset="0"/>
              </a:rPr>
              <a:t>وقد استغله الغربيون والمتأثرون بهم بكافة وسائله وأنواعه في إثارة الشبهات والشهوات، وازداد خطره</a:t>
            </a:r>
          </a:p>
          <a:p>
            <a:pPr>
              <a:buNone/>
            </a:pPr>
            <a:r>
              <a:rPr lang="ar-SA" b="1" dirty="0" smtClean="0">
                <a:solidFill>
                  <a:srgbClr val="002060"/>
                </a:solidFill>
                <a:latin typeface="Arial" pitchFamily="34" charset="0"/>
              </a:rPr>
              <a:t>  مع انتشار الفضائيات وشبكة المعلومات الالكترونية.</a:t>
            </a:r>
            <a:endParaRPr lang="ar-SA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سبوك">
  <a:themeElements>
    <a:clrScheme name="مسبوك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مسبوك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172</TotalTime>
  <Words>269</Words>
  <Application>Microsoft Office PowerPoint</Application>
  <PresentationFormat>عرض على الشاشة (3:4)‏</PresentationFormat>
  <Paragraphs>34</Paragraphs>
  <Slides>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مسبوك</vt:lpstr>
      <vt:lpstr> التحديات  التي تواجهها الثقافة الإسلامية</vt:lpstr>
      <vt:lpstr>أولاً: الغزو العسكري : </vt:lpstr>
      <vt:lpstr>حِكَم المولى تعالى من وقوع التحديات:</vt:lpstr>
      <vt:lpstr>ثانيًا: الغـزو الفكـري:</vt:lpstr>
      <vt:lpstr>  وسائل الغزو الفكري 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التحديات  التي تواجهها الثقافة الإسلامية</dc:title>
  <dc:creator>good</dc:creator>
  <cp:lastModifiedBy>good</cp:lastModifiedBy>
  <cp:revision>8</cp:revision>
  <dcterms:created xsi:type="dcterms:W3CDTF">2014-10-13T18:40:34Z</dcterms:created>
  <dcterms:modified xsi:type="dcterms:W3CDTF">2014-10-15T10:52:42Z</dcterms:modified>
</cp:coreProperties>
</file>