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256" r:id="rId2"/>
    <p:sldId id="260" r:id="rId3"/>
    <p:sldId id="257" r:id="rId4"/>
    <p:sldId id="262" r:id="rId5"/>
    <p:sldId id="294" r:id="rId6"/>
    <p:sldId id="278" r:id="rId7"/>
    <p:sldId id="269" r:id="rId8"/>
    <p:sldId id="279" r:id="rId9"/>
    <p:sldId id="280" r:id="rId10"/>
    <p:sldId id="281" r:id="rId11"/>
    <p:sldId id="276" r:id="rId12"/>
    <p:sldId id="282" r:id="rId13"/>
    <p:sldId id="291" r:id="rId14"/>
    <p:sldId id="292" r:id="rId15"/>
    <p:sldId id="283" r:id="rId16"/>
    <p:sldId id="266" r:id="rId17"/>
    <p:sldId id="267" r:id="rId18"/>
    <p:sldId id="268" r:id="rId19"/>
    <p:sldId id="270" r:id="rId20"/>
    <p:sldId id="275" r:id="rId21"/>
    <p:sldId id="285" r:id="rId22"/>
    <p:sldId id="271" r:id="rId23"/>
    <p:sldId id="286" r:id="rId24"/>
    <p:sldId id="272" r:id="rId25"/>
    <p:sldId id="287" r:id="rId26"/>
    <p:sldId id="273" r:id="rId27"/>
    <p:sldId id="288" r:id="rId28"/>
    <p:sldId id="274" r:id="rId29"/>
    <p:sldId id="289" r:id="rId30"/>
    <p:sldId id="284" r:id="rId31"/>
    <p:sldId id="290" r:id="rId32"/>
    <p:sldId id="293" r:id="rId3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97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13C44-0FCA-4323-B224-BE11F4BCDF94}" type="datetimeFigureOut">
              <a:rPr lang="ar-SA" smtClean="0"/>
              <a:pPr/>
              <a:t>12/17/1437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562F-B939-4BAB-9892-27249361F61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13C44-0FCA-4323-B224-BE11F4BCDF94}" type="datetimeFigureOut">
              <a:rPr lang="ar-SA" smtClean="0"/>
              <a:pPr/>
              <a:t>12/17/1437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562F-B939-4BAB-9892-27249361F61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13C44-0FCA-4323-B224-BE11F4BCDF94}" type="datetimeFigureOut">
              <a:rPr lang="ar-SA" smtClean="0"/>
              <a:pPr/>
              <a:t>12/17/1437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562F-B939-4BAB-9892-27249361F61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13C44-0FCA-4323-B224-BE11F4BCDF94}" type="datetimeFigureOut">
              <a:rPr lang="ar-SA" smtClean="0"/>
              <a:pPr/>
              <a:t>12/17/1437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562F-B939-4BAB-9892-27249361F61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13C44-0FCA-4323-B224-BE11F4BCDF94}" type="datetimeFigureOut">
              <a:rPr lang="ar-SA" smtClean="0"/>
              <a:pPr/>
              <a:t>12/17/1437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562F-B939-4BAB-9892-27249361F61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13C44-0FCA-4323-B224-BE11F4BCDF94}" type="datetimeFigureOut">
              <a:rPr lang="ar-SA" smtClean="0"/>
              <a:pPr/>
              <a:t>12/17/1437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562F-B939-4BAB-9892-27249361F61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13C44-0FCA-4323-B224-BE11F4BCDF94}" type="datetimeFigureOut">
              <a:rPr lang="ar-SA" smtClean="0"/>
              <a:pPr/>
              <a:t>12/17/1437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562F-B939-4BAB-9892-27249361F61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13C44-0FCA-4323-B224-BE11F4BCDF94}" type="datetimeFigureOut">
              <a:rPr lang="ar-SA" smtClean="0"/>
              <a:pPr/>
              <a:t>12/17/1437</a:t>
            </a:fld>
            <a:endParaRPr lang="ar-SA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F1562F-B939-4BAB-9892-27249361F61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تذييل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13C44-0FCA-4323-B224-BE11F4BCDF94}" type="datetimeFigureOut">
              <a:rPr lang="ar-SA" smtClean="0"/>
              <a:pPr/>
              <a:t>12/17/1437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562F-B939-4BAB-9892-27249361F61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13C44-0FCA-4323-B224-BE11F4BCDF94}" type="datetimeFigureOut">
              <a:rPr lang="ar-SA" smtClean="0"/>
              <a:pPr/>
              <a:t>12/17/1437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CF1562F-B939-4BAB-9892-27249361F61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0713C44-0FCA-4323-B224-BE11F4BCDF94}" type="datetimeFigureOut">
              <a:rPr lang="ar-SA" smtClean="0"/>
              <a:pPr/>
              <a:t>12/17/1437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562F-B939-4BAB-9892-27249361F61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شكل حر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شكل حر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0713C44-0FCA-4323-B224-BE11F4BCDF94}" type="datetimeFigureOut">
              <a:rPr lang="ar-SA" smtClean="0"/>
              <a:pPr/>
              <a:t>12/17/1437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CF1562F-B939-4BAB-9892-27249361F612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r" rtl="1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r" rtl="1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r" rtl="1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r" rtl="1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ctrTitle"/>
          </p:nvPr>
        </p:nvSpPr>
        <p:spPr bwMode="auto">
          <a:xfrm>
            <a:off x="1214414" y="2285992"/>
            <a:ext cx="6480048" cy="156966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ar-SA" sz="3200" b="1" u="sng" dirty="0">
              <a:solidFill>
                <a:schemeClr val="accent2">
                  <a:lumMod val="60000"/>
                  <a:lumOff val="40000"/>
                </a:schemeClr>
              </a:solidFill>
              <a:latin typeface="Arial" pitchFamily="34" charset="0"/>
              <a:cs typeface="PT Bold Heading" pitchFamily="2" charset="-78"/>
            </a:endParaRPr>
          </a:p>
          <a:p>
            <a:pPr algn="ctr"/>
            <a:r>
              <a:rPr lang="ar-SA" sz="3200" b="1" dirty="0" smtClean="0">
                <a:solidFill>
                  <a:srgbClr val="C00000"/>
                </a:solidFill>
                <a:latin typeface="Arial" pitchFamily="34" charset="0"/>
                <a:cs typeface="PT Bold Heading" pitchFamily="2" charset="-78"/>
              </a:rPr>
              <a:t>الأهداف السلوكية </a:t>
            </a:r>
            <a:r>
              <a:rPr lang="ar-SA" sz="3200" b="1" dirty="0">
                <a:solidFill>
                  <a:srgbClr val="C00000"/>
                </a:solidFill>
                <a:latin typeface="Arial" pitchFamily="34" charset="0"/>
                <a:cs typeface="PT Bold Heading" pitchFamily="2" charset="-78"/>
              </a:rPr>
              <a:t>وكيفية صياغتها </a:t>
            </a:r>
          </a:p>
          <a:p>
            <a:pPr algn="ctr"/>
            <a:endParaRPr lang="ar-SA" sz="3200" b="1" dirty="0">
              <a:solidFill>
                <a:schemeClr val="accent2">
                  <a:lumMod val="60000"/>
                  <a:lumOff val="40000"/>
                </a:schemeClr>
              </a:solidFill>
              <a:latin typeface="Arial" pitchFamily="34" charset="0"/>
              <a:cs typeface="PT Bold Heading" pitchFamily="2" charset="-7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2500298" y="4572008"/>
            <a:ext cx="3714776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dirty="0" smtClean="0">
                <a:solidFill>
                  <a:srgbClr val="FFC000"/>
                </a:solidFill>
              </a:rPr>
              <a:t>إعداد</a:t>
            </a:r>
          </a:p>
          <a:p>
            <a:pPr algn="ctr"/>
            <a:r>
              <a:rPr lang="ar-SA" sz="3200" dirty="0" smtClean="0">
                <a:solidFill>
                  <a:srgbClr val="FFC000"/>
                </a:solidFill>
              </a:rPr>
              <a:t>أ. فاطمة الشعبي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أمثلة لصياغة الأهداف السلوكية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1- أن تغسل هند يديها بالماء والصابون بعد تناول الوجبة في الركن الاستقلالي بنسبة اتقان 80 % .</a:t>
            </a:r>
          </a:p>
          <a:p>
            <a:endParaRPr lang="ar-SA" dirty="0" smtClean="0"/>
          </a:p>
          <a:p>
            <a:r>
              <a:rPr lang="ar-SA" dirty="0" smtClean="0"/>
              <a:t>2- أن يستخرج عمر شكل المعين من بين مجموعة من الأشكال الهندسية عندما تطلب منه المعلمة ذلك في الركن الفردي في أربع محاولات صحيحة من أصل خمسة .</a:t>
            </a:r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وجة 3"/>
          <p:cNvSpPr/>
          <p:nvPr/>
        </p:nvSpPr>
        <p:spPr>
          <a:xfrm>
            <a:off x="1214414" y="1928802"/>
            <a:ext cx="6715172" cy="2500330"/>
          </a:xfrm>
          <a:prstGeom prst="wave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dirty="0" smtClean="0">
                <a:solidFill>
                  <a:srgbClr val="FF0000"/>
                </a:solidFill>
              </a:rPr>
              <a:t>قيمي الأهداف التي أمامك </a:t>
            </a:r>
            <a:endParaRPr lang="ar-SA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محطة طرفية 3"/>
          <p:cNvSpPr/>
          <p:nvPr/>
        </p:nvSpPr>
        <p:spPr>
          <a:xfrm>
            <a:off x="642910" y="2643182"/>
            <a:ext cx="7715304" cy="171451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rgbClr val="FFC000"/>
                </a:solidFill>
              </a:rPr>
              <a:t>أن يطابق محمد شكل المربع مع مثيله عندما يطلب منه ذلك في الركن الفردي في 3 محاولات من أصل 4 وبشكل صحيح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571472" y="2714620"/>
            <a:ext cx="7467600" cy="1571636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rgbClr val="FFC000"/>
                </a:solidFill>
              </a:rPr>
              <a:t>أن يكتب محمد الحرف </a:t>
            </a:r>
            <a:r>
              <a:rPr lang="ar-SA" sz="2400" dirty="0" err="1" smtClean="0">
                <a:solidFill>
                  <a:srgbClr val="FFC000"/>
                </a:solidFill>
              </a:rPr>
              <a:t>ج</a:t>
            </a:r>
            <a:r>
              <a:rPr lang="ar-SA" sz="2400" dirty="0" smtClean="0">
                <a:solidFill>
                  <a:srgbClr val="FFC000"/>
                </a:solidFill>
              </a:rPr>
              <a:t> عندما يطلب منه ذلك في الركن الفردي بنسبة اتقان 80% .</a:t>
            </a:r>
          </a:p>
          <a:p>
            <a:pPr algn="ctr"/>
            <a:endParaRPr lang="ar-SA" sz="2400" dirty="0" smtClean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571472" y="2500306"/>
            <a:ext cx="7467600" cy="1571636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>
            <a:normAutofit/>
          </a:bodyPr>
          <a:lstStyle/>
          <a:p>
            <a:pPr algn="ctr"/>
            <a:r>
              <a:rPr lang="ar-SA" sz="2200" dirty="0" smtClean="0">
                <a:solidFill>
                  <a:srgbClr val="FFC000"/>
                </a:solidFill>
              </a:rPr>
              <a:t>أن يميز محمد اللون الأخضر من باقي الألوان المعروضة أمامه عندما يطلب منه ذلك في الركن الفردي .</a:t>
            </a:r>
          </a:p>
          <a:p>
            <a:pPr algn="ctr"/>
            <a:endParaRPr lang="ar-SA" sz="2400" dirty="0" smtClean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 smtClean="0"/>
              <a:t>المنهج المرجعي للتلاميذ ذوي التوحد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ar-SA" dirty="0" smtClean="0"/>
              <a:t>مجالات المنهج المرجعي للتلاميذ ذوي التوحد عددها ثلاثة عشر مجالاً هي :</a:t>
            </a:r>
          </a:p>
          <a:p>
            <a:r>
              <a:rPr lang="ar-SA" dirty="0" smtClean="0"/>
              <a:t>1- مجال الانتباه </a:t>
            </a:r>
          </a:p>
          <a:p>
            <a:r>
              <a:rPr lang="ar-SA" dirty="0" smtClean="0"/>
              <a:t>2- مجال التقليد </a:t>
            </a:r>
            <a:r>
              <a:rPr lang="ar-SA" dirty="0" err="1" smtClean="0"/>
              <a:t>و</a:t>
            </a:r>
            <a:r>
              <a:rPr lang="ar-SA" dirty="0" smtClean="0"/>
              <a:t> </a:t>
            </a:r>
            <a:r>
              <a:rPr lang="ar-SA" dirty="0" err="1" smtClean="0"/>
              <a:t>المحاكاه</a:t>
            </a:r>
            <a:r>
              <a:rPr lang="ar-SA" dirty="0" smtClean="0"/>
              <a:t> </a:t>
            </a:r>
          </a:p>
          <a:p>
            <a:r>
              <a:rPr lang="ar-SA" dirty="0" smtClean="0"/>
              <a:t>3- مجال مهارات التواصل </a:t>
            </a:r>
          </a:p>
          <a:p>
            <a:r>
              <a:rPr lang="ar-SA" dirty="0" smtClean="0"/>
              <a:t>4- مجال مهارات العناية بالذات </a:t>
            </a:r>
          </a:p>
          <a:p>
            <a:r>
              <a:rPr lang="ar-SA" dirty="0" smtClean="0"/>
              <a:t>5- مجال المهارات الحسية الحركية</a:t>
            </a:r>
          </a:p>
          <a:p>
            <a:r>
              <a:rPr lang="ar-SA" dirty="0" smtClean="0"/>
              <a:t>6- مجال مهارات الأمن والسلامة</a:t>
            </a:r>
          </a:p>
          <a:p>
            <a:r>
              <a:rPr lang="ar-SA" dirty="0" smtClean="0"/>
              <a:t>7- مجال المهارات ما قبل الأكاديمية</a:t>
            </a:r>
          </a:p>
          <a:p>
            <a:r>
              <a:rPr lang="ar-SA" dirty="0" smtClean="0"/>
              <a:t>8- مجال المهارات الاجتماعية</a:t>
            </a:r>
          </a:p>
          <a:p>
            <a:r>
              <a:rPr lang="ar-SA" dirty="0" smtClean="0"/>
              <a:t>9- مجال المهارات الأكاديمية</a:t>
            </a:r>
          </a:p>
          <a:p>
            <a:r>
              <a:rPr lang="ar-SA" dirty="0" smtClean="0"/>
              <a:t>10- مجال مهارات التربية الفنية</a:t>
            </a:r>
          </a:p>
          <a:p>
            <a:r>
              <a:rPr lang="ar-SA" dirty="0" smtClean="0"/>
              <a:t>11- مجال مهارات التربية البدنية</a:t>
            </a:r>
          </a:p>
          <a:p>
            <a:r>
              <a:rPr lang="ar-SA" dirty="0" smtClean="0"/>
              <a:t>12- مجال المهارات الترويحية وشغل أوقات الفراغ </a:t>
            </a:r>
          </a:p>
          <a:p>
            <a:r>
              <a:rPr lang="ar-SA" dirty="0" smtClean="0"/>
              <a:t>13- مجال مهارات التهيئة المهنية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2000240"/>
            <a:ext cx="7467600" cy="4525963"/>
          </a:xfrm>
        </p:spPr>
        <p:txBody>
          <a:bodyPr/>
          <a:lstStyle/>
          <a:p>
            <a:r>
              <a:rPr lang="ar-SA" dirty="0" smtClean="0"/>
              <a:t>يتضمن هذا المجال تنمية عدة مهارات لدى الطفل التوحدي تندرج تحت تنمية مهارات الانتباه( التواصل البصري – الجلوس على المقعد – الالتفات للمثير السمعي والبصري – التواصل البصري مع الآخرين – الاستجابة للتعليمات اللفظية والجسدية والايمائية ) .</a:t>
            </a:r>
            <a:endParaRPr lang="ar-SA" dirty="0"/>
          </a:p>
        </p:txBody>
      </p:sp>
      <p:sp>
        <p:nvSpPr>
          <p:cNvPr id="4" name="AutoShap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28612"/>
            <a:ext cx="7467600" cy="1143000"/>
          </a:xfrm>
          <a:prstGeom prst="roundRect">
            <a:avLst>
              <a:gd name="adj" fmla="val 21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ar-SA" sz="3200" dirty="0" smtClean="0">
                <a:solidFill>
                  <a:srgbClr val="000066"/>
                </a:solidFill>
                <a:cs typeface="PT Bold Heading" pitchFamily="2" charset="-78"/>
              </a:rPr>
              <a:t>المجال </a:t>
            </a:r>
            <a:r>
              <a:rPr lang="ar-SA" sz="3200" dirty="0" err="1" smtClean="0">
                <a:solidFill>
                  <a:srgbClr val="000066"/>
                </a:solidFill>
                <a:cs typeface="PT Bold Heading" pitchFamily="2" charset="-78"/>
              </a:rPr>
              <a:t>ماقبل</a:t>
            </a:r>
            <a:r>
              <a:rPr lang="ar-SA" sz="3200" dirty="0" smtClean="0">
                <a:solidFill>
                  <a:srgbClr val="000066"/>
                </a:solidFill>
                <a:cs typeface="PT Bold Heading" pitchFamily="2" charset="-78"/>
              </a:rPr>
              <a:t> المعرفي / الانتباه</a:t>
            </a:r>
            <a:endParaRPr lang="en-US" sz="4000" dirty="0">
              <a:solidFill>
                <a:srgbClr val="000066"/>
              </a:solidFill>
              <a:cs typeface="PT Bold Heading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ar-SA" dirty="0" smtClean="0"/>
              <a:t>الأهداف السلوكية :</a:t>
            </a:r>
          </a:p>
          <a:p>
            <a:pPr>
              <a:buNone/>
            </a:pPr>
            <a:r>
              <a:rPr lang="ar-SA" dirty="0" smtClean="0"/>
              <a:t>1- أن يتتبع محمد المثير الضوئي عندما يطلب منه ذلك في غرفة التكامل الحسي لمدة 20 ثانية .</a:t>
            </a:r>
          </a:p>
          <a:p>
            <a:pPr>
              <a:buNone/>
            </a:pPr>
            <a:r>
              <a:rPr lang="ar-SA" dirty="0" smtClean="0"/>
              <a:t>2- أن يتواصل محمد بصرياً مع المعلمة في الحلقة الصباحية لمدة 10 ثواني .</a:t>
            </a:r>
          </a:p>
          <a:p>
            <a:pPr>
              <a:buNone/>
            </a:pPr>
            <a:r>
              <a:rPr lang="ar-SA" dirty="0" smtClean="0"/>
              <a:t>3- أن يجلس محمد بمقعده عندما يطلب منه ذلك في الركن الفردي لمدة خمس دقائق .</a:t>
            </a:r>
          </a:p>
          <a:p>
            <a:pPr>
              <a:buNone/>
            </a:pPr>
            <a:r>
              <a:rPr lang="ar-SA" dirty="0" smtClean="0"/>
              <a:t>4- أن يلتفت محمد عند مناداته باسمه في غرفة الصف في 4 محاولات صحيحه من أصل 5 .</a:t>
            </a:r>
            <a:endParaRPr lang="ar-SA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4" name="AutoShap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oundRect">
            <a:avLst>
              <a:gd name="adj" fmla="val 21667"/>
            </a:avLst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ar-SA" sz="3200" dirty="0" smtClean="0">
                <a:solidFill>
                  <a:srgbClr val="000066"/>
                </a:solidFill>
                <a:cs typeface="PT Bold Heading" pitchFamily="2" charset="-78"/>
              </a:rPr>
              <a:t>أمثلة</a:t>
            </a:r>
            <a:endParaRPr lang="en-US" sz="4000" dirty="0">
              <a:solidFill>
                <a:srgbClr val="000066"/>
              </a:solidFill>
              <a:cs typeface="PT Bold Heading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يتضمن هذا المجال تنمية مهارات العناية بالذات بشكل مستقل في</a:t>
            </a:r>
          </a:p>
          <a:p>
            <a:r>
              <a:rPr lang="ar-SA" dirty="0" smtClean="0"/>
              <a:t> أدوات الأكل والشرب ( مسمياتها – وظائفها – ترتيبها على المائدة – استخدامها )</a:t>
            </a:r>
          </a:p>
          <a:p>
            <a:r>
              <a:rPr lang="ar-SA" dirty="0" smtClean="0"/>
              <a:t>– النظافة الشخصية </a:t>
            </a:r>
          </a:p>
          <a:p>
            <a:r>
              <a:rPr lang="ar-SA" dirty="0" smtClean="0"/>
              <a:t> – استخدام دورات المياه – ارتداء الملابس ولبس الأحذية – العناية بالفم )</a:t>
            </a:r>
            <a:endParaRPr lang="ar-SA" dirty="0"/>
          </a:p>
        </p:txBody>
      </p:sp>
      <p:sp>
        <p:nvSpPr>
          <p:cNvPr id="4" name="AutoShap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oundRect">
            <a:avLst>
              <a:gd name="adj" fmla="val 21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ar-SA" sz="3200" dirty="0" smtClean="0">
                <a:solidFill>
                  <a:srgbClr val="000066"/>
                </a:solidFill>
                <a:cs typeface="PT Bold Heading" pitchFamily="2" charset="-78"/>
              </a:rPr>
              <a:t>مجال المهارات الاستقلالية</a:t>
            </a:r>
            <a:endParaRPr lang="en-US" sz="4000" dirty="0">
              <a:solidFill>
                <a:srgbClr val="000066"/>
              </a:solidFill>
              <a:cs typeface="PT Bold Heading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dirty="0" smtClean="0"/>
              <a:t>أن يفرش تميم أسنانه بالفرشاة والمعجون عندما يطلب منه ذلك في دورة المياه بنسبة اتقان 80%.</a:t>
            </a:r>
          </a:p>
          <a:p>
            <a:r>
              <a:rPr lang="ar-SA" dirty="0" smtClean="0"/>
              <a:t>أن يرتدي </a:t>
            </a:r>
            <a:r>
              <a:rPr lang="ar-SA" dirty="0" err="1" smtClean="0"/>
              <a:t>عبدالرحمن</a:t>
            </a:r>
            <a:r>
              <a:rPr lang="ar-SA" dirty="0" smtClean="0"/>
              <a:t> </a:t>
            </a:r>
            <a:r>
              <a:rPr lang="ar-SA" dirty="0" err="1" smtClean="0"/>
              <a:t>بنطاله</a:t>
            </a:r>
            <a:r>
              <a:rPr lang="ar-SA" dirty="0" smtClean="0"/>
              <a:t> عندما يطلب منه ذلك في الحمام بنسبة اتقان 80%.</a:t>
            </a:r>
          </a:p>
          <a:p>
            <a:r>
              <a:rPr lang="ar-SA" dirty="0" smtClean="0"/>
              <a:t>أن تمشط </a:t>
            </a:r>
            <a:r>
              <a:rPr lang="ar-SA" dirty="0" err="1" smtClean="0"/>
              <a:t>ديما</a:t>
            </a:r>
            <a:r>
              <a:rPr lang="ar-SA" dirty="0" smtClean="0"/>
              <a:t> شعرها عندما يطلب منها ذلك في ركن اللعب الحر بنسبة اتقان 70% .</a:t>
            </a:r>
          </a:p>
          <a:p>
            <a:r>
              <a:rPr lang="ar-SA" dirty="0" smtClean="0"/>
              <a:t>أن يمسح محمد أنفه بالمنديل عند الحاجة لذلك بنسبة اتقان 90% . </a:t>
            </a:r>
          </a:p>
          <a:p>
            <a:endParaRPr lang="en-US" dirty="0" smtClean="0"/>
          </a:p>
          <a:p>
            <a:pPr lvl="0"/>
            <a:endParaRPr lang="en-US" dirty="0" smtClean="0"/>
          </a:p>
          <a:p>
            <a:endParaRPr lang="ar-SA" dirty="0"/>
          </a:p>
        </p:txBody>
      </p:sp>
      <p:sp>
        <p:nvSpPr>
          <p:cNvPr id="4" name="AutoShap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oundRect">
            <a:avLst>
              <a:gd name="adj" fmla="val 21667"/>
            </a:avLst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ar-SA" sz="3200" dirty="0" smtClean="0">
                <a:solidFill>
                  <a:srgbClr val="000066"/>
                </a:solidFill>
                <a:cs typeface="PT Bold Heading" pitchFamily="2" charset="-78"/>
              </a:rPr>
              <a:t>أمثلة</a:t>
            </a:r>
            <a:endParaRPr lang="en-US" sz="4000" dirty="0">
              <a:solidFill>
                <a:srgbClr val="000066"/>
              </a:solidFill>
              <a:cs typeface="PT Bold Heading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Grp="1" noChangeArrowheads="1"/>
          </p:cNvSpPr>
          <p:nvPr>
            <p:ph type="title"/>
          </p:nvPr>
        </p:nvSpPr>
        <p:spPr bwMode="auto">
          <a:prstGeom prst="roundRect">
            <a:avLst>
              <a:gd name="adj" fmla="val 21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ar-SA" sz="4000" dirty="0">
                <a:solidFill>
                  <a:srgbClr val="000066"/>
                </a:solidFill>
                <a:cs typeface="PT Bold Heading" pitchFamily="2" charset="-78"/>
              </a:rPr>
              <a:t>ما المقصود </a:t>
            </a:r>
            <a:r>
              <a:rPr lang="ar-SA" sz="4000" dirty="0" smtClean="0">
                <a:solidFill>
                  <a:srgbClr val="000066"/>
                </a:solidFill>
                <a:cs typeface="PT Bold Heading" pitchFamily="2" charset="-78"/>
              </a:rPr>
              <a:t>بالهدف السلوكي  </a:t>
            </a:r>
            <a:r>
              <a:rPr lang="ar-SA" sz="4000" dirty="0">
                <a:solidFill>
                  <a:srgbClr val="000066"/>
                </a:solidFill>
                <a:cs typeface="PT Bold Heading" pitchFamily="2" charset="-78"/>
              </a:rPr>
              <a:t>؟؟ </a:t>
            </a:r>
            <a:endParaRPr lang="en-US" sz="4000" dirty="0">
              <a:solidFill>
                <a:srgbClr val="000066"/>
              </a:solidFill>
              <a:cs typeface="PT Bold Heading" pitchFamily="2" charset="-78"/>
            </a:endParaRPr>
          </a:p>
        </p:txBody>
      </p:sp>
      <p:sp>
        <p:nvSpPr>
          <p:cNvPr id="5" name="Rectangle 15"/>
          <p:cNvSpPr>
            <a:spLocks noGrp="1" noChangeArrowheads="1"/>
          </p:cNvSpPr>
          <p:nvPr>
            <p:ph idx="1"/>
          </p:nvPr>
        </p:nvSpPr>
        <p:spPr bwMode="auto">
          <a:xfrm>
            <a:off x="1857356" y="2000240"/>
            <a:ext cx="4714908" cy="646331"/>
          </a:xfrm>
          <a:prstGeom prst="rect">
            <a:avLst/>
          </a:prstGeom>
          <a:solidFill>
            <a:srgbClr val="FFFF99"/>
          </a:solidFill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A" sz="3200" b="1" dirty="0">
                <a:solidFill>
                  <a:srgbClr val="000066"/>
                </a:solidFill>
                <a:latin typeface="Arial" pitchFamily="34" charset="0"/>
                <a:cs typeface="Akhbar MT" pitchFamily="2" charset="-78"/>
              </a:rPr>
              <a:t>تغيرات متوقعة في سلوك الفرد </a:t>
            </a:r>
            <a:r>
              <a:rPr lang="ar-SA" sz="3600" b="1" dirty="0">
                <a:solidFill>
                  <a:srgbClr val="000066"/>
                </a:solidFill>
                <a:latin typeface="Arial" pitchFamily="34" charset="0"/>
                <a:cs typeface="Akhbar MT" pitchFamily="2" charset="-78"/>
              </a:rPr>
              <a:t>  </a:t>
            </a:r>
            <a:endParaRPr lang="en-US" sz="3600" b="1" dirty="0">
              <a:solidFill>
                <a:srgbClr val="000066"/>
              </a:solidFill>
              <a:latin typeface="Arial" pitchFamily="34" charset="0"/>
              <a:cs typeface="Akhbar MT" pitchFamily="2" charset="-78"/>
            </a:endParaRPr>
          </a:p>
        </p:txBody>
      </p:sp>
      <p:pic>
        <p:nvPicPr>
          <p:cNvPr id="6" name="صورة 5" descr="oooooooooooooo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868" y="3286124"/>
            <a:ext cx="1743075" cy="2760292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build="allAtOnce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ويتضمن التعرف على الألوان – الأشكال –الحروف – الأرقام –  الفواكه - المفاهيم ( طويل </a:t>
            </a:r>
            <a:r>
              <a:rPr lang="ar-SA" dirty="0" err="1" smtClean="0"/>
              <a:t>و</a:t>
            </a:r>
            <a:r>
              <a:rPr lang="ar-SA" dirty="0" smtClean="0"/>
              <a:t> قصير – كبيرو صغير – فوق وتحت – خشن وناعم – حار وبارد – كثير وقليل ) .والتعرف عليها من خلال استخدام أسلوب المطابقة والإشارة والتسمية والاستخراج والتصنيف . </a:t>
            </a:r>
            <a:endParaRPr lang="ar-SA" dirty="0"/>
          </a:p>
        </p:txBody>
      </p:sp>
      <p:sp>
        <p:nvSpPr>
          <p:cNvPr id="4" name="AutoShap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oundRect">
            <a:avLst>
              <a:gd name="adj" fmla="val 21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ar-SA" sz="3200" dirty="0" smtClean="0">
                <a:solidFill>
                  <a:srgbClr val="000066"/>
                </a:solidFill>
                <a:cs typeface="PT Bold Heading" pitchFamily="2" charset="-78"/>
              </a:rPr>
              <a:t>المجال المعرفي الإدراكي</a:t>
            </a:r>
            <a:endParaRPr lang="en-US" sz="4000" dirty="0">
              <a:solidFill>
                <a:srgbClr val="000066"/>
              </a:solidFill>
              <a:cs typeface="PT Bold Heading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1-- أن يطابق حسن شكل الدائرة مع مثيله عندما يطلب منه ذلك في الركن الفردي  في 3 محاولات صحيحة من أصل 4 .</a:t>
            </a:r>
          </a:p>
          <a:p>
            <a:r>
              <a:rPr lang="ar-SA" dirty="0" smtClean="0"/>
              <a:t>أن يشير معاذ إلى اللون الأحمر عندما يطلب منه ذلك في الركن الفردي في 3 محاولات صحيحة من أصل 4.</a:t>
            </a:r>
          </a:p>
          <a:p>
            <a:r>
              <a:rPr lang="ar-SA" dirty="0" smtClean="0"/>
              <a:t>أن يصنف </a:t>
            </a:r>
            <a:r>
              <a:rPr lang="ar-SA" dirty="0" err="1" smtClean="0"/>
              <a:t>عبدالرحمن</a:t>
            </a:r>
            <a:r>
              <a:rPr lang="ar-SA" dirty="0" smtClean="0"/>
              <a:t> الأشكال حسب لونها (أحمر – أزرق – أصفر ) عندما يطلب منه ذلك في الركن الفردي في 3 محاولات صحيحة من أصل 4.</a:t>
            </a:r>
            <a:endParaRPr lang="ar-SA" dirty="0"/>
          </a:p>
        </p:txBody>
      </p:sp>
      <p:sp>
        <p:nvSpPr>
          <p:cNvPr id="4" name="AutoShape 2"/>
          <p:cNvSpPr>
            <a:spLocks noGrp="1" noChangeArrowheads="1"/>
          </p:cNvSpPr>
          <p:nvPr>
            <p:ph type="title"/>
          </p:nvPr>
        </p:nvSpPr>
        <p:spPr bwMode="auto">
          <a:prstGeom prst="roundRect">
            <a:avLst>
              <a:gd name="adj" fmla="val 21667"/>
            </a:avLst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ar-SA" sz="3200" dirty="0" smtClean="0">
                <a:solidFill>
                  <a:srgbClr val="000066"/>
                </a:solidFill>
                <a:cs typeface="PT Bold Heading" pitchFamily="2" charset="-78"/>
              </a:rPr>
              <a:t>أمثلة</a:t>
            </a:r>
            <a:endParaRPr lang="en-US" sz="4000" dirty="0">
              <a:solidFill>
                <a:srgbClr val="000066"/>
              </a:solidFill>
              <a:cs typeface="PT Bold Heading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يتضمن هذا المجال </a:t>
            </a:r>
            <a:r>
              <a:rPr lang="ar-SA" dirty="0" err="1" smtClean="0"/>
              <a:t>مايلي</a:t>
            </a:r>
            <a:r>
              <a:rPr lang="ar-SA" dirty="0" smtClean="0"/>
              <a:t> :</a:t>
            </a:r>
          </a:p>
          <a:p>
            <a:r>
              <a:rPr lang="ar-SA" dirty="0" smtClean="0"/>
              <a:t>1- مفهوم الذات ( اسمه – صورته – جنسه – عمره ).</a:t>
            </a:r>
          </a:p>
          <a:p>
            <a:r>
              <a:rPr lang="ar-SA" dirty="0" smtClean="0"/>
              <a:t>2- مفهوم الأسرة (أسماء أفراد العائلة – صورهم – رقم الهاتف – المحتويات المادية لمنزل الأسرة – السلام عليهم عند الدخول ).</a:t>
            </a:r>
          </a:p>
          <a:p>
            <a:r>
              <a:rPr lang="ar-SA" dirty="0" smtClean="0"/>
              <a:t>3- مفهوم الأقران ( أسماؤهم – صورهم – السلام عليهم – المبادرة باللعب معهم ). </a:t>
            </a:r>
            <a:endParaRPr lang="ar-SA" dirty="0"/>
          </a:p>
        </p:txBody>
      </p:sp>
      <p:sp>
        <p:nvSpPr>
          <p:cNvPr id="4" name="AutoShap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oundRect">
            <a:avLst>
              <a:gd name="adj" fmla="val 21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ar-SA" sz="3200" dirty="0" smtClean="0">
                <a:solidFill>
                  <a:srgbClr val="000066"/>
                </a:solidFill>
                <a:cs typeface="PT Bold Heading" pitchFamily="2" charset="-78"/>
              </a:rPr>
              <a:t>مجال المهارات الاجتماعية</a:t>
            </a:r>
            <a:endParaRPr lang="en-US" sz="4000" dirty="0">
              <a:solidFill>
                <a:srgbClr val="000066"/>
              </a:solidFill>
              <a:cs typeface="PT Bold Heading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أن </a:t>
            </a:r>
            <a:r>
              <a:rPr lang="ar-SA" dirty="0" smtClean="0"/>
              <a:t>يستخرج </a:t>
            </a:r>
            <a:r>
              <a:rPr lang="ar-SA" dirty="0" smtClean="0"/>
              <a:t>محمد </a:t>
            </a:r>
            <a:r>
              <a:rPr lang="ar-SA" dirty="0" smtClean="0"/>
              <a:t>صورته من بين صور زملائه </a:t>
            </a:r>
            <a:r>
              <a:rPr lang="ar-SA" dirty="0" smtClean="0"/>
              <a:t>عندما تطلب منه المعلمة ذلك في الحلقة الصباحية في 3 محاولات </a:t>
            </a:r>
            <a:r>
              <a:rPr lang="ar-SA" dirty="0" err="1" smtClean="0"/>
              <a:t>ناجحه</a:t>
            </a:r>
            <a:r>
              <a:rPr lang="ar-SA" dirty="0" smtClean="0"/>
              <a:t> من أصل </a:t>
            </a:r>
            <a:r>
              <a:rPr lang="ar-SA" smtClean="0"/>
              <a:t>4 </a:t>
            </a:r>
            <a:r>
              <a:rPr lang="ar-SA" smtClean="0"/>
              <a:t>.</a:t>
            </a:r>
          </a:p>
          <a:p>
            <a:pPr marL="36576" indent="0">
              <a:buNone/>
            </a:pPr>
            <a:endParaRPr lang="ar-SA" dirty="0" smtClean="0"/>
          </a:p>
          <a:p>
            <a:r>
              <a:rPr lang="ar-SA" dirty="0" smtClean="0"/>
              <a:t>أن </a:t>
            </a:r>
            <a:r>
              <a:rPr lang="ar-SA" dirty="0" smtClean="0"/>
              <a:t>يشير تميم لصورة المشاعر ( يضحك – يبكي ) عندما يطلب منه ذلك في الركن الفردي في 4 محاولات صحيحة من أصل 5 .</a:t>
            </a:r>
          </a:p>
          <a:p>
            <a:endParaRPr lang="ar-SA" dirty="0"/>
          </a:p>
        </p:txBody>
      </p:sp>
      <p:sp>
        <p:nvSpPr>
          <p:cNvPr id="4" name="AutoShape 2"/>
          <p:cNvSpPr>
            <a:spLocks noGrp="1" noChangeArrowheads="1"/>
          </p:cNvSpPr>
          <p:nvPr>
            <p:ph type="title"/>
          </p:nvPr>
        </p:nvSpPr>
        <p:spPr bwMode="auto">
          <a:prstGeom prst="roundRect">
            <a:avLst>
              <a:gd name="adj" fmla="val 21667"/>
            </a:avLst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ar-SA" sz="3200" dirty="0" smtClean="0">
                <a:solidFill>
                  <a:srgbClr val="000066"/>
                </a:solidFill>
                <a:cs typeface="PT Bold Heading" pitchFamily="2" charset="-78"/>
              </a:rPr>
              <a:t>أمثلة</a:t>
            </a:r>
            <a:endParaRPr lang="en-US" sz="4000" dirty="0">
              <a:solidFill>
                <a:srgbClr val="000066"/>
              </a:solidFill>
              <a:cs typeface="PT Bold Heading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يشمل هذا المجال اكتساب مهارة المشي – الجري – الرمي – السباحة ) .</a:t>
            </a:r>
          </a:p>
          <a:p>
            <a:r>
              <a:rPr lang="ar-SA" dirty="0" smtClean="0"/>
              <a:t>كالمشي والجري على خط مستقيم أو دائري أو متعرج )</a:t>
            </a:r>
          </a:p>
          <a:p>
            <a:r>
              <a:rPr lang="ar-SA" dirty="0" smtClean="0"/>
              <a:t>مهارة الرمي كالإمساك </a:t>
            </a:r>
            <a:r>
              <a:rPr lang="ar-SA" dirty="0" err="1" smtClean="0"/>
              <a:t>بالشي</a:t>
            </a:r>
            <a:r>
              <a:rPr lang="ar-SA" dirty="0" smtClean="0"/>
              <a:t> المرمي أو إصابة الهدف . </a:t>
            </a:r>
            <a:endParaRPr lang="ar-SA" dirty="0"/>
          </a:p>
        </p:txBody>
      </p:sp>
      <p:sp>
        <p:nvSpPr>
          <p:cNvPr id="4" name="AutoShape 2"/>
          <p:cNvSpPr>
            <a:spLocks noGrp="1" noChangeArrowheads="1"/>
          </p:cNvSpPr>
          <p:nvPr>
            <p:ph type="title"/>
          </p:nvPr>
        </p:nvSpPr>
        <p:spPr bwMode="auto">
          <a:prstGeom prst="roundRect">
            <a:avLst>
              <a:gd name="adj" fmla="val 21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ar-SA" sz="3200" dirty="0" smtClean="0">
                <a:solidFill>
                  <a:srgbClr val="000066"/>
                </a:solidFill>
                <a:cs typeface="PT Bold Heading" pitchFamily="2" charset="-78"/>
              </a:rPr>
              <a:t>مجال التربية البدنية</a:t>
            </a:r>
            <a:endParaRPr lang="en-US" sz="4000" dirty="0">
              <a:solidFill>
                <a:srgbClr val="000066"/>
              </a:solidFill>
              <a:cs typeface="PT Bold Heading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أن يرمي ناصر الكرة في شباك السلة مسافة 120 سم عندما يطلب منه ذلك في الملعب في 3 محاولات من أصل 4 .</a:t>
            </a:r>
          </a:p>
          <a:p>
            <a:r>
              <a:rPr lang="ar-SA" dirty="0" smtClean="0"/>
              <a:t>2- أن يركل ناصر الكره باتجاه الهدف عندما يطلب منه ذلك في الملعب في 3 محاولات ناجحة من أصل 4 .</a:t>
            </a:r>
          </a:p>
          <a:p>
            <a:r>
              <a:rPr lang="ar-SA" dirty="0" smtClean="0"/>
              <a:t>3- أن يمسك ناصر الكرة المقذوفة باتجاهه على بعد 2 متر عندما يطلب منه ذلك في الملعب في 3 محاولات ناجحة من أصل 4 .</a:t>
            </a:r>
          </a:p>
          <a:p>
            <a:endParaRPr lang="ar-SA" dirty="0"/>
          </a:p>
        </p:txBody>
      </p:sp>
      <p:sp>
        <p:nvSpPr>
          <p:cNvPr id="4" name="AutoShap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oundRect">
            <a:avLst>
              <a:gd name="adj" fmla="val 21667"/>
            </a:avLst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ar-SA" sz="3200" dirty="0" smtClean="0">
                <a:solidFill>
                  <a:srgbClr val="000066"/>
                </a:solidFill>
                <a:cs typeface="PT Bold Heading" pitchFamily="2" charset="-78"/>
              </a:rPr>
              <a:t>أمثلة</a:t>
            </a:r>
            <a:endParaRPr lang="en-US" sz="4000" dirty="0">
              <a:solidFill>
                <a:srgbClr val="000066"/>
              </a:solidFill>
              <a:cs typeface="PT Bold Heading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1/ مهارة الرسم ( رسم خطوط عشوائية حرة – رسم شكل معين – رسم خطوط مستقيمة أو متعرجة أو منحنية ).</a:t>
            </a:r>
          </a:p>
          <a:p>
            <a:r>
              <a:rPr lang="ar-SA" dirty="0" smtClean="0"/>
              <a:t>2/ مهارة التلوين ( تلوين داخل حيز مغلق – تلوين شكل معين حسب نموذج معطى )</a:t>
            </a:r>
          </a:p>
          <a:p>
            <a:r>
              <a:rPr lang="ar-SA" dirty="0" smtClean="0"/>
              <a:t>3/ مهارة التشكيل بالصلصال والرمل والتركيب بالمكعبات </a:t>
            </a:r>
            <a:endParaRPr lang="ar-SA" dirty="0"/>
          </a:p>
        </p:txBody>
      </p:sp>
      <p:sp>
        <p:nvSpPr>
          <p:cNvPr id="4" name="AutoShap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oundRect">
            <a:avLst>
              <a:gd name="adj" fmla="val 21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ar-SA" sz="3200" dirty="0" smtClean="0">
                <a:solidFill>
                  <a:srgbClr val="000066"/>
                </a:solidFill>
                <a:cs typeface="PT Bold Heading" pitchFamily="2" charset="-78"/>
              </a:rPr>
              <a:t>مجال التربية الفنية</a:t>
            </a:r>
            <a:endParaRPr lang="en-US" sz="4000" dirty="0">
              <a:solidFill>
                <a:srgbClr val="000066"/>
              </a:solidFill>
              <a:cs typeface="PT Bold Heading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1- - أن يلون حسن شكل الدائرة داخل حدود عندما يطلب منه ذلك في ركن اللعب المنظم بنسبة إتقان 80% . </a:t>
            </a:r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2- أن يشكل حسن بالصلصال شكل مربع عندما يطلب منه ذلك في غرفة الفنية  بنسبة إتقان 80% .  </a:t>
            </a:r>
            <a:endParaRPr lang="en-US" dirty="0" smtClean="0"/>
          </a:p>
          <a:p>
            <a:endParaRPr lang="ar-SA" dirty="0" smtClean="0"/>
          </a:p>
          <a:p>
            <a:endParaRPr lang="ar-SA" dirty="0"/>
          </a:p>
        </p:txBody>
      </p:sp>
      <p:sp>
        <p:nvSpPr>
          <p:cNvPr id="4" name="AutoShap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oundRect">
            <a:avLst>
              <a:gd name="adj" fmla="val 21667"/>
            </a:avLst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ar-SA" sz="3200" dirty="0" smtClean="0">
                <a:solidFill>
                  <a:srgbClr val="000066"/>
                </a:solidFill>
                <a:cs typeface="PT Bold Heading" pitchFamily="2" charset="-78"/>
              </a:rPr>
              <a:t>أمثلة</a:t>
            </a:r>
            <a:endParaRPr lang="en-US" sz="4000" dirty="0">
              <a:solidFill>
                <a:srgbClr val="000066"/>
              </a:solidFill>
              <a:cs typeface="PT Bold Heading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 smtClean="0"/>
              <a:t>تتمثل المهارات الأكاديمية في </a:t>
            </a:r>
            <a:r>
              <a:rPr lang="ar-SA" dirty="0" err="1" smtClean="0"/>
              <a:t>مايلي</a:t>
            </a:r>
            <a:r>
              <a:rPr lang="ar-SA" dirty="0" smtClean="0"/>
              <a:t> :</a:t>
            </a:r>
          </a:p>
          <a:p>
            <a:r>
              <a:rPr lang="ar-SA" dirty="0" smtClean="0"/>
              <a:t>مهارات القراءة ( التعرف على حروف الهجاء – التعرف على كلمات وظيفية لها استخدامها العلمي في بيئة التلميذ )</a:t>
            </a:r>
          </a:p>
          <a:p>
            <a:r>
              <a:rPr lang="ar-SA" dirty="0" smtClean="0"/>
              <a:t>المفاهيم الأساسية في الرياضيات ( التعرف على مدلول العدد – أيام الأسبوع – التمييز بين فئات النقود الورقية – ترتيب الأعداد تصاعديا أو تنازليا – التعرف على الرموز الحسابية – جمع أعداد مكونة من خانتين... )</a:t>
            </a:r>
          </a:p>
          <a:p>
            <a:r>
              <a:rPr lang="ar-SA" dirty="0" smtClean="0"/>
              <a:t>مهارات الكتابة ( مسك القلم – كتابة حروف – كتابة جمل مكونة من كلمتين -... ) </a:t>
            </a:r>
            <a:endParaRPr lang="ar-SA" dirty="0"/>
          </a:p>
        </p:txBody>
      </p:sp>
      <p:sp>
        <p:nvSpPr>
          <p:cNvPr id="4" name="AutoShap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oundRect">
            <a:avLst>
              <a:gd name="adj" fmla="val 21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ar-SA" sz="3200" dirty="0" smtClean="0">
                <a:solidFill>
                  <a:srgbClr val="000066"/>
                </a:solidFill>
                <a:cs typeface="PT Bold Heading" pitchFamily="2" charset="-78"/>
              </a:rPr>
              <a:t>مجال المهارات الأكاديمية</a:t>
            </a:r>
            <a:endParaRPr lang="en-US" sz="4000" dirty="0">
              <a:solidFill>
                <a:srgbClr val="000066"/>
              </a:solidFill>
              <a:cs typeface="PT Bold Heading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1- أن يستخرج حسان مدلول العدد (2)عندما يطلب منه ذلك في الركن الفردي في </a:t>
            </a:r>
            <a:r>
              <a:rPr lang="ar-SA" dirty="0" err="1" smtClean="0"/>
              <a:t>اربع</a:t>
            </a:r>
            <a:r>
              <a:rPr lang="ar-SA" dirty="0" smtClean="0"/>
              <a:t> محاولات ناجحة من أصل خمسة .</a:t>
            </a:r>
          </a:p>
          <a:p>
            <a:pPr lvl="0"/>
            <a:r>
              <a:rPr lang="ar-SA" dirty="0" smtClean="0"/>
              <a:t> 2- أن يقرأ أحمد كلمات مكونة من حرفين ”أب ” – ” أم ” – ” أخ ” عندما يطلب منه ذلك في الركن الفردي في 4محاولات ناجحة من أصل خمسة.</a:t>
            </a:r>
          </a:p>
          <a:p>
            <a:pPr lvl="0"/>
            <a:r>
              <a:rPr lang="ar-SA" dirty="0" smtClean="0"/>
              <a:t>3- أن يكتب رائد كلمة ” حليب ” عندما يطلب منه ذلك في الركن الفردي في 4محاولات ناجحة من أصل خمسة.</a:t>
            </a:r>
            <a:endParaRPr lang="en-US" dirty="0" smtClean="0"/>
          </a:p>
          <a:p>
            <a:endParaRPr lang="ar-SA" dirty="0"/>
          </a:p>
        </p:txBody>
      </p:sp>
      <p:sp>
        <p:nvSpPr>
          <p:cNvPr id="4" name="AutoShap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oundRect">
            <a:avLst>
              <a:gd name="adj" fmla="val 21667"/>
            </a:avLst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ar-SA" sz="3200" dirty="0" smtClean="0">
                <a:solidFill>
                  <a:srgbClr val="000066"/>
                </a:solidFill>
                <a:cs typeface="PT Bold Heading" pitchFamily="2" charset="-78"/>
              </a:rPr>
              <a:t>أمثلة</a:t>
            </a:r>
            <a:endParaRPr lang="en-US" sz="4000" dirty="0">
              <a:solidFill>
                <a:srgbClr val="000066"/>
              </a:solidFill>
              <a:cs typeface="PT Bold Heading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Grp="1" noChangeArrowheads="1"/>
          </p:cNvSpPr>
          <p:nvPr>
            <p:ph type="title"/>
          </p:nvPr>
        </p:nvSpPr>
        <p:spPr bwMode="auto">
          <a:xfrm>
            <a:off x="642910" y="285728"/>
            <a:ext cx="7467600" cy="1143000"/>
          </a:xfrm>
          <a:prstGeom prst="roundRect">
            <a:avLst>
              <a:gd name="adj" fmla="val 21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ar-SA" sz="3200" dirty="0">
                <a:solidFill>
                  <a:srgbClr val="000066"/>
                </a:solidFill>
                <a:cs typeface="PT Bold Heading" pitchFamily="2" charset="-78"/>
              </a:rPr>
              <a:t>متطلبات </a:t>
            </a:r>
            <a:r>
              <a:rPr lang="ar-SA" sz="3200">
                <a:solidFill>
                  <a:srgbClr val="000066"/>
                </a:solidFill>
                <a:cs typeface="PT Bold Heading" pitchFamily="2" charset="-78"/>
              </a:rPr>
              <a:t>تحديد </a:t>
            </a:r>
            <a:r>
              <a:rPr lang="ar-SA" sz="3200" smtClean="0">
                <a:solidFill>
                  <a:srgbClr val="000066"/>
                </a:solidFill>
                <a:cs typeface="PT Bold Heading" pitchFamily="2" charset="-78"/>
              </a:rPr>
              <a:t>الأهداف </a:t>
            </a:r>
            <a:r>
              <a:rPr lang="ar-SA" sz="3200" dirty="0">
                <a:solidFill>
                  <a:srgbClr val="000066"/>
                </a:solidFill>
                <a:cs typeface="PT Bold Heading" pitchFamily="2" charset="-78"/>
              </a:rPr>
              <a:t>السلوكية</a:t>
            </a:r>
            <a:r>
              <a:rPr lang="ar-SA" sz="4000" dirty="0">
                <a:solidFill>
                  <a:srgbClr val="000066"/>
                </a:solidFill>
                <a:cs typeface="PT Bold Heading" pitchFamily="2" charset="-78"/>
              </a:rPr>
              <a:t>  </a:t>
            </a:r>
            <a:endParaRPr lang="en-US" sz="4000" dirty="0">
              <a:solidFill>
                <a:srgbClr val="000066"/>
              </a:solidFill>
              <a:cs typeface="PT Bold Heading" pitchFamily="2" charset="-78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714480" y="1928802"/>
            <a:ext cx="5286412" cy="646331"/>
          </a:xfrm>
          <a:prstGeom prst="rect">
            <a:avLst/>
          </a:prstGeom>
          <a:solidFill>
            <a:srgbClr val="CCEC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ar-SA" sz="3200" b="1" dirty="0">
                <a:solidFill>
                  <a:srgbClr val="000066"/>
                </a:solidFill>
                <a:latin typeface="Arial" pitchFamily="34" charset="0"/>
                <a:cs typeface="Akhbar MT" pitchFamily="2" charset="-78"/>
              </a:rPr>
              <a:t>1</a:t>
            </a:r>
            <a:r>
              <a:rPr lang="ar-SA" sz="3200" b="1" dirty="0" smtClean="0">
                <a:solidFill>
                  <a:srgbClr val="000066"/>
                </a:solidFill>
                <a:latin typeface="Arial" pitchFamily="34" charset="0"/>
                <a:cs typeface="Akhbar MT" pitchFamily="2" charset="-78"/>
              </a:rPr>
              <a:t>- </a:t>
            </a:r>
            <a:r>
              <a:rPr lang="ar-SA" sz="3200" b="1" dirty="0">
                <a:solidFill>
                  <a:srgbClr val="000066"/>
                </a:solidFill>
                <a:latin typeface="Arial" pitchFamily="34" charset="0"/>
                <a:cs typeface="Akhbar MT" pitchFamily="2" charset="-78"/>
              </a:rPr>
              <a:t>تحديد مستوى </a:t>
            </a:r>
            <a:r>
              <a:rPr lang="ar-SA" sz="3200" b="1" dirty="0" smtClean="0">
                <a:solidFill>
                  <a:srgbClr val="000066"/>
                </a:solidFill>
                <a:latin typeface="Arial" pitchFamily="34" charset="0"/>
                <a:cs typeface="Akhbar MT" pitchFamily="2" charset="-78"/>
              </a:rPr>
              <a:t>الأداء الحالي </a:t>
            </a:r>
            <a:r>
              <a:rPr lang="ar-SA" sz="3200" b="1" dirty="0">
                <a:solidFill>
                  <a:srgbClr val="000066"/>
                </a:solidFill>
                <a:latin typeface="Arial" pitchFamily="34" charset="0"/>
                <a:cs typeface="Akhbar MT" pitchFamily="2" charset="-78"/>
              </a:rPr>
              <a:t>للتلميذ  </a:t>
            </a:r>
            <a:r>
              <a:rPr lang="ar-SA" sz="3600" b="1" dirty="0">
                <a:solidFill>
                  <a:srgbClr val="000066"/>
                </a:solidFill>
                <a:latin typeface="Arial" pitchFamily="34" charset="0"/>
                <a:cs typeface="Akhbar MT" pitchFamily="2" charset="-78"/>
              </a:rPr>
              <a:t>  </a:t>
            </a:r>
            <a:endParaRPr lang="en-US" sz="3600" b="1" dirty="0">
              <a:solidFill>
                <a:srgbClr val="000066"/>
              </a:solidFill>
              <a:latin typeface="Arial" pitchFamily="34" charset="0"/>
              <a:cs typeface="Akhbar MT" pitchFamily="2" charset="-78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2000232" y="3286124"/>
            <a:ext cx="4749802" cy="654050"/>
          </a:xfrm>
          <a:prstGeom prst="rect">
            <a:avLst/>
          </a:prstGeom>
          <a:solidFill>
            <a:srgbClr val="CCEC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A" sz="3200" b="1">
                <a:solidFill>
                  <a:srgbClr val="000066"/>
                </a:solidFill>
                <a:latin typeface="Arial" pitchFamily="34" charset="0"/>
                <a:cs typeface="Akhbar MT" pitchFamily="2" charset="-78"/>
              </a:rPr>
              <a:t>2- تفهم خصائص التلميذ  </a:t>
            </a:r>
            <a:r>
              <a:rPr lang="ar-SA" sz="3600" b="1">
                <a:solidFill>
                  <a:srgbClr val="000066"/>
                </a:solidFill>
                <a:latin typeface="Arial" pitchFamily="34" charset="0"/>
                <a:cs typeface="Akhbar MT" pitchFamily="2" charset="-78"/>
              </a:rPr>
              <a:t>  </a:t>
            </a:r>
            <a:endParaRPr lang="en-US" sz="3600" b="1">
              <a:solidFill>
                <a:srgbClr val="000066"/>
              </a:solidFill>
              <a:latin typeface="Arial" pitchFamily="34" charset="0"/>
              <a:cs typeface="Akhbar MT" pitchFamily="2" charset="-78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2071670" y="4857760"/>
            <a:ext cx="4606926" cy="654050"/>
          </a:xfrm>
          <a:prstGeom prst="rect">
            <a:avLst/>
          </a:prstGeom>
          <a:solidFill>
            <a:srgbClr val="CCEC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A" sz="3200" b="1" dirty="0">
                <a:solidFill>
                  <a:srgbClr val="000066"/>
                </a:solidFill>
                <a:latin typeface="Arial" pitchFamily="34" charset="0"/>
                <a:cs typeface="Akhbar MT" pitchFamily="2" charset="-78"/>
              </a:rPr>
              <a:t>3- تفهم رغبة التلميذ  وتوقعات </a:t>
            </a:r>
            <a:r>
              <a:rPr lang="ar-SA" sz="3200" b="1" dirty="0" smtClean="0">
                <a:solidFill>
                  <a:srgbClr val="000066"/>
                </a:solidFill>
                <a:latin typeface="Arial" pitchFamily="34" charset="0"/>
                <a:cs typeface="Akhbar MT" pitchFamily="2" charset="-78"/>
              </a:rPr>
              <a:t>الأهل  </a:t>
            </a:r>
            <a:r>
              <a:rPr lang="ar-SA" sz="3600" b="1" dirty="0" smtClean="0">
                <a:solidFill>
                  <a:srgbClr val="000066"/>
                </a:solidFill>
                <a:latin typeface="Arial" pitchFamily="34" charset="0"/>
                <a:cs typeface="Akhbar MT" pitchFamily="2" charset="-78"/>
              </a:rPr>
              <a:t>  </a:t>
            </a:r>
            <a:endParaRPr lang="en-US" sz="3600" b="1" dirty="0">
              <a:solidFill>
                <a:srgbClr val="000066"/>
              </a:solidFill>
              <a:latin typeface="Arial" pitchFamily="34" charset="0"/>
              <a:cs typeface="Akhbar MT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2000" dirty="0" smtClean="0"/>
              <a:t>المهارات الحركية الدقيقة هي مجموعة الحركات المعتمدة علي العضلات الإرادية الصغيرة في أصابع اليدين ، وتتمثل فيما يلي :</a:t>
            </a:r>
          </a:p>
          <a:p>
            <a:pPr>
              <a:buNone/>
            </a:pPr>
            <a:r>
              <a:rPr lang="ar-SA" sz="2000" dirty="0" smtClean="0"/>
              <a:t>- القص ( قص خطوط وأشكال )</a:t>
            </a:r>
          </a:p>
          <a:p>
            <a:r>
              <a:rPr lang="ar-SA" sz="2000" dirty="0" smtClean="0"/>
              <a:t>- </a:t>
            </a:r>
            <a:r>
              <a:rPr lang="ar-SA" sz="2000" b="1" dirty="0" err="1" smtClean="0"/>
              <a:t>تزرير</a:t>
            </a:r>
            <a:r>
              <a:rPr lang="ar-SA" sz="2000" b="1" dirty="0" smtClean="0"/>
              <a:t> الأزرار</a:t>
            </a:r>
          </a:p>
          <a:p>
            <a:r>
              <a:rPr lang="ar-SA" sz="2000" b="1" dirty="0" smtClean="0"/>
              <a:t>- ربط أشرطة الحذاء</a:t>
            </a:r>
          </a:p>
          <a:p>
            <a:r>
              <a:rPr lang="ar-SA" sz="2000" b="1" dirty="0" smtClean="0"/>
              <a:t>- حمل الأشياء</a:t>
            </a:r>
          </a:p>
          <a:p>
            <a:r>
              <a:rPr lang="ar-SA" sz="2000" b="1" dirty="0" smtClean="0"/>
              <a:t>- استخدام المكنسة</a:t>
            </a:r>
          </a:p>
          <a:p>
            <a:r>
              <a:rPr lang="ar-SA" sz="2000" b="1" dirty="0" smtClean="0"/>
              <a:t>- فتح وقفل الباب</a:t>
            </a:r>
          </a:p>
          <a:p>
            <a:r>
              <a:rPr lang="ar-SA" sz="2000" b="1" dirty="0" smtClean="0"/>
              <a:t>- فتح وقفل أغطية البرطمانات.</a:t>
            </a:r>
          </a:p>
          <a:p>
            <a:r>
              <a:rPr lang="ar-SA" sz="2000" b="1" dirty="0" smtClean="0"/>
              <a:t>التلوين </a:t>
            </a:r>
          </a:p>
          <a:p>
            <a:r>
              <a:rPr lang="ar-SA" sz="2000" b="1" dirty="0" smtClean="0"/>
              <a:t>استخدام الصلصال</a:t>
            </a:r>
          </a:p>
          <a:p>
            <a:r>
              <a:rPr lang="ar-SA" sz="2000" b="1" dirty="0" smtClean="0"/>
              <a:t>فرد العجين</a:t>
            </a:r>
          </a:p>
          <a:p>
            <a:endParaRPr lang="ar-SA" sz="2000" b="1" dirty="0" smtClean="0"/>
          </a:p>
          <a:p>
            <a:pPr>
              <a:buNone/>
            </a:pPr>
            <a:endParaRPr lang="ar-SA" sz="2000" dirty="0" smtClean="0"/>
          </a:p>
          <a:p>
            <a:endParaRPr lang="ar-SA" sz="2000" dirty="0" smtClean="0"/>
          </a:p>
          <a:p>
            <a:pPr>
              <a:buNone/>
            </a:pPr>
            <a:endParaRPr lang="ar-SA" sz="2000" dirty="0" smtClean="0"/>
          </a:p>
          <a:p>
            <a:pPr>
              <a:buNone/>
            </a:pPr>
            <a:endParaRPr lang="ar-SA" sz="2000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4" name="AutoShap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oundRect">
            <a:avLst>
              <a:gd name="adj" fmla="val 21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ar-SA" sz="3200" dirty="0" smtClean="0">
                <a:solidFill>
                  <a:srgbClr val="000066"/>
                </a:solidFill>
                <a:cs typeface="PT Bold Heading" pitchFamily="2" charset="-78"/>
              </a:rPr>
              <a:t>مجال المهارات </a:t>
            </a:r>
            <a:r>
              <a:rPr lang="ar-SA" sz="3200" smtClean="0">
                <a:solidFill>
                  <a:srgbClr val="000066"/>
                </a:solidFill>
                <a:cs typeface="PT Bold Heading" pitchFamily="2" charset="-78"/>
              </a:rPr>
              <a:t>الحركية الدقيقة</a:t>
            </a:r>
            <a:endParaRPr lang="en-US" sz="4000" dirty="0">
              <a:solidFill>
                <a:srgbClr val="000066"/>
              </a:solidFill>
              <a:cs typeface="PT Bold Heading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ar-SA" dirty="0" smtClean="0"/>
              <a:t>أن يقص حسان الورق على خط مستقيم عندما يطلب منه ذلك في ركن اللعب المنظم بنسبة إتقان 80%.</a:t>
            </a:r>
            <a:endParaRPr lang="en-US" dirty="0" smtClean="0"/>
          </a:p>
          <a:p>
            <a:pPr lvl="0"/>
            <a:r>
              <a:rPr lang="ar-SA" dirty="0" smtClean="0"/>
              <a:t>أن يفتح حسان الأزرار في ركن اللعب المنظم عندما يطلب منه ذلك بنسبة إتقان 85%.   </a:t>
            </a:r>
            <a:endParaRPr lang="en-US" dirty="0" smtClean="0"/>
          </a:p>
          <a:p>
            <a:pPr lvl="0"/>
            <a:r>
              <a:rPr lang="ar-SA" dirty="0" smtClean="0"/>
              <a:t>أن يربط تميم عقدة طوله واحد بوصة عندما يطلب منه ذلك في الركن اللعب المنظم بنسبة اتقان 80%.</a:t>
            </a:r>
            <a:endParaRPr lang="en-US" dirty="0" smtClean="0"/>
          </a:p>
          <a:p>
            <a:endParaRPr lang="ar-SA" dirty="0"/>
          </a:p>
        </p:txBody>
      </p:sp>
      <p:sp>
        <p:nvSpPr>
          <p:cNvPr id="4" name="AutoShap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oundRect">
            <a:avLst>
              <a:gd name="adj" fmla="val 21667"/>
            </a:avLst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ar-SA" sz="3200" dirty="0" smtClean="0">
                <a:solidFill>
                  <a:srgbClr val="000066"/>
                </a:solidFill>
                <a:cs typeface="PT Bold Heading" pitchFamily="2" charset="-78"/>
              </a:rPr>
              <a:t>أمثلة</a:t>
            </a:r>
            <a:endParaRPr lang="en-US" sz="4000" dirty="0">
              <a:solidFill>
                <a:srgbClr val="000066"/>
              </a:solidFill>
              <a:cs typeface="PT Bold Heading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 descr="oooooooo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57356" y="3143248"/>
            <a:ext cx="5072098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4" name="مستطيل 3"/>
          <p:cNvSpPr/>
          <p:nvPr/>
        </p:nvSpPr>
        <p:spPr>
          <a:xfrm>
            <a:off x="2214546" y="1285860"/>
            <a:ext cx="45416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تطبيق عملي</a:t>
            </a:r>
            <a:endParaRPr lang="ar-SA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ar-SA" dirty="0" smtClean="0"/>
              <a:t>أن يكون الهدف واضح المعنى بمعنى أن يفهمه الجميع بنفس المعنى .</a:t>
            </a:r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أن يركز على سلوك التلميذ لا على سلوك المعلم .</a:t>
            </a:r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أن يكون الهدف مناسباً للتلميذ وليس على مستوى من يضع الهدف .</a:t>
            </a:r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أن تحتوي عبارة الهدف على فعل سلوكي .</a:t>
            </a:r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أن يكون قابل للملاحظة والقياس .</a:t>
            </a:r>
          </a:p>
          <a:p>
            <a:pPr>
              <a:buFont typeface="Arial" pitchFamily="34" charset="0"/>
              <a:buChar char="•"/>
            </a:pPr>
            <a:endParaRPr lang="ar-SA" dirty="0" smtClean="0"/>
          </a:p>
          <a:p>
            <a:pPr>
              <a:buFont typeface="Arial" pitchFamily="34" charset="0"/>
              <a:buChar char="•"/>
            </a:pPr>
            <a:endParaRPr lang="ar-SA" dirty="0"/>
          </a:p>
        </p:txBody>
      </p:sp>
      <p:sp>
        <p:nvSpPr>
          <p:cNvPr id="5" name="AutoShape 2"/>
          <p:cNvSpPr>
            <a:spLocks noGrp="1" noChangeArrowheads="1"/>
          </p:cNvSpPr>
          <p:nvPr>
            <p:ph type="title"/>
          </p:nvPr>
        </p:nvSpPr>
        <p:spPr bwMode="auto">
          <a:prstGeom prst="roundRect">
            <a:avLst>
              <a:gd name="adj" fmla="val 21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ar-SA" sz="4000" dirty="0" smtClean="0">
                <a:solidFill>
                  <a:srgbClr val="000066"/>
                </a:solidFill>
                <a:cs typeface="PT Bold Heading" pitchFamily="2" charset="-78"/>
              </a:rPr>
              <a:t>شروط صياغة الهدف السلوكي</a:t>
            </a:r>
            <a:endParaRPr lang="en-US" sz="4000" dirty="0">
              <a:solidFill>
                <a:srgbClr val="000066"/>
              </a:solidFill>
              <a:cs typeface="PT Bold Heading" pitchFamily="2" charset="-7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هدف غير واضح المعنى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أن يسلم محمد على أصدقائه عند دخوله الصف بطريقة صحيحة .</a:t>
            </a:r>
          </a:p>
          <a:p>
            <a:r>
              <a:rPr lang="ar-SA" dirty="0" smtClean="0"/>
              <a:t>2- أن ينتبه محمد عند مناداة اسمه في غرفة الصف في 4 محاولات </a:t>
            </a:r>
            <a:r>
              <a:rPr lang="ar-SA" dirty="0" err="1" smtClean="0"/>
              <a:t>ناجحه</a:t>
            </a:r>
            <a:r>
              <a:rPr lang="ar-SA" dirty="0" smtClean="0"/>
              <a:t> من أصل 5 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15655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/>
          <p:cNvSpPr>
            <a:spLocks noGrp="1" noChangeArrowheads="1"/>
          </p:cNvSpPr>
          <p:nvPr>
            <p:ph type="title"/>
          </p:nvPr>
        </p:nvSpPr>
        <p:spPr bwMode="auto">
          <a:prstGeom prst="roundRect">
            <a:avLst>
              <a:gd name="adj" fmla="val 21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ar-SA" sz="3200" dirty="0" smtClean="0">
                <a:solidFill>
                  <a:srgbClr val="000066"/>
                </a:solidFill>
                <a:cs typeface="PT Bold Heading" pitchFamily="2" charset="-78"/>
              </a:rPr>
              <a:t>صياغة الأهداف </a:t>
            </a:r>
            <a:r>
              <a:rPr lang="ar-SA" sz="3200" dirty="0">
                <a:solidFill>
                  <a:srgbClr val="000066"/>
                </a:solidFill>
                <a:cs typeface="PT Bold Heading" pitchFamily="2" charset="-78"/>
              </a:rPr>
              <a:t>السلوكية</a:t>
            </a:r>
            <a:r>
              <a:rPr lang="ar-SA" sz="4000" dirty="0">
                <a:solidFill>
                  <a:srgbClr val="000066"/>
                </a:solidFill>
                <a:cs typeface="PT Bold Heading" pitchFamily="2" charset="-78"/>
              </a:rPr>
              <a:t>  </a:t>
            </a:r>
            <a:endParaRPr lang="en-US" sz="4000" dirty="0">
              <a:solidFill>
                <a:srgbClr val="000066"/>
              </a:solidFill>
              <a:cs typeface="PT Bold Heading" pitchFamily="2" charset="-78"/>
            </a:endParaRPr>
          </a:p>
        </p:txBody>
      </p:sp>
      <p:sp>
        <p:nvSpPr>
          <p:cNvPr id="6" name="سهم مسنن إلى اليمين 5"/>
          <p:cNvSpPr/>
          <p:nvPr/>
        </p:nvSpPr>
        <p:spPr>
          <a:xfrm>
            <a:off x="3428992" y="3000372"/>
            <a:ext cx="2786082" cy="114300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الأداء ( أن + الفعل المضارع )</a:t>
            </a:r>
            <a:endParaRPr lang="ar-SA" dirty="0"/>
          </a:p>
        </p:txBody>
      </p:sp>
      <p:sp>
        <p:nvSpPr>
          <p:cNvPr id="8" name="مربع نص 7"/>
          <p:cNvSpPr txBox="1"/>
          <p:nvPr/>
        </p:nvSpPr>
        <p:spPr>
          <a:xfrm>
            <a:off x="857224" y="2000240"/>
            <a:ext cx="807249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dirty="0" smtClean="0"/>
              <a:t>يشمل الهدف السلوكي ثلاثة عناصر أساسية وهي :                   الأداء ، الظروف ، المعيار</a:t>
            </a:r>
            <a:endParaRPr lang="ar-SA" sz="2800" dirty="0"/>
          </a:p>
        </p:txBody>
      </p:sp>
      <p:sp>
        <p:nvSpPr>
          <p:cNvPr id="9" name="سهم مسنن إلى اليمين 8"/>
          <p:cNvSpPr/>
          <p:nvPr/>
        </p:nvSpPr>
        <p:spPr>
          <a:xfrm>
            <a:off x="3357554" y="4214818"/>
            <a:ext cx="2928958" cy="114300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الظروف</a:t>
            </a:r>
            <a:endParaRPr lang="ar-SA" dirty="0"/>
          </a:p>
        </p:txBody>
      </p:sp>
      <p:sp>
        <p:nvSpPr>
          <p:cNvPr id="10" name="سهم مسنن إلى اليمين 9"/>
          <p:cNvSpPr/>
          <p:nvPr/>
        </p:nvSpPr>
        <p:spPr>
          <a:xfrm>
            <a:off x="3357554" y="5500702"/>
            <a:ext cx="3000396" cy="114300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المعيار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  <p:bldP spid="9" grpId="0" build="allAtOnce" animBg="1"/>
      <p:bldP spid="10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7467600" cy="1143000"/>
          </a:xfrm>
          <a:solidFill>
            <a:schemeClr val="accent2">
              <a:lumMod val="75000"/>
            </a:schemeClr>
          </a:solidFill>
        </p:spPr>
        <p:txBody>
          <a:bodyPr/>
          <a:lstStyle/>
          <a:p>
            <a:r>
              <a:rPr lang="ar-SA" dirty="0" smtClean="0"/>
              <a:t>الأداء ( أن + الفعل المضارع )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85786" y="1571612"/>
            <a:ext cx="7467600" cy="900105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ar-SA" dirty="0" smtClean="0"/>
              <a:t>يقصد به وصف الأداء المطلوب من الطالب إجرائيا ويتطلب ذلك البدء بأفعال سلوكية غير غامضة .</a:t>
            </a:r>
          </a:p>
        </p:txBody>
      </p:sp>
      <p:graphicFrame>
        <p:nvGraphicFramePr>
          <p:cNvPr id="4" name="عنصر نائب للمحتوى 3"/>
          <p:cNvGraphicFramePr>
            <a:graphicFrameLocks/>
          </p:cNvGraphicFramePr>
          <p:nvPr/>
        </p:nvGraphicFramePr>
        <p:xfrm>
          <a:off x="357158" y="2643182"/>
          <a:ext cx="8572564" cy="385764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614990"/>
                <a:gridCol w="1842622"/>
                <a:gridCol w="2021326"/>
                <a:gridCol w="3093626"/>
              </a:tblGrid>
              <a:tr h="482206">
                <a:tc gridSpan="3"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أفعال قابلة للقياس</a:t>
                      </a:r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أفعال غير قابلة للقياس</a:t>
                      </a:r>
                      <a:endParaRPr lang="ar-SA" dirty="0"/>
                    </a:p>
                  </a:txBody>
                  <a:tcPr/>
                </a:tc>
              </a:tr>
              <a:tr h="482206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يقول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يرسم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يقص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يحترم</a:t>
                      </a:r>
                      <a:endParaRPr lang="ar-SA" b="1" dirty="0"/>
                    </a:p>
                  </a:txBody>
                  <a:tcPr/>
                </a:tc>
              </a:tr>
              <a:tr h="482206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يسمي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يلون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يمسك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يفهم</a:t>
                      </a:r>
                      <a:endParaRPr lang="ar-SA" b="1" dirty="0"/>
                    </a:p>
                  </a:txBody>
                  <a:tcPr/>
                </a:tc>
              </a:tr>
              <a:tr h="482206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يأخذ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يجمع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يدفع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يحب</a:t>
                      </a:r>
                      <a:endParaRPr lang="ar-SA" b="1" dirty="0"/>
                    </a:p>
                  </a:txBody>
                  <a:tcPr/>
                </a:tc>
              </a:tr>
              <a:tr h="482206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يعطي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يطرح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يجلس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يستوعب</a:t>
                      </a:r>
                      <a:endParaRPr lang="ar-SA" b="1" dirty="0"/>
                    </a:p>
                  </a:txBody>
                  <a:tcPr/>
                </a:tc>
              </a:tr>
              <a:tr h="482206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يطابق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يطرق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يفتح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يستمتع</a:t>
                      </a:r>
                      <a:endParaRPr lang="ar-SA" b="1" dirty="0"/>
                    </a:p>
                  </a:txBody>
                  <a:tcPr/>
                </a:tc>
              </a:tr>
              <a:tr h="482206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يصنف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يقف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يقفل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يفكر</a:t>
                      </a:r>
                      <a:endParaRPr lang="ar-SA" b="1" dirty="0"/>
                    </a:p>
                  </a:txBody>
                  <a:tcPr/>
                </a:tc>
              </a:tr>
              <a:tr h="482206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يقرأ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يمشي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يلعب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يدرك</a:t>
                      </a:r>
                      <a:endParaRPr lang="ar-SA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ar-SA" dirty="0" smtClean="0"/>
              <a:t>يجب تحديد الظروف التي سيحدث فيها السلوك والظروف ثلاثة أنواع :</a:t>
            </a:r>
          </a:p>
          <a:p>
            <a:pPr>
              <a:buNone/>
            </a:pPr>
            <a:r>
              <a:rPr lang="ar-SA" dirty="0" smtClean="0"/>
              <a:t>1-المكان والزمان المناسبين لحدوث السلوك.</a:t>
            </a:r>
          </a:p>
          <a:p>
            <a:pPr>
              <a:buNone/>
            </a:pPr>
            <a:r>
              <a:rPr lang="ar-SA" dirty="0" smtClean="0"/>
              <a:t>2- الأدوات المساعدة التي يستخدمها الطالب لتأدية المهمة ( كالعصا ، كتاب ، قلم )</a:t>
            </a:r>
          </a:p>
          <a:p>
            <a:pPr>
              <a:buNone/>
            </a:pPr>
            <a:r>
              <a:rPr lang="ar-SA" dirty="0" smtClean="0"/>
              <a:t>3- طرق تقديم المعلومات للطالب ( لفظيا ، توجيه جسدي ) .</a:t>
            </a:r>
          </a:p>
          <a:p>
            <a:pPr>
              <a:buNone/>
            </a:pPr>
            <a:r>
              <a:rPr lang="ar-SA" dirty="0" smtClean="0"/>
              <a:t>مثال :</a:t>
            </a:r>
          </a:p>
          <a:p>
            <a:pPr>
              <a:buNone/>
            </a:pPr>
            <a:r>
              <a:rPr lang="ar-SA" dirty="0" smtClean="0"/>
              <a:t>في غرفة الصف – بعد وجبة الغداء – عندما يطلب منه ذلك – أثناء حصة الفنية .</a:t>
            </a:r>
            <a:endParaRPr lang="ar-SA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75000"/>
            </a:schemeClr>
          </a:solidFill>
        </p:spPr>
        <p:txBody>
          <a:bodyPr/>
          <a:lstStyle/>
          <a:p>
            <a:pPr algn="ctr"/>
            <a:r>
              <a:rPr lang="ar-SA" dirty="0" smtClean="0"/>
              <a:t>الظروف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يقصد به تحديد المعيار الذي سيستخدم في الحكم على </a:t>
            </a:r>
            <a:r>
              <a:rPr lang="ar-SA" dirty="0" err="1" smtClean="0"/>
              <a:t>آداء</a:t>
            </a:r>
            <a:r>
              <a:rPr lang="ar-SA" dirty="0" smtClean="0"/>
              <a:t> الطالب 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أمثلة على المعايير :</a:t>
            </a:r>
          </a:p>
          <a:p>
            <a:pPr>
              <a:buNone/>
            </a:pPr>
            <a:r>
              <a:rPr lang="ar-SA" dirty="0" smtClean="0"/>
              <a:t>1- نسبة اتقان 90% </a:t>
            </a:r>
          </a:p>
          <a:p>
            <a:pPr>
              <a:buNone/>
            </a:pPr>
            <a:r>
              <a:rPr lang="ar-SA" dirty="0" smtClean="0"/>
              <a:t>2- في 4 محاولات صحيحة من أصل 5</a:t>
            </a:r>
          </a:p>
          <a:p>
            <a:pPr>
              <a:buNone/>
            </a:pPr>
            <a:r>
              <a:rPr lang="ar-SA" dirty="0" smtClean="0"/>
              <a:t>3- دون مساعدة أحد</a:t>
            </a:r>
          </a:p>
          <a:p>
            <a:pPr>
              <a:buNone/>
            </a:pPr>
            <a:r>
              <a:rPr lang="ar-SA" dirty="0" smtClean="0"/>
              <a:t>4- لمدة دقيقتين </a:t>
            </a:r>
            <a:endParaRPr lang="ar-SA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75000"/>
            </a:schemeClr>
          </a:solidFill>
        </p:spPr>
        <p:txBody>
          <a:bodyPr/>
          <a:lstStyle/>
          <a:p>
            <a:pPr algn="ctr"/>
            <a:r>
              <a:rPr lang="ar-SA" dirty="0" smtClean="0"/>
              <a:t>المعايير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تقنية">
  <a:themeElements>
    <a:clrScheme name="تقنية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تقنية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تقنية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697</TotalTime>
  <Words>1409</Words>
  <Application>Microsoft Office PowerPoint</Application>
  <PresentationFormat>عرض على الشاشة (3:4)‏</PresentationFormat>
  <Paragraphs>174</Paragraphs>
  <Slides>32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32</vt:i4>
      </vt:variant>
    </vt:vector>
  </HeadingPairs>
  <TitlesOfParts>
    <vt:vector size="33" baseType="lpstr">
      <vt:lpstr>تقنية</vt:lpstr>
      <vt:lpstr> الأهداف السلوكية وكيفية صياغتها  </vt:lpstr>
      <vt:lpstr>ما المقصود بالهدف السلوكي  ؟؟ </vt:lpstr>
      <vt:lpstr>متطلبات تحديد الأهداف السلوكية  </vt:lpstr>
      <vt:lpstr>شروط صياغة الهدف السلوكي</vt:lpstr>
      <vt:lpstr>هدف غير واضح المعنى </vt:lpstr>
      <vt:lpstr>صياغة الأهداف السلوكية  </vt:lpstr>
      <vt:lpstr>الأداء ( أن + الفعل المضارع ) </vt:lpstr>
      <vt:lpstr>الظروف </vt:lpstr>
      <vt:lpstr>المعايير </vt:lpstr>
      <vt:lpstr>أمثلة لصياغة الأهداف السلوكية :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المنهج المرجعي للتلاميذ ذوي التوحد </vt:lpstr>
      <vt:lpstr>المجال ماقبل المعرفي / الانتباه</vt:lpstr>
      <vt:lpstr>أمثلة</vt:lpstr>
      <vt:lpstr>مجال المهارات الاستقلالية</vt:lpstr>
      <vt:lpstr>أمثلة</vt:lpstr>
      <vt:lpstr>المجال المعرفي الإدراكي</vt:lpstr>
      <vt:lpstr>أمثلة</vt:lpstr>
      <vt:lpstr>مجال المهارات الاجتماعية</vt:lpstr>
      <vt:lpstr>أمثلة</vt:lpstr>
      <vt:lpstr>مجال التربية البدنية</vt:lpstr>
      <vt:lpstr>أمثلة</vt:lpstr>
      <vt:lpstr>مجال التربية الفنية</vt:lpstr>
      <vt:lpstr>أمثلة</vt:lpstr>
      <vt:lpstr>مجال المهارات الأكاديمية</vt:lpstr>
      <vt:lpstr>أمثلة</vt:lpstr>
      <vt:lpstr>مجال المهارات الحركية الدقيقة</vt:lpstr>
      <vt:lpstr>أمثلة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الاهداف التعليمية وكيفية صياغتها</dc:title>
  <dc:creator>DELL</dc:creator>
  <cp:lastModifiedBy>ABEER</cp:lastModifiedBy>
  <cp:revision>69</cp:revision>
  <dcterms:created xsi:type="dcterms:W3CDTF">2013-10-25T17:25:31Z</dcterms:created>
  <dcterms:modified xsi:type="dcterms:W3CDTF">2016-09-19T16:16:28Z</dcterms:modified>
</cp:coreProperties>
</file>