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4"/>
  </p:sldMasterIdLst>
  <p:sldIdLst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573-B0C5-4D15-9683-479727D26B19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6B35D-FAED-485A-B799-370A31E25CD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 orient="vert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573-B0C5-4D15-9683-479727D26B19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6B35D-FAED-485A-B799-370A31E25CD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split orient="vert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573-B0C5-4D15-9683-479727D26B19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6B35D-FAED-485A-B799-370A31E25CD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split orient="vert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573-B0C5-4D15-9683-479727D26B19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6B35D-FAED-485A-B799-370A31E25CD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split orient="vert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573-B0C5-4D15-9683-479727D26B19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6B35D-FAED-485A-B799-370A31E25CD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 orient="vert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573-B0C5-4D15-9683-479727D26B19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6B35D-FAED-485A-B799-370A31E25CD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split orient="vert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573-B0C5-4D15-9683-479727D26B19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6B35D-FAED-485A-B799-370A31E25CD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split orient="vert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573-B0C5-4D15-9683-479727D26B19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6B35D-FAED-485A-B799-370A31E25CD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split orient="vert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573-B0C5-4D15-9683-479727D26B19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6B35D-FAED-485A-B799-370A31E25CD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 orient="vert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573-B0C5-4D15-9683-479727D26B19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6B35D-FAED-485A-B799-370A31E25CD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split orient="vert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573-B0C5-4D15-9683-479727D26B19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06B35D-FAED-485A-B799-370A31E25CD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split orient="vert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46D573-B0C5-4D15-9683-479727D26B19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06B35D-FAED-485A-B799-370A31E25CD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split orient="vert"/>
    <p:sndAc>
      <p:stSnd>
        <p:snd r:embed="rId13" name="chimes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7924800" cy="3810000"/>
          </a:xfrm>
        </p:spPr>
        <p:txBody>
          <a:bodyPr/>
          <a:lstStyle/>
          <a:p>
            <a:pPr algn="r" eaLnBrk="1" hangingPunct="1">
              <a:defRPr/>
            </a:pPr>
            <a:r>
              <a:rPr lang="ar-SA" sz="9600" dirty="0" smtClean="0"/>
              <a:t>الأهداف التعليمية</a:t>
            </a:r>
            <a:endParaRPr lang="en-US" sz="9600" dirty="0" smtClean="0"/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638800"/>
            <a:ext cx="8229600" cy="45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_</a:t>
            </a: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DCB01-DD1B-4042-8101-74E2263330F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ar-SA" dirty="0" smtClean="0"/>
              <a:t>_</a:t>
            </a:r>
            <a:endParaRPr lang="en-US" dirty="0" smtClean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ar-SA" sz="4000" b="1" dirty="0" smtClean="0"/>
              <a:t>التميز بقيمة معينة أو مجموعة من القيم</a:t>
            </a:r>
            <a:r>
              <a:rPr lang="ar-SA" sz="4000" dirty="0" smtClean="0"/>
              <a:t> : هنا يتحكم النظام </a:t>
            </a:r>
            <a:r>
              <a:rPr lang="ar-SA" sz="4000" dirty="0" err="1" smtClean="0"/>
              <a:t>القيمي</a:t>
            </a:r>
            <a:r>
              <a:rPr lang="ar-SA" sz="4000" dirty="0" smtClean="0"/>
              <a:t> الذي تشكل لديه في سلوكه وتصرفاته ، ومن ثم يمكن التنبؤ بتصرفات الفرد في المواقف المختلفة : أن يتميز الفرد بالانفتاح العقلي</a:t>
            </a:r>
            <a:endParaRPr lang="en-US" sz="4000" dirty="0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6BAF0-AE97-4A4D-BF4F-353D58442F91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ar-SA" sz="7200" smtClean="0"/>
              <a:t>المجال النفسحركي</a:t>
            </a:r>
            <a:endParaRPr lang="en-US" sz="7200" smtClean="0"/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 eaLnBrk="1" hangingPunct="1"/>
            <a:r>
              <a:rPr lang="ar-SA" b="1" dirty="0" smtClean="0"/>
              <a:t>الإدراك الحسي</a:t>
            </a:r>
            <a:r>
              <a:rPr lang="ar-SA" dirty="0" smtClean="0"/>
              <a:t> : </a:t>
            </a:r>
            <a:r>
              <a:rPr lang="en-US" dirty="0" smtClean="0"/>
              <a:t>perception</a:t>
            </a:r>
            <a:r>
              <a:rPr lang="ar-SA" dirty="0" smtClean="0"/>
              <a:t> : الخطوة الأولى لتكون المهارة </a:t>
            </a:r>
            <a:r>
              <a:rPr lang="ar-SA" dirty="0" err="1" smtClean="0"/>
              <a:t>بالاحساس</a:t>
            </a:r>
            <a:r>
              <a:rPr lang="ar-SA" dirty="0" smtClean="0"/>
              <a:t> </a:t>
            </a:r>
            <a:r>
              <a:rPr lang="ar-SA" dirty="0" err="1" smtClean="0"/>
              <a:t>بها</a:t>
            </a:r>
            <a:r>
              <a:rPr lang="ar-SA" dirty="0" smtClean="0"/>
              <a:t> : مثل ، أن يميز الطالب خلل الآلة من سماع صوتها</a:t>
            </a:r>
          </a:p>
          <a:p>
            <a:pPr algn="just" rtl="1" eaLnBrk="1" hangingPunct="1"/>
            <a:r>
              <a:rPr lang="ar-SA" b="1" dirty="0" smtClean="0"/>
              <a:t>الاستعداد(التهيؤ)</a:t>
            </a:r>
            <a:r>
              <a:rPr lang="ar-SA" dirty="0" smtClean="0"/>
              <a:t> : أن يكون الفرد مهيأ جسدياَ وعاطفياَ للقيام بالمهارة . مثل ، أن يظهر الطالب رغبة في عمل دائرة راديو بسيطة – يعني هذا </a:t>
            </a:r>
            <a:r>
              <a:rPr lang="ar-SA" b="1" dirty="0" smtClean="0"/>
              <a:t>الرغبة في العمل</a:t>
            </a:r>
          </a:p>
          <a:p>
            <a:pPr algn="just" rtl="1" eaLnBrk="1" hangingPunct="1"/>
            <a:r>
              <a:rPr lang="ar-SA" b="1" dirty="0" smtClean="0"/>
              <a:t>التقليد : </a:t>
            </a:r>
            <a:r>
              <a:rPr lang="ar-SA" dirty="0" smtClean="0"/>
              <a:t>تعلم المهارة عن طريق الإعادة بعد الغير : مثل ، أن يقوم الطالب بالإسعافات الأولية كما عرضت أمامه</a:t>
            </a:r>
            <a:endParaRPr lang="en-US" b="1" dirty="0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34732-4F68-41A9-BF19-8CD689FED3F0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500042"/>
            <a:ext cx="7498080" cy="71458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ar-SA" sz="800" dirty="0" smtClean="0"/>
              <a:t>_</a:t>
            </a:r>
            <a:endParaRPr lang="en-US" sz="800" dirty="0" smtClean="0"/>
          </a:p>
        </p:txBody>
      </p:sp>
      <p:sp>
        <p:nvSpPr>
          <p:cNvPr id="788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SA" b="1" dirty="0" smtClean="0"/>
              <a:t>آلية العمل</a:t>
            </a:r>
            <a:r>
              <a:rPr lang="ar-SA" dirty="0" smtClean="0"/>
              <a:t> : تحول المهارة إلى عادة </a:t>
            </a:r>
          </a:p>
          <a:p>
            <a:pPr algn="r" rtl="1" eaLnBrk="1" hangingPunct="1"/>
            <a:r>
              <a:rPr lang="ar-SA" b="1" dirty="0" smtClean="0"/>
              <a:t>الاستجابة الظاهرة المركبة</a:t>
            </a:r>
            <a:r>
              <a:rPr lang="ar-SA" dirty="0" smtClean="0"/>
              <a:t> : سرعة دقة وسهولة في الأداء بأقل جهد وبعفوية ودون تردد مثل ، أن يأتي بحركات صعبة عند قيادة الدراجة .</a:t>
            </a:r>
          </a:p>
          <a:p>
            <a:pPr algn="r" rtl="1" eaLnBrk="1" hangingPunct="1"/>
            <a:r>
              <a:rPr lang="ar-SA" b="1" dirty="0" err="1" smtClean="0"/>
              <a:t>التكسف</a:t>
            </a:r>
            <a:r>
              <a:rPr lang="ar-SA" dirty="0" smtClean="0"/>
              <a:t> : أن يغير المتدرب من مهاراته بناء على مستجدات معين تستجد عليه</a:t>
            </a:r>
          </a:p>
          <a:p>
            <a:pPr algn="r" rtl="1" eaLnBrk="1" hangingPunct="1"/>
            <a:r>
              <a:rPr lang="ar-SA" b="1" dirty="0" err="1" smtClean="0"/>
              <a:t>الابداع</a:t>
            </a:r>
            <a:r>
              <a:rPr lang="ar-SA" dirty="0" smtClean="0"/>
              <a:t> : ابتكار نماذج حركية جديدة </a:t>
            </a:r>
            <a:endParaRPr lang="en-US" dirty="0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F2459-B89B-40D3-BC98-DBF15C2FF5FC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ar-SA" sz="7200" smtClean="0"/>
              <a:t>مصادرها</a:t>
            </a:r>
            <a:endParaRPr lang="en-US" sz="7200" smtClean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SA" b="1" smtClean="0"/>
              <a:t>المجتمع :</a:t>
            </a:r>
            <a:r>
              <a:rPr lang="ar-SA" smtClean="0"/>
              <a:t>المعاصر الذي يعيش فيه الطالب : تحلل الوظائف والأعمال لتكون جزء من البرنامج</a:t>
            </a:r>
          </a:p>
          <a:p>
            <a:pPr algn="r" rtl="1" eaLnBrk="1" hangingPunct="1"/>
            <a:r>
              <a:rPr lang="ar-SA" b="1" smtClean="0"/>
              <a:t>المتعلمون :اهتماماتهم وحاجاتهم النفسية والجسمية </a:t>
            </a:r>
          </a:p>
          <a:p>
            <a:pPr algn="r" rtl="1" eaLnBrk="1" hangingPunct="1"/>
            <a:r>
              <a:rPr lang="ar-SA" b="1" smtClean="0"/>
              <a:t>المتخصصون في المادة التعليمية  </a:t>
            </a:r>
            <a:endParaRPr lang="en-US" b="1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D5900-A665-4F7C-A9FD-A314D46849BD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ar-SA" sz="7200" dirty="0" smtClean="0"/>
              <a:t>معاييرها</a:t>
            </a:r>
            <a:endParaRPr lang="en-US" sz="7200" dirty="0" smtClean="0"/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SA" smtClean="0"/>
              <a:t>فلسفة المجتمع</a:t>
            </a:r>
          </a:p>
          <a:p>
            <a:pPr algn="r" rtl="1" eaLnBrk="1" hangingPunct="1"/>
            <a:r>
              <a:rPr lang="ar-SA" smtClean="0"/>
              <a:t>سيكولوجية التعلم</a:t>
            </a:r>
          </a:p>
          <a:p>
            <a:pPr eaLnBrk="1" hangingPunct="1"/>
            <a:endParaRPr lang="en-US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AE5B6-A406-4725-8583-9CB0DC410608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ar-SA" sz="7200" smtClean="0"/>
              <a:t>تصنيفها رأسياَ</a:t>
            </a:r>
            <a:endParaRPr lang="en-US" sz="7200" smtClean="0"/>
          </a:p>
        </p:txBody>
      </p:sp>
      <p:sp>
        <p:nvSpPr>
          <p:cNvPr id="706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SA" smtClean="0"/>
              <a:t>الغايات :هي طموحات المسؤولين عن التعليم ، على درجة عالية من العمومية ، تحتاج إلى زمن طويل لتحقيقها .أمثلة :</a:t>
            </a:r>
          </a:p>
          <a:p>
            <a:pPr algn="r" rtl="1" eaLnBrk="1" hangingPunct="1">
              <a:buFontTx/>
              <a:buNone/>
            </a:pPr>
            <a:r>
              <a:rPr lang="ar-SA" smtClean="0"/>
              <a:t>   * غرس حب مادة العلوم في نفوس الطلاب </a:t>
            </a:r>
          </a:p>
          <a:p>
            <a:pPr algn="r" rtl="1" eaLnBrk="1" hangingPunct="1">
              <a:buFontTx/>
              <a:buNone/>
            </a:pPr>
            <a:r>
              <a:rPr lang="ar-SA" smtClean="0"/>
              <a:t>   * تنمية مهارات البحث العلمي </a:t>
            </a:r>
          </a:p>
          <a:p>
            <a:pPr algn="r" rtl="1" eaLnBrk="1" hangingPunct="1">
              <a:buFontTx/>
              <a:buNone/>
            </a:pPr>
            <a:r>
              <a:rPr lang="ar-SA" smtClean="0"/>
              <a:t>   * اكتساب مفاهيم وقوانين علمية </a:t>
            </a:r>
            <a:endParaRPr lang="en-US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E03D7-76D3-4B32-9DB1-651BD9F841F9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smtClean="0"/>
              <a:t>الأهداف العامة </a:t>
            </a:r>
            <a:endParaRPr lang="en-US" smtClean="0"/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SA" smtClean="0"/>
              <a:t>أقل عمومية من سابقتها ، ولكنها على درجة من العمومية بحيث يصعب معرفة وقياس درجة تحققها ، ومن أمثلتها :</a:t>
            </a:r>
          </a:p>
          <a:p>
            <a:pPr algn="r" rtl="1" eaLnBrk="1" hangingPunct="1">
              <a:buFontTx/>
              <a:buNone/>
            </a:pPr>
            <a:r>
              <a:rPr lang="ar-SA" smtClean="0"/>
              <a:t>   * أن يكتسب الطالب معلومات عن الجهاز الهضمي تناسب المرحلة التي هو فيها .</a:t>
            </a:r>
          </a:p>
          <a:p>
            <a:pPr algn="r" rtl="1" eaLnBrk="1" hangingPunct="1">
              <a:buFontTx/>
              <a:buNone/>
            </a:pPr>
            <a:r>
              <a:rPr lang="ar-SA" smtClean="0"/>
              <a:t>  * أن يدرك الطالب مفهوم الكثافة . </a:t>
            </a:r>
            <a:endParaRPr lang="en-US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0D7D0-3B57-4F52-80AD-41F2EF19EF6D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smtClean="0"/>
              <a:t>الأهداف الأدائية </a:t>
            </a:r>
            <a:endParaRPr lang="en-US" smtClean="0"/>
          </a:p>
        </p:txBody>
      </p:sp>
      <p:sp>
        <p:nvSpPr>
          <p:cNvPr id="7270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ar-SA" sz="2800" smtClean="0"/>
              <a:t>هي عبارات تدل على السلوك الذي نستطيع ملاحظته ورصده مثل ، فهي سلوك خارجي يدلنا على تحقق الأهداف العامة التي تمثل سلوكاَ داخلياَ لا يمكن ملاحظته . أمثلة: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ar-SA" sz="2800" smtClean="0"/>
              <a:t>     * أن يكتسب الطالب معلومات عن الجهاز الهضمي تناسب     المرحلة التي هو فيها . هدف عام :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ar-SA" sz="2800" smtClean="0"/>
              <a:t>        - أن يعدد أجزاء الجهاز الهضمي 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ar-SA" sz="2800" smtClean="0"/>
              <a:t>        - أن يذكر الطالب أسماء الغدد في الجهاز الهضمي 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ar-SA" sz="2800" smtClean="0"/>
              <a:t>        - أن ن يستطيع الطالب تتبع اللقمة خلال مرورها في الجهاز الهضمي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ar-SA" sz="2800" smtClean="0"/>
              <a:t>        - أن يذكر الطلب أهم الأنزيمات التي تفرز في الجهاز الهضمي.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18B48-01FC-4057-A8FC-E760DB34652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00200"/>
            <a:ext cx="7924800" cy="4365625"/>
          </a:xfrm>
        </p:spPr>
        <p:txBody>
          <a:bodyPr/>
          <a:lstStyle/>
          <a:p>
            <a:pPr eaLnBrk="1" hangingPunct="1">
              <a:tabLst>
                <a:tab pos="4133850" algn="l"/>
              </a:tabLst>
              <a:defRPr/>
            </a:pPr>
            <a:r>
              <a:rPr lang="ar-SA" sz="7200" smtClean="0"/>
              <a:t>تصنيف الأهداف التعليمية</a:t>
            </a:r>
            <a:br>
              <a:rPr lang="ar-SA" sz="7200" smtClean="0"/>
            </a:br>
            <a:r>
              <a:rPr lang="ar-SA" sz="7200" smtClean="0"/>
              <a:t>( تصنيف بلوم)</a:t>
            </a:r>
            <a:endParaRPr lang="en-US" sz="7200" smtClean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-674688"/>
            <a:ext cx="8459787" cy="1916113"/>
          </a:xfrm>
        </p:spPr>
        <p:txBody>
          <a:bodyPr/>
          <a:lstStyle/>
          <a:p>
            <a:pPr eaLnBrk="1" hangingPunct="1"/>
            <a:endParaRPr lang="ar-SA" smtClean="0"/>
          </a:p>
          <a:p>
            <a:pPr eaLnBrk="1" hangingPunct="1"/>
            <a:endParaRPr lang="en-US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48948-8C0B-4395-B198-873E513D3ADB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sz="6000" smtClean="0"/>
              <a:t>المجال المعرفي</a:t>
            </a:r>
            <a:endParaRPr lang="en-US" sz="6000" smtClean="0"/>
          </a:p>
        </p:txBody>
      </p:sp>
      <p:sp>
        <p:nvSpPr>
          <p:cNvPr id="747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ar-SA" sz="4000" smtClean="0"/>
              <a:t>التذكر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4000" smtClean="0"/>
              <a:t>الفهم:</a:t>
            </a:r>
            <a:r>
              <a:rPr lang="ar-SA" sz="2800" smtClean="0"/>
              <a:t>تغيير</a:t>
            </a:r>
            <a:r>
              <a:rPr lang="ar-SA" sz="4000" smtClean="0"/>
              <a:t> </a:t>
            </a:r>
            <a:r>
              <a:rPr lang="ar-SA" sz="2400" smtClean="0"/>
              <a:t>المعلومة من شكل إلى آخر، تفسير المعلومة ،استخدامها بالتنبؤ ،تلخيصها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4000" smtClean="0"/>
              <a:t>التطبيق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4000" smtClean="0"/>
              <a:t>التحليل 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4000" smtClean="0"/>
              <a:t>التركيب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4000" smtClean="0"/>
              <a:t>التقويم</a:t>
            </a:r>
            <a:endParaRPr lang="en-US" sz="4000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B52B1-C95B-4AA0-A846-0ACDA4368A15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sz="6000" smtClean="0"/>
              <a:t>المجال العاطفي</a:t>
            </a:r>
            <a:endParaRPr lang="en-US" sz="6000" smtClean="0"/>
          </a:p>
        </p:txBody>
      </p:sp>
      <p:sp>
        <p:nvSpPr>
          <p:cNvPr id="7578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 eaLnBrk="1" hangingPunct="1"/>
            <a:r>
              <a:rPr lang="ar-SA" sz="2800" b="1" smtClean="0"/>
              <a:t>الاستقبال</a:t>
            </a:r>
            <a:r>
              <a:rPr lang="ar-SA" sz="2800" smtClean="0"/>
              <a:t> : استعداد الفرد لاستقبال الظاهرة أو المؤثر : مثل ، أن يصغي عندما يتحدث الآخرون</a:t>
            </a:r>
          </a:p>
          <a:p>
            <a:pPr algn="r" rtl="1" eaLnBrk="1" hangingPunct="1"/>
            <a:r>
              <a:rPr lang="ar-SA" sz="2800" b="1" smtClean="0"/>
              <a:t>الاستجابة</a:t>
            </a:r>
            <a:r>
              <a:rPr lang="ar-SA" sz="2800" smtClean="0"/>
              <a:t>  : وجود حوافز كافية للإهتمام بالظاهرة أو المثير : مثل : أن يجد  الطالب متعة في قراءة القصص العلمية</a:t>
            </a:r>
          </a:p>
          <a:p>
            <a:pPr algn="r" rtl="1" eaLnBrk="1" hangingPunct="1"/>
            <a:r>
              <a:rPr lang="ar-SA" sz="2800" smtClean="0"/>
              <a:t> </a:t>
            </a:r>
            <a:r>
              <a:rPr lang="ar-SA" sz="2800" b="1" smtClean="0"/>
              <a:t>إعطاء القيمة</a:t>
            </a:r>
            <a:r>
              <a:rPr lang="ar-SA" sz="2800" smtClean="0"/>
              <a:t> : يعطي قيم للأشياء التي يميل إليها – وهذا يحدد اتجاهاته وقيمه الخاصة </a:t>
            </a:r>
          </a:p>
          <a:p>
            <a:pPr algn="r" rtl="1" eaLnBrk="1" hangingPunct="1"/>
            <a:r>
              <a:rPr lang="ar-SA" sz="2800" b="1" smtClean="0"/>
              <a:t>التنظيم</a:t>
            </a:r>
            <a:r>
              <a:rPr lang="ar-SA" sz="2800" smtClean="0"/>
              <a:t> : هو الربط بين القيم التي يكونها الفرد للأشياء وتنظيمها لتكوين نظام قيمي أكثر شمولاَ : أن يكون الطالب فلسفة معينة للحياة</a:t>
            </a:r>
            <a:endParaRPr lang="en-US" sz="2800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690B3-559C-40C2-9016-80B3593610AD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وحدة نمطي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A9706E6B9ADA4D970453369419C47E" ma:contentTypeVersion="0" ma:contentTypeDescription="Create a new document." ma:contentTypeScope="" ma:versionID="c98bcbd3c70c8dfe1e51240ad1a2763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93F661-9A1A-4237-A405-6FB68A31C0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0EF75D8-08DB-4F57-A617-AB657A34BE35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6346997-D891-408A-98AB-3E6599712A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488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انقلاب</vt:lpstr>
      <vt:lpstr>الأهداف التعليمية</vt:lpstr>
      <vt:lpstr>مصادرها</vt:lpstr>
      <vt:lpstr>معاييرها</vt:lpstr>
      <vt:lpstr>تصنيفها رأسياَ</vt:lpstr>
      <vt:lpstr>الأهداف العامة </vt:lpstr>
      <vt:lpstr>الأهداف الأدائية </vt:lpstr>
      <vt:lpstr>تصنيف الأهداف التعليمية ( تصنيف بلوم)</vt:lpstr>
      <vt:lpstr>المجال المعرفي</vt:lpstr>
      <vt:lpstr>المجال العاطفي</vt:lpstr>
      <vt:lpstr>_</vt:lpstr>
      <vt:lpstr>المجال النفسحركي</vt:lpstr>
      <vt:lpstr>_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الأهداف التعليمية</dc:title>
  <dc:creator>Dr.Ali</dc:creator>
  <cp:lastModifiedBy>asus</cp:lastModifiedBy>
  <cp:revision>8</cp:revision>
  <dcterms:created xsi:type="dcterms:W3CDTF">2008-07-05T10:28:31Z</dcterms:created>
  <dcterms:modified xsi:type="dcterms:W3CDTF">2016-01-23T19:18:28Z</dcterms:modified>
</cp:coreProperties>
</file>