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58" r:id="rId3"/>
    <p:sldId id="259" r:id="rId4"/>
    <p:sldId id="260" r:id="rId5"/>
    <p:sldId id="263" r:id="rId6"/>
    <p:sldId id="276" r:id="rId7"/>
    <p:sldId id="277" r:id="rId8"/>
    <p:sldId id="264" r:id="rId9"/>
    <p:sldId id="278" r:id="rId10"/>
    <p:sldId id="288" r:id="rId11"/>
    <p:sldId id="289" r:id="rId12"/>
    <p:sldId id="290" r:id="rId13"/>
    <p:sldId id="291" r:id="rId14"/>
    <p:sldId id="292" r:id="rId15"/>
    <p:sldId id="293" r:id="rId16"/>
    <p:sldId id="294" r:id="rId17"/>
    <p:sldId id="29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44" autoAdjust="0"/>
    <p:restoredTop sz="94660"/>
  </p:normalViewPr>
  <p:slideViewPr>
    <p:cSldViewPr snapToGrid="0">
      <p:cViewPr varScale="1">
        <p:scale>
          <a:sx n="63" d="100"/>
          <a:sy n="63" d="100"/>
        </p:scale>
        <p:origin x="102" y="3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2401FE-B314-4E46-8F18-665A0E73BBB4}" type="datetimeFigureOut">
              <a:rPr lang="en-US" smtClean="0"/>
              <a:t>10/15/2016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E6A62D-BC81-4855-839B-049D72FD4D00}" type="slidenum">
              <a:rPr lang="en-US" smtClean="0"/>
              <a:t>‹#›</a:t>
            </a:fld>
            <a:endParaRPr lang="en-US"/>
          </a:p>
        </p:txBody>
      </p:sp>
    </p:spTree>
    <p:extLst>
      <p:ext uri="{BB962C8B-B14F-4D97-AF65-F5344CB8AC3E}">
        <p14:creationId xmlns:p14="http://schemas.microsoft.com/office/powerpoint/2010/main" val="4103947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190CAE-82D7-4075-B02F-F635040725B8}"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1161588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190CAE-82D7-4075-B02F-F635040725B8}"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3518399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190CAE-82D7-4075-B02F-F635040725B8}"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2232114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190CAE-82D7-4075-B02F-F635040725B8}"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972229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190CAE-82D7-4075-B02F-F635040725B8}"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2451304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9190CAE-82D7-4075-B02F-F635040725B8}"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3472234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9190CAE-82D7-4075-B02F-F635040725B8}" type="datetimeFigureOut">
              <a:rPr lang="en-US" smtClean="0"/>
              <a:t>10/15/2016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2468113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9190CAE-82D7-4075-B02F-F635040725B8}" type="datetimeFigureOut">
              <a:rPr lang="en-US" smtClean="0"/>
              <a:t>10/15/2016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2960742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190CAE-82D7-4075-B02F-F635040725B8}" type="datetimeFigureOut">
              <a:rPr lang="en-US" smtClean="0"/>
              <a:t>10/15/2016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3818054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190CAE-82D7-4075-B02F-F635040725B8}"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1917525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190CAE-82D7-4075-B02F-F635040725B8}"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361BBC-6FB1-417A-9C6B-51F98C8009AB}" type="slidenum">
              <a:rPr lang="en-US" smtClean="0"/>
              <a:t>‹#›</a:t>
            </a:fld>
            <a:endParaRPr lang="en-US"/>
          </a:p>
        </p:txBody>
      </p:sp>
    </p:spTree>
    <p:extLst>
      <p:ext uri="{BB962C8B-B14F-4D97-AF65-F5344CB8AC3E}">
        <p14:creationId xmlns:p14="http://schemas.microsoft.com/office/powerpoint/2010/main" val="3343343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190CAE-82D7-4075-B02F-F635040725B8}" type="datetimeFigureOut">
              <a:rPr lang="en-US" smtClean="0"/>
              <a:t>10/15/2016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361BBC-6FB1-417A-9C6B-51F98C8009AB}" type="slidenum">
              <a:rPr lang="en-US" smtClean="0"/>
              <a:t>‹#›</a:t>
            </a:fld>
            <a:endParaRPr lang="en-US"/>
          </a:p>
        </p:txBody>
      </p:sp>
    </p:spTree>
    <p:extLst>
      <p:ext uri="{BB962C8B-B14F-4D97-AF65-F5344CB8AC3E}">
        <p14:creationId xmlns:p14="http://schemas.microsoft.com/office/powerpoint/2010/main" val="39510586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الأهداف التربوية</a:t>
            </a:r>
            <a:endParaRPr lang="ar-SA" dirty="0"/>
          </a:p>
        </p:txBody>
      </p:sp>
      <p:sp>
        <p:nvSpPr>
          <p:cNvPr id="3" name="Subtitle 2"/>
          <p:cNvSpPr>
            <a:spLocks noGrp="1"/>
          </p:cNvSpPr>
          <p:nvPr>
            <p:ph type="subTitle" idx="1"/>
          </p:nvPr>
        </p:nvSpPr>
        <p:spPr/>
        <p:txBody>
          <a:bodyPr/>
          <a:lstStyle/>
          <a:p>
            <a:r>
              <a:rPr lang="ar-SA" dirty="0" smtClean="0"/>
              <a:t>التقويم التربوي</a:t>
            </a:r>
            <a:endParaRPr lang="ar-SA" dirty="0"/>
          </a:p>
        </p:txBody>
      </p:sp>
    </p:spTree>
    <p:extLst>
      <p:ext uri="{BB962C8B-B14F-4D97-AF65-F5344CB8AC3E}">
        <p14:creationId xmlns:p14="http://schemas.microsoft.com/office/powerpoint/2010/main" val="41264183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مجالات الأهداف السلوكية:</a:t>
            </a:r>
            <a:endParaRPr lang="en-US" dirty="0"/>
          </a:p>
        </p:txBody>
      </p:sp>
      <p:sp>
        <p:nvSpPr>
          <p:cNvPr id="3" name="Content Placeholder 2"/>
          <p:cNvSpPr>
            <a:spLocks noGrp="1"/>
          </p:cNvSpPr>
          <p:nvPr>
            <p:ph idx="1"/>
          </p:nvPr>
        </p:nvSpPr>
        <p:spPr/>
        <p:txBody>
          <a:bodyPr>
            <a:normAutofit/>
          </a:bodyPr>
          <a:lstStyle/>
          <a:p>
            <a:pPr algn="r" rtl="1">
              <a:buFont typeface="Wingdings" panose="05000000000000000000" pitchFamily="2" charset="2"/>
              <a:buChar char="q"/>
            </a:pPr>
            <a:r>
              <a:rPr lang="ar-SA" b="1" u="sng" dirty="0" smtClean="0"/>
              <a:t>أولاً: المجال المعرفي: </a:t>
            </a:r>
            <a:r>
              <a:rPr lang="ar-SA" dirty="0" smtClean="0"/>
              <a:t>طور بلوم وزملاؤه عام 1956 تصنيفاً للأهداف في المجال المعرفي، والتصنيف عبارة عن ترتيب لمستويات السلوك (التعلم أو الأداء) في تسلسل تصاعدي من المستوى الأدنى إلى المستوى الأعلى، والمجال المعرفي هو المجال الذي يهتم بالجانب العلمي والفكري للمادة وتطوير القدرات والمهارات الذهنية.</a:t>
            </a:r>
          </a:p>
          <a:p>
            <a:pPr algn="r" rtl="1">
              <a:buFont typeface="Wingdings" panose="05000000000000000000" pitchFamily="2" charset="2"/>
              <a:buChar char="q"/>
            </a:pPr>
            <a:r>
              <a:rPr lang="ar-SA" b="1" u="sng" dirty="0" smtClean="0"/>
              <a:t>ثانياً، المجال النفس حركي (المهاري):</a:t>
            </a:r>
            <a:r>
              <a:rPr lang="ar-SA" dirty="0" smtClean="0"/>
              <a:t> يشمل الأهداف التي تهتم بتنمية المهارات اليدوية والحركية كما يشير هذا المجال إلى المهارات التي تتطلب التنسيق بين عضلات الجسم كما في الأنشطة الرياضية للقيام بأداء معين.</a:t>
            </a:r>
          </a:p>
          <a:p>
            <a:pPr algn="r" rtl="1">
              <a:buFont typeface="Wingdings" panose="05000000000000000000" pitchFamily="2" charset="2"/>
              <a:buChar char="q"/>
            </a:pPr>
            <a:r>
              <a:rPr lang="ar-SA" b="1" u="sng" dirty="0" smtClean="0"/>
              <a:t>ثالثاً، المجال الوجداني (العاطفي أو الانفعالي): </a:t>
            </a:r>
            <a:r>
              <a:rPr lang="ar-SA" dirty="0" smtClean="0"/>
              <a:t>يحتوي هذا المجال على الأهداف المتعلقة بالاتجهات والانفعالات والميول والتذوق والعواطف والقيم كالتقدير والاحترام والتعاون.</a:t>
            </a:r>
          </a:p>
        </p:txBody>
      </p:sp>
    </p:spTree>
    <p:extLst>
      <p:ext uri="{BB962C8B-B14F-4D97-AF65-F5344CB8AC3E}">
        <p14:creationId xmlns:p14="http://schemas.microsoft.com/office/powerpoint/2010/main" val="3519448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المجال المعرفي (التذكر):</a:t>
            </a:r>
            <a:endParaRPr lang="en-US" dirty="0"/>
          </a:p>
        </p:txBody>
      </p:sp>
      <p:sp>
        <p:nvSpPr>
          <p:cNvPr id="3" name="Content Placeholder 2"/>
          <p:cNvSpPr>
            <a:spLocks noGrp="1"/>
          </p:cNvSpPr>
          <p:nvPr>
            <p:ph idx="1"/>
          </p:nvPr>
        </p:nvSpPr>
        <p:spPr>
          <a:xfrm>
            <a:off x="838200" y="1825625"/>
            <a:ext cx="11049000" cy="4351338"/>
          </a:xfrm>
        </p:spPr>
        <p:txBody>
          <a:bodyPr>
            <a:normAutofit lnSpcReduction="10000"/>
          </a:bodyPr>
          <a:lstStyle/>
          <a:p>
            <a:pPr lvl="1" algn="r" rtl="1">
              <a:buFont typeface="Wingdings" panose="05000000000000000000" pitchFamily="2" charset="2"/>
              <a:buChar char="q"/>
            </a:pPr>
            <a:r>
              <a:rPr lang="ar-SA" sz="2800" dirty="0"/>
              <a:t>هو قاعدة الهرم بحيث أنه لا تحصل معرفة بدون حفظ سورة أو تذكر قانون علمي ويتمثل مستوى المعرفة (التذكر) في القدرة على تذكر واسترجاع وتكرار المعلومات ونقلها كما جاء في الكتاب المدرسي حرفيا دون تغيير يذكر.</a:t>
            </a:r>
          </a:p>
          <a:p>
            <a:pPr lvl="1" algn="r" rtl="1">
              <a:buFont typeface="Wingdings" panose="05000000000000000000" pitchFamily="2" charset="2"/>
              <a:buChar char="q"/>
            </a:pPr>
            <a:r>
              <a:rPr lang="ar-SA" sz="2800" dirty="0"/>
              <a:t>الأفعال: </a:t>
            </a:r>
            <a:r>
              <a:rPr lang="ar-SA" sz="2800" dirty="0" smtClean="0"/>
              <a:t>يعرف</a:t>
            </a:r>
            <a:r>
              <a:rPr lang="ar-SA" sz="2800" dirty="0"/>
              <a:t>، </a:t>
            </a:r>
            <a:r>
              <a:rPr lang="ar-SA" sz="2800" dirty="0" smtClean="0"/>
              <a:t>يكتب</a:t>
            </a:r>
            <a:r>
              <a:rPr lang="ar-SA" sz="2800" dirty="0"/>
              <a:t>، </a:t>
            </a:r>
            <a:r>
              <a:rPr lang="ar-SA" sz="2800" dirty="0" smtClean="0"/>
              <a:t>يعدد</a:t>
            </a:r>
            <a:r>
              <a:rPr lang="ar-SA" sz="2800" dirty="0"/>
              <a:t>، </a:t>
            </a:r>
            <a:r>
              <a:rPr lang="ar-SA" sz="2800" dirty="0" smtClean="0"/>
              <a:t>يردد</a:t>
            </a:r>
            <a:r>
              <a:rPr lang="ar-SA" sz="2800" dirty="0"/>
              <a:t>، </a:t>
            </a:r>
            <a:r>
              <a:rPr lang="ar-SA" sz="2800" dirty="0" smtClean="0"/>
              <a:t>يسمّ</a:t>
            </a:r>
            <a:r>
              <a:rPr lang="ar-SA" sz="2800" dirty="0"/>
              <a:t>، </a:t>
            </a:r>
            <a:r>
              <a:rPr lang="ar-SA" sz="2800" dirty="0" smtClean="0"/>
              <a:t>يحدد</a:t>
            </a:r>
            <a:r>
              <a:rPr lang="ar-SA" sz="2800" dirty="0"/>
              <a:t>، </a:t>
            </a:r>
            <a:r>
              <a:rPr lang="ar-SA" sz="2800" dirty="0" smtClean="0"/>
              <a:t>يسمع</a:t>
            </a:r>
            <a:r>
              <a:rPr lang="ar-SA" sz="2800" dirty="0"/>
              <a:t>، </a:t>
            </a:r>
            <a:r>
              <a:rPr lang="ar-SA" sz="2800" dirty="0" smtClean="0"/>
              <a:t>يتعرف على.</a:t>
            </a:r>
          </a:p>
          <a:p>
            <a:pPr lvl="1" algn="r" rtl="1">
              <a:buFont typeface="Wingdings" panose="05000000000000000000" pitchFamily="2" charset="2"/>
              <a:buChar char="q"/>
            </a:pPr>
            <a:r>
              <a:rPr lang="ar-SA" sz="2800" dirty="0"/>
              <a:t> </a:t>
            </a:r>
            <a:r>
              <a:rPr lang="ar-SA" sz="2800" dirty="0" smtClean="0"/>
              <a:t>أمثلة للمعارف: معرفة الحقائق المحددة، معرفة المصطلحات، معرفة التصنيفات والفئات، معرفة المعايير، معرفة المنهجية.</a:t>
            </a:r>
          </a:p>
          <a:p>
            <a:pPr lvl="1" algn="r" rtl="1">
              <a:buFont typeface="Wingdings" panose="05000000000000000000" pitchFamily="2" charset="2"/>
              <a:buChar char="q"/>
            </a:pPr>
            <a:r>
              <a:rPr lang="ar-SA" sz="2800" dirty="0"/>
              <a:t> </a:t>
            </a:r>
            <a:r>
              <a:rPr lang="ar-SA" sz="2800" dirty="0" smtClean="0"/>
              <a:t>فعل السلوك وحده لا يكفي لتصنيف الهدف بحسب مستويات بلوم بل ينبغي دراسة محتوى الهدف بالاضافة فعل السلوك.</a:t>
            </a:r>
          </a:p>
          <a:p>
            <a:pPr lvl="1" algn="r" rtl="1">
              <a:buFont typeface="Wingdings" panose="05000000000000000000" pitchFamily="2" charset="2"/>
              <a:buChar char="q"/>
            </a:pPr>
            <a:r>
              <a:rPr lang="ar-SA" sz="2800" dirty="0" smtClean="0"/>
              <a:t> </a:t>
            </a:r>
            <a:r>
              <a:rPr lang="ar-SA" sz="2800" dirty="0"/>
              <a:t>أ</a:t>
            </a:r>
            <a:r>
              <a:rPr lang="ar-SA" sz="2800" dirty="0" smtClean="0"/>
              <a:t>مثلة:</a:t>
            </a:r>
          </a:p>
          <a:p>
            <a:pPr lvl="2" algn="r" rtl="1">
              <a:buFont typeface="Wingdings" panose="05000000000000000000" pitchFamily="2" charset="2"/>
              <a:buChar char="§"/>
            </a:pPr>
            <a:r>
              <a:rPr lang="ar-SA" dirty="0" smtClean="0"/>
              <a:t>أن يذكر المتعلم أسماء ثلاثة من العلماء العرب الرواد في الطب.</a:t>
            </a:r>
          </a:p>
          <a:p>
            <a:pPr lvl="2" algn="r" rtl="1">
              <a:buFont typeface="Wingdings" panose="05000000000000000000" pitchFamily="2" charset="2"/>
              <a:buChar char="§"/>
            </a:pPr>
            <a:r>
              <a:rPr lang="ar-SA" dirty="0" smtClean="0"/>
              <a:t>يعدد أسماء حقول البترونل في المملكة بنسبة صواب لا تقل عن 90%.</a:t>
            </a:r>
          </a:p>
          <a:p>
            <a:pPr lvl="2" algn="r" rtl="1">
              <a:buFont typeface="Wingdings" panose="05000000000000000000" pitchFamily="2" charset="2"/>
              <a:buChar char="§"/>
            </a:pPr>
            <a:r>
              <a:rPr lang="ar-SA" dirty="0" smtClean="0"/>
              <a:t>أن يسمع المتعلم سورة الصافات دون أخطاء.</a:t>
            </a:r>
          </a:p>
        </p:txBody>
      </p:sp>
    </p:spTree>
    <p:extLst>
      <p:ext uri="{BB962C8B-B14F-4D97-AF65-F5344CB8AC3E}">
        <p14:creationId xmlns:p14="http://schemas.microsoft.com/office/powerpoint/2010/main" val="11721106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المجال المعرفي (الفهم):</a:t>
            </a:r>
            <a:endParaRPr lang="en-US" dirty="0"/>
          </a:p>
        </p:txBody>
      </p:sp>
      <p:sp>
        <p:nvSpPr>
          <p:cNvPr id="3" name="Content Placeholder 2"/>
          <p:cNvSpPr>
            <a:spLocks noGrp="1"/>
          </p:cNvSpPr>
          <p:nvPr>
            <p:ph idx="1"/>
          </p:nvPr>
        </p:nvSpPr>
        <p:spPr>
          <a:xfrm>
            <a:off x="838200" y="1825625"/>
            <a:ext cx="11049000" cy="4351338"/>
          </a:xfrm>
        </p:spPr>
        <p:txBody>
          <a:bodyPr>
            <a:normAutofit/>
          </a:bodyPr>
          <a:lstStyle/>
          <a:p>
            <a:pPr lvl="1" algn="r" rtl="1">
              <a:buFont typeface="Wingdings" panose="05000000000000000000" pitchFamily="2" charset="2"/>
              <a:buChar char="q"/>
            </a:pPr>
            <a:r>
              <a:rPr lang="ar-SA" sz="2800" dirty="0" smtClean="0"/>
              <a:t>هو القدرة على تفسير أو إعادة صياغة المعلومات التي حصلها المتعلم في مستوى المعرفة بلغته الخاصة ويشمل ذلك الترجمة والتفسير والاستنتاج.</a:t>
            </a:r>
            <a:endParaRPr lang="ar-SA" sz="2800" dirty="0"/>
          </a:p>
          <a:p>
            <a:pPr lvl="1" algn="r" rtl="1"/>
            <a:r>
              <a:rPr lang="ar-SA" sz="2800" dirty="0"/>
              <a:t>الأفعال: </a:t>
            </a:r>
            <a:r>
              <a:rPr lang="ar-SA" sz="2800" dirty="0" smtClean="0"/>
              <a:t>يفسر</a:t>
            </a:r>
            <a:r>
              <a:rPr lang="ar-SA" sz="2800" dirty="0"/>
              <a:t>، </a:t>
            </a:r>
            <a:r>
              <a:rPr lang="ar-SA" sz="2800" dirty="0" smtClean="0"/>
              <a:t>يمثل</a:t>
            </a:r>
            <a:r>
              <a:rPr lang="ar-SA" sz="2800" dirty="0"/>
              <a:t>، </a:t>
            </a:r>
            <a:r>
              <a:rPr lang="ar-SA" sz="2800" dirty="0" smtClean="0"/>
              <a:t>يستنتج</a:t>
            </a:r>
            <a:r>
              <a:rPr lang="ar-SA" sz="2800" dirty="0"/>
              <a:t>، </a:t>
            </a:r>
            <a:r>
              <a:rPr lang="ar-SA" sz="2800" dirty="0" smtClean="0"/>
              <a:t>يلخص</a:t>
            </a:r>
            <a:r>
              <a:rPr lang="ar-SA" sz="2800" dirty="0"/>
              <a:t>، </a:t>
            </a:r>
            <a:r>
              <a:rPr lang="ar-SA" sz="2800" dirty="0" smtClean="0"/>
              <a:t>يعبر</a:t>
            </a:r>
            <a:r>
              <a:rPr lang="ar-SA" sz="2800" dirty="0"/>
              <a:t>، </a:t>
            </a:r>
            <a:r>
              <a:rPr lang="ar-SA" sz="2800" dirty="0" smtClean="0"/>
              <a:t>يعلل</a:t>
            </a:r>
            <a:r>
              <a:rPr lang="ar-SA" sz="2800" dirty="0"/>
              <a:t>، </a:t>
            </a:r>
            <a:r>
              <a:rPr lang="ar-SA" sz="2800" dirty="0" smtClean="0"/>
              <a:t>يعطِ </a:t>
            </a:r>
            <a:r>
              <a:rPr lang="ar-SA" sz="2800" dirty="0"/>
              <a:t>مثالا، </a:t>
            </a:r>
            <a:r>
              <a:rPr lang="ar-SA" sz="2800" dirty="0" smtClean="0"/>
              <a:t>يعيد </a:t>
            </a:r>
            <a:r>
              <a:rPr lang="ar-SA" sz="2800" dirty="0"/>
              <a:t>صياغة.</a:t>
            </a:r>
          </a:p>
          <a:p>
            <a:pPr lvl="1" algn="r" rtl="1">
              <a:buFont typeface="Wingdings" panose="05000000000000000000" pitchFamily="2" charset="2"/>
              <a:buChar char="q"/>
            </a:pPr>
            <a:r>
              <a:rPr lang="ar-SA" sz="2800" dirty="0" smtClean="0"/>
              <a:t>أمثلة:</a:t>
            </a:r>
          </a:p>
          <a:p>
            <a:pPr lvl="2" algn="r" rtl="1">
              <a:buFont typeface="Wingdings" panose="05000000000000000000" pitchFamily="2" charset="2"/>
              <a:buChar char="§"/>
            </a:pPr>
            <a:r>
              <a:rPr lang="ar-SA" dirty="0" smtClean="0"/>
              <a:t>أن يلخص المتعلم خواص الهيدروجين التي قرأها في الكتاب المدرسي بلغته الخاصة.</a:t>
            </a:r>
          </a:p>
          <a:p>
            <a:pPr lvl="2" algn="r" rtl="1">
              <a:buFont typeface="Wingdings" panose="05000000000000000000" pitchFamily="2" charset="2"/>
              <a:buChar char="§"/>
            </a:pPr>
            <a:r>
              <a:rPr lang="ar-SA" dirty="0" smtClean="0"/>
              <a:t>يضع عنوان للنص المكتوب.</a:t>
            </a:r>
          </a:p>
          <a:p>
            <a:pPr lvl="2" algn="r" rtl="1">
              <a:buFont typeface="Wingdings" panose="05000000000000000000" pitchFamily="2" charset="2"/>
              <a:buChar char="§"/>
            </a:pPr>
            <a:r>
              <a:rPr lang="ar-SA" dirty="0" smtClean="0"/>
              <a:t>يعطي مثالاً على القاعدة التالية.</a:t>
            </a:r>
          </a:p>
          <a:p>
            <a:pPr lvl="2" algn="r" rtl="1">
              <a:buFont typeface="Wingdings" panose="05000000000000000000" pitchFamily="2" charset="2"/>
              <a:buChar char="§"/>
            </a:pPr>
            <a:r>
              <a:rPr lang="ar-SA" dirty="0" smtClean="0"/>
              <a:t>يعلل أسباب نتصار المسلمين في معركة بدر الكبرى.</a:t>
            </a:r>
          </a:p>
        </p:txBody>
      </p:sp>
    </p:spTree>
    <p:extLst>
      <p:ext uri="{BB962C8B-B14F-4D97-AF65-F5344CB8AC3E}">
        <p14:creationId xmlns:p14="http://schemas.microsoft.com/office/powerpoint/2010/main" val="857487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المجال المعرفي (التطبيق):</a:t>
            </a:r>
            <a:endParaRPr lang="en-US" dirty="0"/>
          </a:p>
        </p:txBody>
      </p:sp>
      <p:sp>
        <p:nvSpPr>
          <p:cNvPr id="3" name="Content Placeholder 2"/>
          <p:cNvSpPr>
            <a:spLocks noGrp="1"/>
          </p:cNvSpPr>
          <p:nvPr>
            <p:ph idx="1"/>
          </p:nvPr>
        </p:nvSpPr>
        <p:spPr>
          <a:xfrm>
            <a:off x="838200" y="1825625"/>
            <a:ext cx="11049000" cy="4351338"/>
          </a:xfrm>
        </p:spPr>
        <p:txBody>
          <a:bodyPr>
            <a:normAutofit/>
          </a:bodyPr>
          <a:lstStyle/>
          <a:p>
            <a:pPr lvl="1" algn="r" rtl="1">
              <a:buFont typeface="Wingdings" panose="05000000000000000000" pitchFamily="2" charset="2"/>
              <a:buChar char="q"/>
            </a:pPr>
            <a:r>
              <a:rPr lang="ar-SA" sz="2800" dirty="0"/>
              <a:t>قدرة المفحوص على تطبيق ما تم تعلمه في السابق من معلومات أو مفاهيم أو إجراءات أو قوانين أو نظريات في مواقف جديدة.</a:t>
            </a:r>
          </a:p>
          <a:p>
            <a:pPr lvl="1" algn="r" rtl="1">
              <a:buFont typeface="Wingdings" panose="05000000000000000000" pitchFamily="2" charset="2"/>
              <a:buChar char="q"/>
            </a:pPr>
            <a:r>
              <a:rPr lang="ar-SA" sz="2800" dirty="0" smtClean="0"/>
              <a:t>الأفعال</a:t>
            </a:r>
            <a:r>
              <a:rPr lang="ar-SA" sz="2800" dirty="0"/>
              <a:t>: </a:t>
            </a:r>
            <a:r>
              <a:rPr lang="ar-SA" sz="2800" dirty="0" smtClean="0"/>
              <a:t>يطبق</a:t>
            </a:r>
            <a:r>
              <a:rPr lang="ar-SA" sz="2800" dirty="0"/>
              <a:t>، </a:t>
            </a:r>
            <a:r>
              <a:rPr lang="ar-SA" sz="2800" dirty="0" smtClean="0"/>
              <a:t>يستخدم</a:t>
            </a:r>
            <a:r>
              <a:rPr lang="ar-SA" sz="2800" dirty="0"/>
              <a:t>، </a:t>
            </a:r>
            <a:r>
              <a:rPr lang="ar-SA" sz="2800" dirty="0" smtClean="0"/>
              <a:t>يوضح</a:t>
            </a:r>
            <a:r>
              <a:rPr lang="ar-SA" sz="2800" dirty="0"/>
              <a:t>، </a:t>
            </a:r>
            <a:r>
              <a:rPr lang="ar-SA" sz="2800" dirty="0" smtClean="0"/>
              <a:t>يعرض</a:t>
            </a:r>
            <a:r>
              <a:rPr lang="ar-SA" sz="2800" dirty="0"/>
              <a:t>، </a:t>
            </a:r>
            <a:r>
              <a:rPr lang="ar-SA" sz="2800" dirty="0" smtClean="0"/>
              <a:t>يحسب</a:t>
            </a:r>
            <a:r>
              <a:rPr lang="ar-SA" sz="2800" dirty="0"/>
              <a:t>، </a:t>
            </a:r>
            <a:r>
              <a:rPr lang="ar-SA" sz="2800" dirty="0" smtClean="0"/>
              <a:t>يستخرج</a:t>
            </a:r>
            <a:r>
              <a:rPr lang="ar-SA" sz="2800" dirty="0"/>
              <a:t>، </a:t>
            </a:r>
            <a:r>
              <a:rPr lang="ar-SA" sz="2800" dirty="0" smtClean="0"/>
              <a:t>يربط.</a:t>
            </a:r>
            <a:endParaRPr lang="ar-SA" sz="2800" dirty="0"/>
          </a:p>
          <a:p>
            <a:pPr lvl="1" algn="r" rtl="1">
              <a:buFont typeface="Wingdings" panose="05000000000000000000" pitchFamily="2" charset="2"/>
              <a:buChar char="q"/>
            </a:pPr>
            <a:r>
              <a:rPr lang="ar-SA" sz="2800" dirty="0" smtClean="0"/>
              <a:t>أمثلة:</a:t>
            </a:r>
          </a:p>
          <a:p>
            <a:pPr lvl="2" algn="r" rtl="1">
              <a:buFont typeface="Wingdings" panose="05000000000000000000" pitchFamily="2" charset="2"/>
              <a:buChar char="§"/>
            </a:pPr>
            <a:r>
              <a:rPr lang="ar-SA" dirty="0" smtClean="0"/>
              <a:t>أن يحسب المتعلم درجة الحرارة الفهرنهيتية عند معرفته لدرجة الحرارة المئوية مستخدماً في ذلك العلاقة بينهما.</a:t>
            </a:r>
          </a:p>
          <a:p>
            <a:pPr lvl="2" algn="r" rtl="1">
              <a:buFont typeface="Wingdings" panose="05000000000000000000" pitchFamily="2" charset="2"/>
              <a:buChar char="§"/>
            </a:pPr>
            <a:r>
              <a:rPr lang="ar-SA" dirty="0" smtClean="0"/>
              <a:t>يعرب ما تحته خط في الجملة.</a:t>
            </a:r>
          </a:p>
          <a:p>
            <a:pPr lvl="2" algn="r" rtl="1">
              <a:buFont typeface="Wingdings" panose="05000000000000000000" pitchFamily="2" charset="2"/>
              <a:buChar char="§"/>
            </a:pPr>
            <a:r>
              <a:rPr lang="ar-SA" dirty="0" smtClean="0"/>
              <a:t>يستخدم نظرية فيثاغورس في إيجاد طول الوتر في مثلث قائم الزاوية.</a:t>
            </a:r>
          </a:p>
        </p:txBody>
      </p:sp>
    </p:spTree>
    <p:extLst>
      <p:ext uri="{BB962C8B-B14F-4D97-AF65-F5344CB8AC3E}">
        <p14:creationId xmlns:p14="http://schemas.microsoft.com/office/powerpoint/2010/main" val="4662485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المجال المعرفي (التحليل):</a:t>
            </a:r>
            <a:endParaRPr lang="en-US" dirty="0"/>
          </a:p>
        </p:txBody>
      </p:sp>
      <p:sp>
        <p:nvSpPr>
          <p:cNvPr id="3" name="Content Placeholder 2"/>
          <p:cNvSpPr>
            <a:spLocks noGrp="1"/>
          </p:cNvSpPr>
          <p:nvPr>
            <p:ph idx="1"/>
          </p:nvPr>
        </p:nvSpPr>
        <p:spPr>
          <a:xfrm>
            <a:off x="838200" y="1825625"/>
            <a:ext cx="11049000" cy="4351338"/>
          </a:xfrm>
        </p:spPr>
        <p:txBody>
          <a:bodyPr>
            <a:normAutofit/>
          </a:bodyPr>
          <a:lstStyle/>
          <a:p>
            <a:pPr lvl="1" algn="r" rtl="1">
              <a:buFont typeface="Wingdings" panose="05000000000000000000" pitchFamily="2" charset="2"/>
              <a:buChar char="q"/>
            </a:pPr>
            <a:r>
              <a:rPr lang="ar-SA" sz="2800" dirty="0"/>
              <a:t>قدرة المفحوص على تحليل وتجزئة المادة المراد تعلمها إلى مكوناتها وعناصرها الرئيسة ومن ثم اكتشاف العلاقات والارتباط بين أجزاء المادة وذلك بهدف حل مشكلة معينة</a:t>
            </a:r>
            <a:r>
              <a:rPr lang="ar-SA" sz="2800" dirty="0">
                <a:latin typeface="Sakkal Majalla" panose="02000000000000000000" pitchFamily="2" charset="-78"/>
                <a:cs typeface="Sakkal Majalla" panose="02000000000000000000" pitchFamily="2" charset="-78"/>
              </a:rPr>
              <a:t>.</a:t>
            </a:r>
          </a:p>
          <a:p>
            <a:pPr lvl="1" algn="r" rtl="1">
              <a:buFont typeface="Wingdings" panose="05000000000000000000" pitchFamily="2" charset="2"/>
              <a:buChar char="q"/>
            </a:pPr>
            <a:r>
              <a:rPr lang="ar-SA" sz="2800" dirty="0" smtClean="0"/>
              <a:t>الأفعال: يحلل</a:t>
            </a:r>
            <a:r>
              <a:rPr lang="ar-SA" sz="2800" dirty="0"/>
              <a:t>، يستنتج، يقارن، يحسب، يفرق، يميز، يختبر، يستنبط</a:t>
            </a:r>
          </a:p>
          <a:p>
            <a:pPr lvl="1" algn="r" rtl="1">
              <a:buFont typeface="Wingdings" panose="05000000000000000000" pitchFamily="2" charset="2"/>
              <a:buChar char="q"/>
            </a:pPr>
            <a:r>
              <a:rPr lang="ar-SA" sz="2800" dirty="0" smtClean="0"/>
              <a:t>أمثلة:</a:t>
            </a:r>
          </a:p>
          <a:p>
            <a:pPr lvl="2" algn="r" rtl="1">
              <a:buFont typeface="Wingdings" panose="05000000000000000000" pitchFamily="2" charset="2"/>
              <a:buChar char="§"/>
            </a:pPr>
            <a:r>
              <a:rPr lang="ar-SA" dirty="0" smtClean="0"/>
              <a:t>يستنتج المعنى الضمني الذي يقصده كاتب المقال.</a:t>
            </a:r>
          </a:p>
          <a:p>
            <a:pPr lvl="2" algn="r" rtl="1">
              <a:buFont typeface="Wingdings" panose="05000000000000000000" pitchFamily="2" charset="2"/>
              <a:buChar char="§"/>
            </a:pPr>
            <a:r>
              <a:rPr lang="ar-SA" dirty="0" smtClean="0"/>
              <a:t>يحلل الصور البلاغية التي تتضمنها القصيدة.</a:t>
            </a:r>
          </a:p>
          <a:p>
            <a:pPr lvl="2" algn="r" rtl="1">
              <a:buFont typeface="Wingdings" panose="05000000000000000000" pitchFamily="2" charset="2"/>
              <a:buChar char="§"/>
            </a:pPr>
            <a:r>
              <a:rPr lang="ar-SA" dirty="0" smtClean="0"/>
              <a:t>يميز بين توجهات الكتاب المختلفة من خلال مقالاتهم.</a:t>
            </a:r>
          </a:p>
        </p:txBody>
      </p:sp>
    </p:spTree>
    <p:extLst>
      <p:ext uri="{BB962C8B-B14F-4D97-AF65-F5344CB8AC3E}">
        <p14:creationId xmlns:p14="http://schemas.microsoft.com/office/powerpoint/2010/main" val="22399157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المجال المعرفي (التركيب):</a:t>
            </a:r>
            <a:endParaRPr lang="en-US" dirty="0"/>
          </a:p>
        </p:txBody>
      </p:sp>
      <p:sp>
        <p:nvSpPr>
          <p:cNvPr id="3" name="Content Placeholder 2"/>
          <p:cNvSpPr>
            <a:spLocks noGrp="1"/>
          </p:cNvSpPr>
          <p:nvPr>
            <p:ph idx="1"/>
          </p:nvPr>
        </p:nvSpPr>
        <p:spPr>
          <a:xfrm>
            <a:off x="838200" y="1825625"/>
            <a:ext cx="11049000" cy="4351338"/>
          </a:xfrm>
        </p:spPr>
        <p:txBody>
          <a:bodyPr>
            <a:normAutofit/>
          </a:bodyPr>
          <a:lstStyle/>
          <a:p>
            <a:pPr lvl="1" algn="r" rtl="1">
              <a:buFont typeface="Wingdings" panose="05000000000000000000" pitchFamily="2" charset="2"/>
              <a:buChar char="q"/>
            </a:pPr>
            <a:r>
              <a:rPr lang="ar-SA" sz="2800" dirty="0"/>
              <a:t>قدرة المفحوص على وضع الأجزاء الفرعية معاً بهدف تكوين شيء (كل) جديدٍ وأصيل</a:t>
            </a:r>
            <a:r>
              <a:rPr lang="ar-SA" sz="2800" dirty="0">
                <a:latin typeface="Sakkal Majalla" panose="02000000000000000000" pitchFamily="2" charset="-78"/>
                <a:cs typeface="Sakkal Majalla" panose="02000000000000000000" pitchFamily="2" charset="-78"/>
              </a:rPr>
              <a:t>.</a:t>
            </a:r>
          </a:p>
          <a:p>
            <a:pPr lvl="1" algn="r" rtl="1"/>
            <a:r>
              <a:rPr lang="ar-SA" sz="2800" dirty="0" smtClean="0"/>
              <a:t>الأفعال:</a:t>
            </a:r>
            <a:r>
              <a:rPr lang="ar-SA" sz="2800" dirty="0"/>
              <a:t> ي</a:t>
            </a:r>
            <a:r>
              <a:rPr lang="ar-SA" sz="2800" dirty="0" smtClean="0"/>
              <a:t>نشئ</a:t>
            </a:r>
            <a:r>
              <a:rPr lang="ar-SA" sz="2800" dirty="0"/>
              <a:t>، </a:t>
            </a:r>
            <a:r>
              <a:rPr lang="ar-SA" sz="2800" dirty="0" smtClean="0"/>
              <a:t>يصمم</a:t>
            </a:r>
            <a:r>
              <a:rPr lang="ar-SA" sz="2800" dirty="0"/>
              <a:t>، </a:t>
            </a:r>
            <a:r>
              <a:rPr lang="ar-SA" sz="2800" dirty="0" smtClean="0"/>
              <a:t>يبنِ</a:t>
            </a:r>
            <a:r>
              <a:rPr lang="ar-SA" sz="2800" dirty="0"/>
              <a:t>، </a:t>
            </a:r>
            <a:r>
              <a:rPr lang="ar-SA" sz="2800" dirty="0" smtClean="0"/>
              <a:t>يكتب</a:t>
            </a:r>
            <a:r>
              <a:rPr lang="ar-SA" sz="2800" dirty="0"/>
              <a:t>، </a:t>
            </a:r>
            <a:r>
              <a:rPr lang="ar-SA" sz="2800" dirty="0" smtClean="0"/>
              <a:t>يؤلف</a:t>
            </a:r>
            <a:r>
              <a:rPr lang="ar-SA" sz="2800" dirty="0"/>
              <a:t>، </a:t>
            </a:r>
            <a:r>
              <a:rPr lang="ar-SA" sz="2800" dirty="0" smtClean="0"/>
              <a:t>يركب</a:t>
            </a:r>
            <a:r>
              <a:rPr lang="ar-SA" sz="2800" dirty="0"/>
              <a:t>، </a:t>
            </a:r>
            <a:r>
              <a:rPr lang="ar-SA" sz="2800" dirty="0" smtClean="0"/>
              <a:t>يبتكر</a:t>
            </a:r>
            <a:endParaRPr lang="ar-SA" sz="2800" dirty="0"/>
          </a:p>
          <a:p>
            <a:pPr lvl="1" algn="r" rtl="1">
              <a:buFont typeface="Wingdings" panose="05000000000000000000" pitchFamily="2" charset="2"/>
              <a:buChar char="q"/>
            </a:pPr>
            <a:r>
              <a:rPr lang="ar-SA" sz="2800" dirty="0" smtClean="0"/>
              <a:t>أمثلة:</a:t>
            </a:r>
          </a:p>
          <a:p>
            <a:pPr lvl="2" algn="r" rtl="1">
              <a:buFont typeface="Wingdings" panose="05000000000000000000" pitchFamily="2" charset="2"/>
              <a:buChar char="§"/>
            </a:pPr>
            <a:r>
              <a:rPr lang="ar-SA" dirty="0" smtClean="0"/>
              <a:t>أن يضع بعض الفرضيات لحل مشكلة معينة.</a:t>
            </a:r>
          </a:p>
          <a:p>
            <a:pPr lvl="2" algn="r" rtl="1">
              <a:buFont typeface="Wingdings" panose="05000000000000000000" pitchFamily="2" charset="2"/>
              <a:buChar char="§"/>
            </a:pPr>
            <a:r>
              <a:rPr lang="ar-SA" dirty="0" smtClean="0"/>
              <a:t>ينتج وسيلة تعليمية.</a:t>
            </a:r>
          </a:p>
          <a:p>
            <a:pPr lvl="2" algn="r" rtl="1">
              <a:buFont typeface="Wingdings" panose="05000000000000000000" pitchFamily="2" charset="2"/>
              <a:buChar char="§"/>
            </a:pPr>
            <a:r>
              <a:rPr lang="ar-SA" dirty="0" smtClean="0"/>
              <a:t>يكتب حلولا لمشكلة تضخم نسبة الطلاق في المملكة.</a:t>
            </a:r>
          </a:p>
        </p:txBody>
      </p:sp>
    </p:spTree>
    <p:extLst>
      <p:ext uri="{BB962C8B-B14F-4D97-AF65-F5344CB8AC3E}">
        <p14:creationId xmlns:p14="http://schemas.microsoft.com/office/powerpoint/2010/main" val="37809978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المجال المعرفي (التقويم):</a:t>
            </a:r>
            <a:endParaRPr lang="en-US" dirty="0"/>
          </a:p>
        </p:txBody>
      </p:sp>
      <p:sp>
        <p:nvSpPr>
          <p:cNvPr id="3" name="Content Placeholder 2"/>
          <p:cNvSpPr>
            <a:spLocks noGrp="1"/>
          </p:cNvSpPr>
          <p:nvPr>
            <p:ph idx="1"/>
          </p:nvPr>
        </p:nvSpPr>
        <p:spPr>
          <a:xfrm>
            <a:off x="838200" y="1825625"/>
            <a:ext cx="11049000" cy="4351338"/>
          </a:xfrm>
        </p:spPr>
        <p:txBody>
          <a:bodyPr>
            <a:normAutofit/>
          </a:bodyPr>
          <a:lstStyle/>
          <a:p>
            <a:pPr lvl="1" algn="r" rtl="1">
              <a:buFont typeface="Wingdings" panose="05000000000000000000" pitchFamily="2" charset="2"/>
              <a:buChar char="q"/>
            </a:pPr>
            <a:r>
              <a:rPr lang="ar-SA" sz="2800" dirty="0"/>
              <a:t>قدرة الطالب على إصدار أحكام كمية وكيفية على مشكلات معينة وفقاً لمعايير واضحة.</a:t>
            </a:r>
          </a:p>
          <a:p>
            <a:pPr lvl="1" algn="r" rtl="1">
              <a:buFont typeface="Wingdings" panose="05000000000000000000" pitchFamily="2" charset="2"/>
              <a:buChar char="q"/>
            </a:pPr>
            <a:r>
              <a:rPr lang="ar-SA" sz="2800" dirty="0"/>
              <a:t>الأفعال: </a:t>
            </a:r>
            <a:r>
              <a:rPr lang="ar-SA" sz="2800" dirty="0" smtClean="0"/>
              <a:t>يقوم</a:t>
            </a:r>
            <a:r>
              <a:rPr lang="ar-SA" sz="2800" dirty="0"/>
              <a:t>، </a:t>
            </a:r>
            <a:r>
              <a:rPr lang="ar-SA" sz="2800" dirty="0" smtClean="0"/>
              <a:t>يقرر</a:t>
            </a:r>
            <a:r>
              <a:rPr lang="ar-SA" sz="2800" dirty="0"/>
              <a:t>، </a:t>
            </a:r>
            <a:r>
              <a:rPr lang="ar-SA" sz="2800" dirty="0" smtClean="0"/>
              <a:t>يحكم</a:t>
            </a:r>
            <a:r>
              <a:rPr lang="ar-SA" sz="2800" dirty="0"/>
              <a:t>، </a:t>
            </a:r>
            <a:r>
              <a:rPr lang="ar-SA" sz="2800" dirty="0" smtClean="0"/>
              <a:t>يبرر</a:t>
            </a:r>
            <a:r>
              <a:rPr lang="ar-SA" sz="2800" dirty="0"/>
              <a:t>، </a:t>
            </a:r>
            <a:r>
              <a:rPr lang="ar-SA" sz="2800" dirty="0" smtClean="0"/>
              <a:t>يتنبأ</a:t>
            </a:r>
            <a:r>
              <a:rPr lang="ar-SA" sz="2800" dirty="0"/>
              <a:t>، </a:t>
            </a:r>
            <a:r>
              <a:rPr lang="ar-SA" sz="2800" dirty="0" smtClean="0"/>
              <a:t>يناقش</a:t>
            </a:r>
            <a:r>
              <a:rPr lang="ar-SA" sz="2800" dirty="0"/>
              <a:t>.</a:t>
            </a:r>
            <a:endParaRPr lang="en-US" sz="2800" dirty="0"/>
          </a:p>
          <a:p>
            <a:pPr lvl="1" algn="r" rtl="1">
              <a:buFont typeface="Wingdings" panose="05000000000000000000" pitchFamily="2" charset="2"/>
              <a:buChar char="q"/>
            </a:pPr>
            <a:r>
              <a:rPr lang="ar-SA" sz="2800" dirty="0" smtClean="0"/>
              <a:t>أمثلة:</a:t>
            </a:r>
          </a:p>
          <a:p>
            <a:pPr lvl="2" algn="r" rtl="1">
              <a:buFont typeface="Wingdings" panose="05000000000000000000" pitchFamily="2" charset="2"/>
              <a:buChar char="§"/>
            </a:pPr>
            <a:r>
              <a:rPr lang="ar-SA" dirty="0" smtClean="0"/>
              <a:t>أن يناقش المتعلم أنواع الأطعمة التي يتناولها من حيث أهميتها لجسم الإنسان.</a:t>
            </a:r>
          </a:p>
          <a:p>
            <a:pPr lvl="2" algn="r" rtl="1">
              <a:buFont typeface="Wingdings" panose="05000000000000000000" pitchFamily="2" charset="2"/>
              <a:buChar char="§"/>
            </a:pPr>
            <a:r>
              <a:rPr lang="ar-SA" dirty="0" smtClean="0"/>
              <a:t>يحكم على قيمة عمل أدبي باستخدام معايير خارجية.</a:t>
            </a:r>
          </a:p>
          <a:p>
            <a:pPr lvl="2" algn="r" rtl="1">
              <a:buFont typeface="Wingdings" panose="05000000000000000000" pitchFamily="2" charset="2"/>
              <a:buChar char="§"/>
            </a:pPr>
            <a:r>
              <a:rPr lang="ar-SA" dirty="0" smtClean="0"/>
              <a:t>يبين رأيه في جودة المشروع المقدم.</a:t>
            </a:r>
          </a:p>
          <a:p>
            <a:pPr lvl="2" algn="r" rtl="1">
              <a:buFont typeface="Wingdings" panose="05000000000000000000" pitchFamily="2" charset="2"/>
              <a:buChar char="§"/>
            </a:pPr>
            <a:r>
              <a:rPr lang="ar-SA" dirty="0" smtClean="0"/>
              <a:t>يحكم على بعض السلوكيات التي يتبعها زملاؤه في الفصل.</a:t>
            </a:r>
          </a:p>
        </p:txBody>
      </p:sp>
    </p:spTree>
    <p:extLst>
      <p:ext uri="{BB962C8B-B14F-4D97-AF65-F5344CB8AC3E}">
        <p14:creationId xmlns:p14="http://schemas.microsoft.com/office/powerpoint/2010/main" val="16423338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1" y="365125"/>
            <a:ext cx="10515600" cy="6344768"/>
          </a:xfrm>
        </p:spPr>
      </p:pic>
    </p:spTree>
    <p:extLst>
      <p:ext uri="{BB962C8B-B14F-4D97-AF65-F5344CB8AC3E}">
        <p14:creationId xmlns:p14="http://schemas.microsoft.com/office/powerpoint/2010/main" val="22936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المواضيع:</a:t>
            </a:r>
            <a:endParaRPr lang="en-US" dirty="0"/>
          </a:p>
        </p:txBody>
      </p:sp>
      <p:sp>
        <p:nvSpPr>
          <p:cNvPr id="3" name="Content Placeholder 2"/>
          <p:cNvSpPr>
            <a:spLocks noGrp="1"/>
          </p:cNvSpPr>
          <p:nvPr>
            <p:ph idx="1"/>
          </p:nvPr>
        </p:nvSpPr>
        <p:spPr/>
        <p:txBody>
          <a:bodyPr/>
          <a:lstStyle/>
          <a:p>
            <a:pPr algn="r" rtl="1"/>
            <a:r>
              <a:rPr lang="ar-SA" dirty="0" smtClean="0"/>
              <a:t>أهمية تحديد الأهداف التربوية.</a:t>
            </a:r>
          </a:p>
          <a:p>
            <a:pPr algn="r" rtl="1"/>
            <a:r>
              <a:rPr lang="ar-SA" dirty="0" smtClean="0"/>
              <a:t>مستويات الأهداف التربوية.</a:t>
            </a:r>
          </a:p>
          <a:p>
            <a:pPr algn="r" rtl="1"/>
            <a:r>
              <a:rPr lang="ar-SA" dirty="0" smtClean="0"/>
              <a:t>شروط صياغة الأهداف التعليمية.</a:t>
            </a:r>
          </a:p>
          <a:p>
            <a:pPr algn="r" rtl="1"/>
            <a:r>
              <a:rPr lang="ar-SA" dirty="0" smtClean="0"/>
              <a:t>مجالات الأهداف السلوكية.</a:t>
            </a:r>
          </a:p>
        </p:txBody>
      </p:sp>
    </p:spTree>
    <p:extLst>
      <p:ext uri="{BB962C8B-B14F-4D97-AF65-F5344CB8AC3E}">
        <p14:creationId xmlns:p14="http://schemas.microsoft.com/office/powerpoint/2010/main" val="3039237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أهمية تحديد الأهداف التربوية:</a:t>
            </a:r>
            <a:endParaRPr lang="en-US" dirty="0"/>
          </a:p>
        </p:txBody>
      </p:sp>
      <p:sp>
        <p:nvSpPr>
          <p:cNvPr id="3" name="Content Placeholder 2"/>
          <p:cNvSpPr>
            <a:spLocks noGrp="1"/>
          </p:cNvSpPr>
          <p:nvPr>
            <p:ph idx="1"/>
          </p:nvPr>
        </p:nvSpPr>
        <p:spPr/>
        <p:txBody>
          <a:bodyPr/>
          <a:lstStyle/>
          <a:p>
            <a:pPr algn="r" rtl="1"/>
            <a:r>
              <a:rPr lang="ar-SA" dirty="0" smtClean="0"/>
              <a:t>الأهداف التربوية تعمل كالمرشد للمعلم خلال العملية التعليمية.</a:t>
            </a:r>
          </a:p>
          <a:p>
            <a:pPr algn="r" rtl="1"/>
            <a:r>
              <a:rPr lang="ar-SA" dirty="0" smtClean="0"/>
              <a:t>الأهداف التربوية هي العنصر المهم في تقويم تقدم المتعلم وفي أداء المعلم ولها أثر فعال على جميع جوانب العملية  التعليمية.</a:t>
            </a:r>
          </a:p>
          <a:p>
            <a:pPr algn="r" rtl="1"/>
            <a:r>
              <a:rPr lang="ar-SA" dirty="0" smtClean="0"/>
              <a:t>تساعد الأهداف التربوية على اختيار الأنشطة والإجراءات المناسبة للدرس وكذلك التقويم.</a:t>
            </a:r>
          </a:p>
          <a:p>
            <a:pPr algn="r" rtl="1"/>
            <a:r>
              <a:rPr lang="ar-SA" dirty="0" smtClean="0"/>
              <a:t>تعنى الأهداف التربوية في مجتمع ما بصياغة عقائده وقيمه وتراثه وآماله واحتياجاته ومشكلاته.</a:t>
            </a:r>
          </a:p>
          <a:p>
            <a:pPr algn="r" rtl="1"/>
            <a:r>
              <a:rPr lang="ar-SA" dirty="0" smtClean="0"/>
              <a:t>تساعد على اختيار المحتوى التعليمي للمراحل الدراسية المختلفة وصياغة أهدافها التربوية.</a:t>
            </a:r>
          </a:p>
        </p:txBody>
      </p:sp>
    </p:spTree>
    <p:extLst>
      <p:ext uri="{BB962C8B-B14F-4D97-AF65-F5344CB8AC3E}">
        <p14:creationId xmlns:p14="http://schemas.microsoft.com/office/powerpoint/2010/main" val="2759349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مستويات الأهداف التربوية:</a:t>
            </a:r>
            <a:endParaRPr lang="en-US"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838200" y="1975777"/>
            <a:ext cx="10515600" cy="4051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08167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02276"/>
            <a:ext cx="10515600" cy="5808371"/>
          </a:xfrm>
        </p:spPr>
        <p:txBody>
          <a:bodyPr>
            <a:normAutofit fontScale="77500" lnSpcReduction="20000"/>
          </a:bodyPr>
          <a:lstStyle/>
          <a:p>
            <a:pPr marL="0" indent="0" algn="r" rtl="1">
              <a:buNone/>
            </a:pPr>
            <a:r>
              <a:rPr lang="ar-SA" sz="3800" b="1" u="sng" dirty="0"/>
              <a:t>أولاً: الغايات التربوية:</a:t>
            </a:r>
            <a:endParaRPr lang="en-US" sz="3800" b="1" u="sng" dirty="0"/>
          </a:p>
          <a:p>
            <a:pPr algn="r" rtl="1">
              <a:buFont typeface="Wingdings" panose="05000000000000000000" pitchFamily="2" charset="2"/>
              <a:buChar char="q"/>
            </a:pPr>
            <a:r>
              <a:rPr lang="ar-SA" dirty="0" smtClean="0"/>
              <a:t> تعد الغيات التربوية أكثر مستويات الأهداف عمومية وتجريداً وهي أهداف بعيدة المدى، قد يستغرق تحقيقها مدة طويلة تصل الى سنوات عديدة، وهي تصف النتائج النهائية لمراحل التعليم المختلفة وتعكس الغايات المبادئ التي نرسخ بها قيم المجتمع من خلال التعليم في المدرسة. ومن أمثلة الغايات التربوية:</a:t>
            </a:r>
          </a:p>
          <a:p>
            <a:pPr lvl="1" algn="r" rtl="1">
              <a:buFont typeface="Wingdings" panose="05000000000000000000" pitchFamily="2" charset="2"/>
              <a:buChar char="§"/>
            </a:pPr>
            <a:r>
              <a:rPr lang="ar-SA" dirty="0" smtClean="0"/>
              <a:t>يرسخ المتعلم انتماءه للدين الاسلامي.</a:t>
            </a:r>
          </a:p>
          <a:p>
            <a:pPr lvl="1" algn="r" rtl="1">
              <a:buFont typeface="Wingdings" panose="05000000000000000000" pitchFamily="2" charset="2"/>
              <a:buChar char="§"/>
            </a:pPr>
            <a:r>
              <a:rPr lang="ar-SA" dirty="0" smtClean="0"/>
              <a:t>يستخدم الأسلوب العلمي السليم في حل المشكلات الحياتية المختلفة.</a:t>
            </a:r>
          </a:p>
          <a:p>
            <a:pPr lvl="1" algn="r" rtl="1">
              <a:buFont typeface="Wingdings" panose="05000000000000000000" pitchFamily="2" charset="2"/>
              <a:buChar char="§"/>
            </a:pPr>
            <a:r>
              <a:rPr lang="ar-SA" dirty="0" smtClean="0"/>
              <a:t>يكتسب المتعلم ثروة لغوية تمكنه من الإطلاع على التراث العربي الاسلامي والاستفادة منه.</a:t>
            </a:r>
          </a:p>
          <a:p>
            <a:pPr lvl="1" algn="r" rtl="1">
              <a:buFont typeface="Wingdings" panose="05000000000000000000" pitchFamily="2" charset="2"/>
              <a:buChar char="§"/>
            </a:pPr>
            <a:r>
              <a:rPr lang="ar-SA" dirty="0" smtClean="0"/>
              <a:t>يدرك اسهامات العلم في خدمة الانسانية وتقدم البشرية.</a:t>
            </a:r>
          </a:p>
          <a:p>
            <a:pPr lvl="1" algn="r" rtl="1">
              <a:buFont typeface="Wingdings" panose="05000000000000000000" pitchFamily="2" charset="2"/>
              <a:buChar char="§"/>
            </a:pPr>
            <a:r>
              <a:rPr lang="ar-SA" dirty="0" smtClean="0"/>
              <a:t>يتمكن من التفكير بطريقة إبداعية.</a:t>
            </a:r>
          </a:p>
          <a:p>
            <a:pPr marL="457200" lvl="1" indent="0" algn="r" rtl="1">
              <a:buNone/>
            </a:pPr>
            <a:endParaRPr lang="ar-SA" dirty="0" smtClean="0"/>
          </a:p>
          <a:p>
            <a:pPr marL="0" indent="0" algn="r" rtl="1">
              <a:buNone/>
            </a:pPr>
            <a:r>
              <a:rPr lang="ar-SA" sz="3600" b="1" u="sng" dirty="0" smtClean="0"/>
              <a:t>ثانياً: الأهداف العامة: </a:t>
            </a:r>
          </a:p>
          <a:p>
            <a:pPr algn="r" rtl="1">
              <a:buFont typeface="Wingdings" panose="05000000000000000000" pitchFamily="2" charset="2"/>
              <a:buChar char="q"/>
            </a:pPr>
            <a:r>
              <a:rPr lang="ar-SA" dirty="0"/>
              <a:t> </a:t>
            </a:r>
            <a:r>
              <a:rPr lang="ar-SA" dirty="0" smtClean="0"/>
              <a:t>الأهداف تشتق من الغايات، وهي تمثل موقع وسط بين الغايات والأهداف السلوكية، وهي قدرات ومهارات تحدد الأداء النهائي الذي يصدر عن المتعلم تصف النتيجة الفعلية التي يحققها جزء من برنامج في فترة زمنية محددة وهي محدودة المدى نسبياً في الزمن الذي يمكن أن تتحقق فيه. ومن أمثلة الأهداف العامة:</a:t>
            </a:r>
          </a:p>
          <a:p>
            <a:pPr lvl="1" algn="r" rtl="1">
              <a:buFont typeface="Wingdings" panose="05000000000000000000" pitchFamily="2" charset="2"/>
              <a:buChar char="§"/>
            </a:pPr>
            <a:r>
              <a:rPr lang="ar-SA" dirty="0" smtClean="0"/>
              <a:t>يوظف القواعد النحوية بشكل صحيح في القراءة والتعبير.</a:t>
            </a:r>
          </a:p>
          <a:p>
            <a:pPr lvl="1" algn="r" rtl="1">
              <a:buFont typeface="Wingdings" panose="05000000000000000000" pitchFamily="2" charset="2"/>
              <a:buChar char="§"/>
            </a:pPr>
            <a:r>
              <a:rPr lang="ar-SA" dirty="0" smtClean="0"/>
              <a:t>يفسر معاني الآيات القرآنية بشكل صحيح.</a:t>
            </a:r>
          </a:p>
          <a:p>
            <a:pPr lvl="1" algn="r" rtl="1">
              <a:buFont typeface="Wingdings" panose="05000000000000000000" pitchFamily="2" charset="2"/>
              <a:buChar char="§"/>
            </a:pPr>
            <a:r>
              <a:rPr lang="ar-SA" dirty="0" smtClean="0"/>
              <a:t>يحل مسائل رياضية حياتية متصلة بحياته اليومية.</a:t>
            </a:r>
          </a:p>
          <a:p>
            <a:pPr lvl="1" algn="r" rtl="1">
              <a:buFont typeface="Wingdings" panose="05000000000000000000" pitchFamily="2" charset="2"/>
              <a:buChar char="§"/>
            </a:pPr>
            <a:r>
              <a:rPr lang="ar-SA" dirty="0" smtClean="0"/>
              <a:t>يستخدم الأساليب الموضوعية في حل المشكلات الاجتماعية.</a:t>
            </a:r>
          </a:p>
          <a:p>
            <a:pPr lvl="1" algn="r" rtl="1">
              <a:buFont typeface="Wingdings" panose="05000000000000000000" pitchFamily="2" charset="2"/>
              <a:buChar char="§"/>
            </a:pPr>
            <a:r>
              <a:rPr lang="ar-SA" dirty="0" smtClean="0"/>
              <a:t>يوضح الحقائق والمعلومات التي تنطوي عليها الخرائط الجغرافية.</a:t>
            </a:r>
          </a:p>
        </p:txBody>
      </p:sp>
    </p:spTree>
    <p:extLst>
      <p:ext uri="{BB962C8B-B14F-4D97-AF65-F5344CB8AC3E}">
        <p14:creationId xmlns:p14="http://schemas.microsoft.com/office/powerpoint/2010/main" val="32988299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02276"/>
            <a:ext cx="10515600" cy="5808371"/>
          </a:xfrm>
        </p:spPr>
        <p:txBody>
          <a:bodyPr>
            <a:normAutofit/>
          </a:bodyPr>
          <a:lstStyle/>
          <a:p>
            <a:pPr marL="0" indent="0" algn="r" rtl="1">
              <a:buNone/>
            </a:pPr>
            <a:r>
              <a:rPr lang="ar-SA" sz="3800" b="1" u="sng" dirty="0" smtClean="0"/>
              <a:t>ثالثاً: الأهداف السلوكية:</a:t>
            </a:r>
            <a:endParaRPr lang="en-US" sz="3800" b="1" u="sng" dirty="0"/>
          </a:p>
          <a:p>
            <a:pPr algn="r" rtl="1">
              <a:buFont typeface="Wingdings" panose="05000000000000000000" pitchFamily="2" charset="2"/>
              <a:buChar char="q"/>
            </a:pPr>
            <a:r>
              <a:rPr lang="ar-SA" dirty="0" smtClean="0"/>
              <a:t> الهدف السلوكي هو عبارة دقيقة تجيب عن السؤال التالي: ما الذي يجب على المتعلم أن يكون قادراً على عمله ليدل على أنه قد تعلم ما تريده أن يتعلم؟ </a:t>
            </a:r>
          </a:p>
          <a:p>
            <a:pPr algn="r" rtl="1">
              <a:buFont typeface="Wingdings" panose="05000000000000000000" pitchFamily="2" charset="2"/>
              <a:buChar char="q"/>
            </a:pPr>
            <a:r>
              <a:rPr lang="ar-SA" dirty="0" smtClean="0"/>
              <a:t>الهدف السلوكي هو التغير المرغوب المتوقع حدوثه في سلوك المتعلم والذي يمكن تقويمه بعد مرور المتعلم بخبرة تعلمية معينة.</a:t>
            </a:r>
          </a:p>
          <a:p>
            <a:pPr algn="r" rtl="1">
              <a:buFont typeface="Wingdings" panose="05000000000000000000" pitchFamily="2" charset="2"/>
              <a:buChar char="q"/>
            </a:pPr>
            <a:r>
              <a:rPr lang="ar-SA" dirty="0" smtClean="0"/>
              <a:t>الهدف السلوكي هو وصف دقيق وواضح ومحدد لناتج التعلم المرغوب تحقيقه من المتعلم على هيئة سلوك قابل للملاحظة والقياس.</a:t>
            </a:r>
          </a:p>
          <a:p>
            <a:pPr marL="0" indent="0" algn="r" rtl="1">
              <a:buNone/>
            </a:pPr>
            <a:endParaRPr lang="ar-SA" dirty="0" smtClean="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694350" y="444319"/>
            <a:ext cx="2897747" cy="9710674"/>
          </a:xfrm>
          <a:prstGeom prst="rect">
            <a:avLst/>
          </a:prstGeom>
        </p:spPr>
      </p:pic>
    </p:spTree>
    <p:extLst>
      <p:ext uri="{BB962C8B-B14F-4D97-AF65-F5344CB8AC3E}">
        <p14:creationId xmlns:p14="http://schemas.microsoft.com/office/powerpoint/2010/main" val="17358737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02276"/>
            <a:ext cx="10515600" cy="5808371"/>
          </a:xfrm>
        </p:spPr>
        <p:txBody>
          <a:bodyPr>
            <a:normAutofit/>
          </a:bodyPr>
          <a:lstStyle/>
          <a:p>
            <a:pPr marL="0" indent="0" algn="r" rtl="1">
              <a:buNone/>
            </a:pPr>
            <a:r>
              <a:rPr lang="ar-SA" sz="3800" b="1" u="sng" dirty="0" smtClean="0"/>
              <a:t>ثالثاً: الأهداف السلوكية:</a:t>
            </a:r>
            <a:endParaRPr lang="en-US" sz="3800" b="1" u="sng" dirty="0"/>
          </a:p>
          <a:p>
            <a:pPr algn="r" rtl="1">
              <a:buFont typeface="Wingdings" panose="05000000000000000000" pitchFamily="2" charset="2"/>
              <a:buChar char="q"/>
            </a:pPr>
            <a:r>
              <a:rPr lang="ar-SA" dirty="0"/>
              <a:t> </a:t>
            </a:r>
            <a:r>
              <a:rPr lang="ar-SA" dirty="0" smtClean="0"/>
              <a:t>مكونان أساسيان: بحيث لا يمكن أن تكتمل صياغة الهدف بدونهما:</a:t>
            </a:r>
          </a:p>
          <a:p>
            <a:pPr lvl="1" algn="r" rtl="1">
              <a:buFont typeface="Wingdings" panose="05000000000000000000" pitchFamily="2" charset="2"/>
              <a:buChar char="§"/>
            </a:pPr>
            <a:r>
              <a:rPr lang="ar-SA" dirty="0"/>
              <a:t> </a:t>
            </a:r>
            <a:r>
              <a:rPr lang="ar-SA" dirty="0" smtClean="0"/>
              <a:t>فعل السلوك (وهو فعل مضارع قابل للقياس فاعله المتعلم الذي يحدد سلوك التعلم بدقة)</a:t>
            </a:r>
          </a:p>
          <a:p>
            <a:pPr lvl="1" algn="r" rtl="1">
              <a:buFont typeface="Wingdings" panose="05000000000000000000" pitchFamily="2" charset="2"/>
              <a:buChar char="§"/>
            </a:pPr>
            <a:r>
              <a:rPr lang="ar-SA" dirty="0"/>
              <a:t> </a:t>
            </a:r>
            <a:r>
              <a:rPr lang="ar-SA" dirty="0" smtClean="0"/>
              <a:t>المحتوى المرجعي العام (محتوى الموضوع المراد معالجته من خلال الموقف التعليمي)</a:t>
            </a:r>
          </a:p>
          <a:p>
            <a:pPr algn="r" rtl="1">
              <a:buFont typeface="Wingdings" panose="05000000000000000000" pitchFamily="2" charset="2"/>
              <a:buChar char="q"/>
            </a:pPr>
            <a:r>
              <a:rPr lang="ar-SA" dirty="0" smtClean="0"/>
              <a:t>مكونان فرعيان: وهما مكونان ليس بالضرورة أن يحتوي عليهما الهدف السلوكي، ولكن إذا أضيفا للهدف السلوكي لا يتحقق الهدف الا بتحققهما.</a:t>
            </a:r>
          </a:p>
          <a:p>
            <a:pPr lvl="1" algn="r" rtl="1">
              <a:buFont typeface="Wingdings" panose="05000000000000000000" pitchFamily="2" charset="2"/>
              <a:buChar char="§"/>
            </a:pPr>
            <a:r>
              <a:rPr lang="ar-SA" dirty="0" smtClean="0"/>
              <a:t>الظروف (الأدوات التي يستخدمها المتعلم لتحقيق الهدف السلوكي أو الظروف أو الشروط المحيطة بالهدف أو الحالة التي يكون عليها المتعلم أثناء تأدية السلوك)</a:t>
            </a:r>
          </a:p>
          <a:p>
            <a:pPr lvl="1" algn="r" rtl="1">
              <a:buFont typeface="Wingdings" panose="05000000000000000000" pitchFamily="2" charset="2"/>
              <a:buChar char="§"/>
            </a:pPr>
            <a:r>
              <a:rPr lang="ar-SA" dirty="0" smtClean="0"/>
              <a:t>مستوى الأداء المقبول (درجة الإتقان التي يقوم فيها المعلم أداء المتعلم أو الزمن المطلوب لتأدية السلوك).</a:t>
            </a:r>
          </a:p>
          <a:p>
            <a:pPr algn="r" rtl="1">
              <a:buFont typeface="Wingdings" panose="05000000000000000000" pitchFamily="2" charset="2"/>
              <a:buChar char="q"/>
            </a:pPr>
            <a:r>
              <a:rPr lang="ar-SA" dirty="0" smtClean="0"/>
              <a:t>مثال: أن </a:t>
            </a:r>
            <a:r>
              <a:rPr lang="ar-SA" u="sng" dirty="0" smtClean="0">
                <a:solidFill>
                  <a:schemeClr val="accent4">
                    <a:lumMod val="75000"/>
                  </a:schemeClr>
                </a:solidFill>
              </a:rPr>
              <a:t>يحدد</a:t>
            </a:r>
            <a:r>
              <a:rPr lang="ar-SA" dirty="0" smtClean="0"/>
              <a:t> المتعلم </a:t>
            </a:r>
            <a:r>
              <a:rPr lang="ar-SA" u="sng" dirty="0" smtClean="0">
                <a:solidFill>
                  <a:srgbClr val="FF0000"/>
                </a:solidFill>
              </a:rPr>
              <a:t>أجزاء الخلية </a:t>
            </a:r>
            <a:r>
              <a:rPr lang="ar-SA" u="sng" dirty="0" smtClean="0">
                <a:solidFill>
                  <a:srgbClr val="002060"/>
                </a:solidFill>
              </a:rPr>
              <a:t>باستخدام المجهر </a:t>
            </a:r>
            <a:r>
              <a:rPr lang="ar-SA" u="sng" dirty="0" smtClean="0">
                <a:solidFill>
                  <a:schemeClr val="accent6">
                    <a:lumMod val="50000"/>
                  </a:schemeClr>
                </a:solidFill>
              </a:rPr>
              <a:t>بدون أخطاء </a:t>
            </a:r>
            <a:r>
              <a:rPr lang="ar-SA" u="sng" dirty="0" smtClean="0">
                <a:solidFill>
                  <a:schemeClr val="accent1"/>
                </a:solidFill>
              </a:rPr>
              <a:t>خلال دقيقة</a:t>
            </a:r>
            <a:r>
              <a:rPr lang="ar-SA" dirty="0" smtClean="0"/>
              <a:t>.</a:t>
            </a:r>
          </a:p>
          <a:p>
            <a:pPr marL="0" indent="0" algn="r" rtl="1">
              <a:buNone/>
            </a:pPr>
            <a:endParaRPr lang="ar-SA" dirty="0" smtClean="0"/>
          </a:p>
        </p:txBody>
      </p:sp>
    </p:spTree>
    <p:extLst>
      <p:ext uri="{BB962C8B-B14F-4D97-AF65-F5344CB8AC3E}">
        <p14:creationId xmlns:p14="http://schemas.microsoft.com/office/powerpoint/2010/main" val="14699568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شروط صياغة الأهداف التعليمية:</a:t>
            </a:r>
            <a:endParaRPr lang="en-US" dirty="0"/>
          </a:p>
        </p:txBody>
      </p:sp>
      <p:sp>
        <p:nvSpPr>
          <p:cNvPr id="3" name="Content Placeholder 2"/>
          <p:cNvSpPr>
            <a:spLocks noGrp="1"/>
          </p:cNvSpPr>
          <p:nvPr>
            <p:ph idx="1"/>
          </p:nvPr>
        </p:nvSpPr>
        <p:spPr/>
        <p:txBody>
          <a:bodyPr>
            <a:normAutofit fontScale="70000" lnSpcReduction="20000"/>
          </a:bodyPr>
          <a:lstStyle/>
          <a:p>
            <a:pPr marL="514350" indent="-514350" algn="r" rtl="1">
              <a:buFont typeface="+mj-lt"/>
              <a:buAutoNum type="arabicParenR"/>
            </a:pPr>
            <a:r>
              <a:rPr lang="ar-SA" dirty="0" smtClean="0"/>
              <a:t>أن يتحول الهدف الى سؤال جيد بمجرد تحويله من فعل مضار الى فعل امر:</a:t>
            </a:r>
          </a:p>
          <a:p>
            <a:pPr lvl="1" algn="r" rtl="1">
              <a:buFont typeface="Wingdings" panose="05000000000000000000" pitchFamily="2" charset="2"/>
              <a:buChar char="§"/>
            </a:pPr>
            <a:r>
              <a:rPr lang="ar-SA" dirty="0" smtClean="0"/>
              <a:t>مثال ايجابي: أن يحل المتعلم معادلة من الدرجة الثانية في متغير واحد (حل المعادلة التالية)</a:t>
            </a:r>
          </a:p>
          <a:p>
            <a:pPr lvl="1" algn="r" rtl="1">
              <a:buFont typeface="Wingdings" panose="05000000000000000000" pitchFamily="2" charset="2"/>
              <a:buChar char="§"/>
            </a:pPr>
            <a:r>
              <a:rPr lang="ar-SA" dirty="0" smtClean="0"/>
              <a:t>مثال سلبي: أن يفهم المتعلم قاعدة إن (أفهم قاعدة إن).</a:t>
            </a:r>
          </a:p>
          <a:p>
            <a:pPr marL="514350" indent="-514350" algn="r" rtl="1">
              <a:buFont typeface="+mj-lt"/>
              <a:buAutoNum type="arabicParenR"/>
            </a:pPr>
            <a:r>
              <a:rPr lang="ar-SA" dirty="0" smtClean="0"/>
              <a:t> أن يصف الهدف ناتج التعلم وليس أنشطة التعلم:</a:t>
            </a:r>
          </a:p>
          <a:p>
            <a:pPr lvl="1" algn="r" rtl="1">
              <a:buFont typeface="Wingdings" panose="05000000000000000000" pitchFamily="2" charset="2"/>
              <a:buChar char="§"/>
            </a:pPr>
            <a:r>
              <a:rPr lang="ar-SA" dirty="0" smtClean="0"/>
              <a:t>مثال ايجابي: يفسر المتعلم الرسوم البيانية (يصف ناتج التعلم).</a:t>
            </a:r>
          </a:p>
          <a:p>
            <a:pPr lvl="1" algn="r" rtl="1">
              <a:buFont typeface="Wingdings" panose="05000000000000000000" pitchFamily="2" charset="2"/>
              <a:buChar char="§"/>
            </a:pPr>
            <a:r>
              <a:rPr lang="ar-SA" dirty="0" smtClean="0"/>
              <a:t>مثال سلبي: يتدرب المتعلم على استخدام الرسوم البيانية (يصف أنشطة التعلم)</a:t>
            </a:r>
          </a:p>
          <a:p>
            <a:pPr marL="514350" indent="-514350" algn="r" rtl="1">
              <a:buFont typeface="+mj-lt"/>
              <a:buAutoNum type="arabicParenR"/>
            </a:pPr>
            <a:r>
              <a:rPr lang="ar-SA" dirty="0" smtClean="0"/>
              <a:t>أن يصف الهدف سلوك المتعلم وليس سلوك المعلم:</a:t>
            </a:r>
          </a:p>
          <a:p>
            <a:pPr lvl="1" algn="r" rtl="1">
              <a:buFont typeface="Wingdings" panose="05000000000000000000" pitchFamily="2" charset="2"/>
              <a:buChar char="§"/>
            </a:pPr>
            <a:r>
              <a:rPr lang="ar-SA" dirty="0" smtClean="0"/>
              <a:t>مثال ايجابي: أن يحلل المتعلم مقدار معين (يصف سلوك المتعلم)</a:t>
            </a:r>
          </a:p>
          <a:p>
            <a:pPr lvl="1" algn="r" rtl="1">
              <a:buFont typeface="Wingdings" panose="05000000000000000000" pitchFamily="2" charset="2"/>
              <a:buChar char="§"/>
            </a:pPr>
            <a:r>
              <a:rPr lang="ar-SA" dirty="0" smtClean="0"/>
              <a:t>مثال سلبي: أن يدرس المعلم التلاميذ تحليل مقدار معين (يصف سلوك المعلم)</a:t>
            </a:r>
          </a:p>
          <a:p>
            <a:pPr marL="514350" indent="-514350" algn="r" rtl="1">
              <a:buFont typeface="+mj-lt"/>
              <a:buAutoNum type="arabicParenR"/>
            </a:pPr>
            <a:r>
              <a:rPr lang="ar-SA" dirty="0" smtClean="0"/>
              <a:t>أن يحدد الهدف ناتج التعلم وليس موضوعات التعلم:</a:t>
            </a:r>
          </a:p>
          <a:p>
            <a:pPr lvl="1" algn="r" rtl="1">
              <a:buFont typeface="Wingdings" panose="05000000000000000000" pitchFamily="2" charset="2"/>
              <a:buChar char="§"/>
            </a:pPr>
            <a:r>
              <a:rPr lang="ar-SA" dirty="0" smtClean="0"/>
              <a:t>مثال ايجابي: يطبق المتعلم قانون مساحة الدائرة في مواقف مختلفة (يصف ناتج التعلم).</a:t>
            </a:r>
          </a:p>
          <a:p>
            <a:pPr lvl="1" algn="r" rtl="1">
              <a:buFont typeface="Wingdings" panose="05000000000000000000" pitchFamily="2" charset="2"/>
              <a:buChar char="§"/>
            </a:pPr>
            <a:r>
              <a:rPr lang="ar-SA" dirty="0" smtClean="0"/>
              <a:t>مثال سلبي: قانون مساحة الدائرة (يصف موضوع التعلم).</a:t>
            </a:r>
          </a:p>
          <a:p>
            <a:pPr marL="514350" indent="-514350" algn="r" rtl="1">
              <a:buFont typeface="+mj-lt"/>
              <a:buAutoNum type="arabicParenR"/>
            </a:pPr>
            <a:r>
              <a:rPr lang="ar-SA" dirty="0" smtClean="0"/>
              <a:t>أن يكون الهدف بسيط وغير مركب يحوي أكثر من ناتج للتعلم:</a:t>
            </a:r>
          </a:p>
          <a:p>
            <a:pPr lvl="1" algn="r" rtl="1">
              <a:buFont typeface="Wingdings" panose="05000000000000000000" pitchFamily="2" charset="2"/>
              <a:buChar char="§"/>
            </a:pPr>
            <a:r>
              <a:rPr lang="ar-SA" dirty="0" smtClean="0"/>
              <a:t>مثال ايجابي: يطبق المتعلم نظرية فيثاغورس في مواقف مختلفة (هدف بسيط).</a:t>
            </a:r>
          </a:p>
          <a:p>
            <a:pPr lvl="1" algn="r" rtl="1">
              <a:buFont typeface="Wingdings" panose="05000000000000000000" pitchFamily="2" charset="2"/>
              <a:buChar char="§"/>
            </a:pPr>
            <a:r>
              <a:rPr lang="ar-SA" dirty="0" smtClean="0"/>
              <a:t>مثال سلبي: يذكر المتعلم نظرية فيثاغورس ويطبقها في مواقف مختلفة (هدف مركب)</a:t>
            </a:r>
          </a:p>
        </p:txBody>
      </p:sp>
    </p:spTree>
    <p:extLst>
      <p:ext uri="{BB962C8B-B14F-4D97-AF65-F5344CB8AC3E}">
        <p14:creationId xmlns:p14="http://schemas.microsoft.com/office/powerpoint/2010/main" val="2907034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شروط صياغة الأهداف التعليمية:</a:t>
            </a:r>
            <a:endParaRPr lang="en-US" dirty="0"/>
          </a:p>
        </p:txBody>
      </p:sp>
      <p:sp>
        <p:nvSpPr>
          <p:cNvPr id="3" name="Content Placeholder 2"/>
          <p:cNvSpPr>
            <a:spLocks noGrp="1"/>
          </p:cNvSpPr>
          <p:nvPr>
            <p:ph idx="1"/>
          </p:nvPr>
        </p:nvSpPr>
        <p:spPr/>
        <p:txBody>
          <a:bodyPr>
            <a:normAutofit fontScale="92500" lnSpcReduction="20000"/>
          </a:bodyPr>
          <a:lstStyle/>
          <a:p>
            <a:pPr marL="514350" indent="-514350" algn="r" rtl="1">
              <a:buFont typeface="+mj-lt"/>
              <a:buAutoNum type="arabicParenR" startAt="6"/>
            </a:pPr>
            <a:r>
              <a:rPr lang="ar-SA" dirty="0" smtClean="0"/>
              <a:t>أن يكون الهدف مختصر وغير محشو بكلمات يمكن الاستغناء عنها:</a:t>
            </a:r>
          </a:p>
          <a:p>
            <a:pPr lvl="1" algn="r" rtl="1">
              <a:buFont typeface="Wingdings" panose="05000000000000000000" pitchFamily="2" charset="2"/>
              <a:buChar char="§"/>
            </a:pPr>
            <a:r>
              <a:rPr lang="ar-SA" dirty="0" smtClean="0"/>
              <a:t>مثال ايجابي: يحلل العدد الى عوامله الأولية (هدف مختصر)</a:t>
            </a:r>
          </a:p>
          <a:p>
            <a:pPr lvl="1" algn="r" rtl="1">
              <a:buFont typeface="Wingdings" panose="05000000000000000000" pitchFamily="2" charset="2"/>
              <a:buChar char="§"/>
            </a:pPr>
            <a:r>
              <a:rPr lang="ar-SA" dirty="0" smtClean="0"/>
              <a:t>مثال سلبي: أن يكون لدى المتعلم القدرة والكفاءة لتحليل العدد الى عوامله الأولية (هدف غير مختصر)</a:t>
            </a:r>
          </a:p>
          <a:p>
            <a:pPr marL="514350" indent="-514350" algn="r" rtl="1">
              <a:buFont typeface="+mj-lt"/>
              <a:buAutoNum type="arabicParenR" startAt="6"/>
            </a:pPr>
            <a:r>
              <a:rPr lang="ar-SA" dirty="0" smtClean="0"/>
              <a:t>أن يعبر عن الهدف بمستوى مناسب من العمومية:</a:t>
            </a:r>
          </a:p>
          <a:p>
            <a:pPr lvl="1" algn="r" rtl="1">
              <a:buFont typeface="Wingdings" panose="05000000000000000000" pitchFamily="2" charset="2"/>
              <a:buChar char="§"/>
            </a:pPr>
            <a:r>
              <a:rPr lang="ar-SA" dirty="0" smtClean="0"/>
              <a:t>مثال ايجابي: يجمع عددين صحيحين مكونين من رقمين (هدف مناسب العمومية)</a:t>
            </a:r>
          </a:p>
          <a:p>
            <a:pPr lvl="1" algn="r" rtl="1">
              <a:buFont typeface="Wingdings" panose="05000000000000000000" pitchFamily="2" charset="2"/>
              <a:buChar char="§"/>
            </a:pPr>
            <a:r>
              <a:rPr lang="ar-SA" dirty="0" smtClean="0"/>
              <a:t>مثال سلبي: يجمع عددين (هدف عام جداً) او يجمع 1+4 (هدف خاص جداً)</a:t>
            </a:r>
          </a:p>
          <a:p>
            <a:pPr marL="514350" indent="-514350" algn="r" rtl="1">
              <a:buFont typeface="+mj-lt"/>
              <a:buAutoNum type="arabicParenR" startAt="6"/>
            </a:pPr>
            <a:r>
              <a:rPr lang="ar-SA" dirty="0" smtClean="0"/>
              <a:t>أن يكون الهدف واقعي وملائم للظروف والزمن المتاح للتدريس وقدرات وخصائص المتعلمين:</a:t>
            </a:r>
          </a:p>
          <a:p>
            <a:pPr lvl="1" algn="r" rtl="1">
              <a:buFont typeface="Wingdings" panose="05000000000000000000" pitchFamily="2" charset="2"/>
              <a:buChar char="§"/>
            </a:pPr>
            <a:r>
              <a:rPr lang="ar-SA" dirty="0" smtClean="0"/>
              <a:t>مثال ايجابي: يكتب تقريراً يصف فيه مراحل حدوث الزلزال (هدف واقعي وملائم)</a:t>
            </a:r>
          </a:p>
          <a:p>
            <a:pPr lvl="1" algn="r" rtl="1">
              <a:buFont typeface="Wingdings" panose="05000000000000000000" pitchFamily="2" charset="2"/>
              <a:buChar char="§"/>
            </a:pPr>
            <a:r>
              <a:rPr lang="ar-SA" dirty="0" smtClean="0"/>
              <a:t>مثال سلبي: يصف مراحل حدوث الزلزال بينما يشاهده حياً أثناء وقوعه (هدف غير واقعي).</a:t>
            </a:r>
          </a:p>
          <a:p>
            <a:pPr marL="514350" indent="-514350" algn="r" rtl="1">
              <a:buFont typeface="+mj-lt"/>
              <a:buAutoNum type="arabicParenR" startAt="6"/>
            </a:pPr>
            <a:r>
              <a:rPr lang="ar-SA" dirty="0" smtClean="0"/>
              <a:t>أن يبدأ الهدف بفعل مضارع قابل للقياس والملاحظة بصورة مباشرة:</a:t>
            </a:r>
          </a:p>
          <a:p>
            <a:pPr lvl="1" algn="r" rtl="1">
              <a:buFont typeface="Wingdings" panose="05000000000000000000" pitchFamily="2" charset="2"/>
              <a:buChar char="§"/>
            </a:pPr>
            <a:r>
              <a:rPr lang="ar-SA" dirty="0" smtClean="0"/>
              <a:t>مثال ايجابي: يحدد يوضح يعدد يميز يذكر يقارن يصنف يفسر يحل (افعال قابلة للقياس والملاحظة المباشرة)</a:t>
            </a:r>
          </a:p>
          <a:p>
            <a:pPr lvl="1" algn="r" rtl="1">
              <a:buFont typeface="Wingdings" panose="05000000000000000000" pitchFamily="2" charset="2"/>
              <a:buChar char="§"/>
            </a:pPr>
            <a:r>
              <a:rPr lang="ar-SA" dirty="0" smtClean="0"/>
              <a:t>مثال سلبي: يفهم يستوعب يحفظ يدرك يتذوق يقدر يعرف يستمتع يشعر يتحسس الحاجة ل يبدي اهتماما (افعال غير قابلة للقياس والملاحظة)</a:t>
            </a:r>
          </a:p>
        </p:txBody>
      </p:sp>
    </p:spTree>
    <p:extLst>
      <p:ext uri="{BB962C8B-B14F-4D97-AF65-F5344CB8AC3E}">
        <p14:creationId xmlns:p14="http://schemas.microsoft.com/office/powerpoint/2010/main" val="11320512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824</TotalTime>
  <Words>1523</Words>
  <Application>Microsoft Office PowerPoint</Application>
  <PresentationFormat>Widescreen</PresentationFormat>
  <Paragraphs>120</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Sakkal Majalla</vt:lpstr>
      <vt:lpstr>Times New Roman</vt:lpstr>
      <vt:lpstr>Wingdings</vt:lpstr>
      <vt:lpstr>Office Theme</vt:lpstr>
      <vt:lpstr>الأهداف التربوية</vt:lpstr>
      <vt:lpstr>المواضيع:</vt:lpstr>
      <vt:lpstr>أهمية تحديد الأهداف التربوية:</vt:lpstr>
      <vt:lpstr>مستويات الأهداف التربوية:</vt:lpstr>
      <vt:lpstr>PowerPoint Presentation</vt:lpstr>
      <vt:lpstr>PowerPoint Presentation</vt:lpstr>
      <vt:lpstr>PowerPoint Presentation</vt:lpstr>
      <vt:lpstr>شروط صياغة الأهداف التعليمية:</vt:lpstr>
      <vt:lpstr>شروط صياغة الأهداف التعليمية:</vt:lpstr>
      <vt:lpstr>مجالات الأهداف السلوكية:</vt:lpstr>
      <vt:lpstr>المجال المعرفي (التذكر):</vt:lpstr>
      <vt:lpstr>المجال المعرفي (الفهم):</vt:lpstr>
      <vt:lpstr>المجال المعرفي (التطبيق):</vt:lpstr>
      <vt:lpstr>المجال المعرفي (التحليل):</vt:lpstr>
      <vt:lpstr>المجال المعرفي (التركيب):</vt:lpstr>
      <vt:lpstr>المجال المعرفي (التقويم):</vt:lpstr>
      <vt:lpstr>PowerPoint Presentation</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خصائص و أنواع الفروق الفردية</dc:title>
  <dc:creator>Toshiba-User</dc:creator>
  <cp:lastModifiedBy>Toshiba-User</cp:lastModifiedBy>
  <cp:revision>80</cp:revision>
  <dcterms:created xsi:type="dcterms:W3CDTF">2015-09-13T10:54:21Z</dcterms:created>
  <dcterms:modified xsi:type="dcterms:W3CDTF">2016-10-15T10:22:32Z</dcterms:modified>
</cp:coreProperties>
</file>