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0" r:id="rId7"/>
    <p:sldId id="263" r:id="rId8"/>
    <p:sldId id="264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ransition spd="slow">
    <p:push dir="u"/>
  </p:transition>
  <p:txStyles>
    <p:titleStyle>
      <a:lvl1pPr algn="ctr" defTabSz="457200" rtl="1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2857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683438"/>
          </a:xfrm>
        </p:spPr>
        <p:txBody>
          <a:bodyPr/>
          <a:lstStyle/>
          <a:p>
            <a:r>
              <a:rPr lang="ar-SA" sz="66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الحال </a:t>
            </a:r>
            <a:endParaRPr lang="ar-SA" sz="6600" i="1" u="sng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3359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المفعول </a:t>
            </a:r>
            <a:r>
              <a:rPr lang="ar-SA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لاجله</a:t>
            </a:r>
            <a:endParaRPr lang="ar-SA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36469" y="1515291"/>
            <a:ext cx="9823268" cy="29854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المفعول </a:t>
            </a:r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له </a:t>
            </a:r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”ويسمى كذلك المفعول لأجله، والمفعول من </a:t>
            </a:r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أجله“:</a:t>
            </a:r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r"/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هو المصدر المنصوب الدال على سبب الفعل </a:t>
            </a: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قبله.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 </a:t>
            </a:r>
          </a:p>
          <a:p>
            <a:pPr algn="r"/>
            <a:endParaRPr lang="ar-SA" sz="22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علامته:</a:t>
            </a:r>
            <a:r>
              <a:rPr lang="ar-SA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  <a:p>
            <a:pPr algn="r"/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أن يصلح جواباً عن </a:t>
            </a: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لماذا؟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مثل: لماذا </a:t>
            </a: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تصلي؟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الجواب: شكراً لله </a:t>
            </a:r>
            <a:b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ولذا يسميه بعضهم: المفعول </a:t>
            </a: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السببي .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 </a:t>
            </a:r>
            <a:b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ar-SA" sz="2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19794" y="1175657"/>
            <a:ext cx="9601200" cy="221599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أمثلة :</a:t>
            </a:r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ar-SA" sz="2800" i="1" u="sng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/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/>
            </a:r>
            <a:b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أصلي 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شكراً </a:t>
            </a: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لله 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، وأصوم امتثالاً </a:t>
            </a: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لأمره.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 </a:t>
            </a:r>
            <a:b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أقرا 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كثيراً رغبةً في </a:t>
            </a: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العلم 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، وحباً </a:t>
            </a: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للمعرفة .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 </a:t>
            </a:r>
            <a:b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- </a:t>
            </a:r>
            <a:r>
              <a:rPr lang="ar-SA" sz="22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{ تَتَجَافَىٰ جُنُوبُهُمْ عَنِ الْمَضَاجِعِ يَدْعُونَ رَبَّهُمْ خَوْفًا </a:t>
            </a:r>
            <a:r>
              <a:rPr lang="ar-SA" sz="22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وَطَمَعًا }.</a:t>
            </a:r>
            <a:endParaRPr lang="ar-SA" sz="2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645920" y="1149531"/>
            <a:ext cx="9679577" cy="44012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الطالبات:</a:t>
            </a:r>
            <a:endParaRPr lang="ar-SA" sz="2800" i="1" u="sng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نورة</a:t>
            </a:r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الشمري </a:t>
            </a:r>
          </a:p>
          <a:p>
            <a:pPr algn="ctr"/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رزان</a:t>
            </a:r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الشعلان</a:t>
            </a:r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وسام الصحفي</a:t>
            </a:r>
          </a:p>
          <a:p>
            <a:pPr algn="ctr"/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لمى البكر</a:t>
            </a:r>
          </a:p>
          <a:p>
            <a:pPr algn="ctr"/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هديل الحربي</a:t>
            </a:r>
          </a:p>
          <a:p>
            <a:pPr algn="ctr"/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لبنى السيف</a:t>
            </a:r>
          </a:p>
          <a:p>
            <a:pPr algn="ctr"/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لمياء</a:t>
            </a:r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المطيري</a:t>
            </a:r>
            <a:endParaRPr lang="ar-SA" sz="2800" i="1" u="sng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سلطانه الهاجري</a:t>
            </a:r>
          </a:p>
          <a:p>
            <a:pPr algn="ctr"/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شيهانه</a:t>
            </a:r>
            <a:r>
              <a:rPr lang="ar-SA" sz="2800" i="1" u="sng" dirty="0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ar-SA" sz="2800" i="1" u="sng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المطيري</a:t>
            </a:r>
            <a:endParaRPr lang="ar-SA" sz="2800" i="1" u="sng" dirty="0" smtClean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888642"/>
            <a:ext cx="9601196" cy="1056069"/>
          </a:xfrm>
        </p:spPr>
        <p:txBody>
          <a:bodyPr>
            <a:normAutofit fontScale="90000"/>
          </a:bodyPr>
          <a:lstStyle/>
          <a:p>
            <a:pPr algn="r"/>
            <a:r>
              <a:rPr lang="ar-SA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أولاً - </a:t>
            </a:r>
            <a:r>
              <a:rPr lang="ar-SA" i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تعريفه </a:t>
            </a:r>
            <a:r>
              <a:rPr lang="ar-SA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1944711"/>
            <a:ext cx="9601196" cy="3931157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هي وصف نكرة منصوبة تبين هيئة صاحبها عند صدور الفعل</a:t>
            </a:r>
            <a:r>
              <a:rPr lang="en-US" sz="3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  <a:endParaRPr lang="ar-SA" sz="3200" i="1" u="sng" dirty="0">
              <a:ln w="3175" cmpd="sng">
                <a:noFill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ea typeface="+mj-ea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54930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795153"/>
          </a:xfrm>
        </p:spPr>
        <p:txBody>
          <a:bodyPr/>
          <a:lstStyle/>
          <a:p>
            <a:pPr algn="r"/>
            <a:r>
              <a:rPr lang="ar-SA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ثانياً-أمثلة</a:t>
            </a:r>
            <a:r>
              <a:rPr lang="ar-SA" b="1" dirty="0"/>
              <a:t> </a:t>
            </a:r>
            <a:r>
              <a:rPr lang="ar-SA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توضح</a:t>
            </a:r>
            <a:r>
              <a:rPr lang="ar-SA" b="1" dirty="0"/>
              <a:t> </a:t>
            </a:r>
            <a:r>
              <a:rPr lang="ar-SA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وظيفتها</a:t>
            </a:r>
            <a:r>
              <a:rPr lang="ar-SA" b="1" dirty="0"/>
              <a:t> </a:t>
            </a:r>
            <a:r>
              <a:rPr lang="ar-SA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في</a:t>
            </a:r>
            <a:r>
              <a:rPr lang="ar-SA" b="1" dirty="0"/>
              <a:t> </a:t>
            </a:r>
            <a:r>
              <a:rPr lang="ar-SA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الكلام</a:t>
            </a:r>
            <a:r>
              <a:rPr lang="en-US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  <a:endParaRPr lang="ar-SA" sz="4000" i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صلى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المؤمن خاشعاً 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ودعا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ربه ضارعاً باكياً .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أذهب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إلى عملي نشيطاً 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وأوديه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مخلصاً أميناً .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0445138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ثالثاً-صاحب الحال</a:t>
            </a:r>
            <a:r>
              <a:rPr lang="en-US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: </a:t>
            </a:r>
            <a:br>
              <a:rPr lang="en-US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٥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-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وقد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يكون الخبر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:</a:t>
            </a:r>
          </a:p>
          <a:p>
            <a:pPr marL="0" indent="0">
              <a:buNone/>
            </a:pP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فتلك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بيوتهم خاويةُ بما 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ظلموا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٦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-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وقد يكون المضاف إليه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:</a:t>
            </a:r>
          </a:p>
          <a:p>
            <a:pPr marL="0" indent="0"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{إليه مرجعكم جميعاً}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أعجبني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جلوس الطلاب منصتين. 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ar-SA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1- قد يكون الفاعل :</a:t>
            </a:r>
          </a:p>
          <a:p>
            <a:pPr marL="0" indent="0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- { فخرج منها خائفا يترقب } </a:t>
            </a:r>
          </a:p>
          <a:p>
            <a:pPr marL="0" indent="0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٢-  وقد يكون نائب الفاعل :</a:t>
            </a:r>
          </a:p>
          <a:p>
            <a:pPr marL="0" indent="0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- { وخلق الإنسان ضعيفاً }</a:t>
            </a:r>
          </a:p>
          <a:p>
            <a:pPr marL="0" indent="0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٣-  وقد يكون المفعول به :</a:t>
            </a:r>
          </a:p>
          <a:p>
            <a:pPr marL="0" indent="0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قرأت النص مكتوباً .</a:t>
            </a:r>
          </a:p>
          <a:p>
            <a:pPr marL="0" indent="0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٤-  وقد يكون المبتدأ :</a:t>
            </a:r>
          </a:p>
          <a:p>
            <a:pPr marL="0" indent="0">
              <a:buClr>
                <a:schemeClr val="accent3">
                  <a:lumMod val="60000"/>
                  <a:lumOff val="40000"/>
                </a:schemeClr>
              </a:buClr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المصلي ساجداً أقرب منه إلى الله راكعاً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945145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رابعاً-أقسام الحال من حيث الإفراد وعدمه</a:t>
            </a:r>
            <a:r>
              <a:rPr lang="en-US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:</a:t>
            </a:r>
            <a:br>
              <a:rPr lang="en-US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ar-SA" sz="4000" i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658533"/>
            <a:ext cx="4718304" cy="336878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٢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-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حال جملة (اسمية أو 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فعلية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)</a:t>
            </a:r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: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خرج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الرجل يبحث عن رزقة، وعاد رزقه موفور.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عدنا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من العمل والشوارع مزدحمة.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{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وجاءوا أباهم عشاء يبكون} 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{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قالوا لئن أكله الذئب ونحن عصبة}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٣</a:t>
            </a:r>
            <a:r>
              <a:rPr lang="en-US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-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حال شبه جملة (ظرف أو جار 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ومجرور):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تقدم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القائد في الشجاعة مع جنده.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شاهدت </a:t>
            </a:r>
            <a:r>
              <a:rPr lang="ar-SA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أخي بين المصابين</a:t>
            </a:r>
            <a:r>
              <a:rPr lang="ar-SA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endParaRPr lang="ar-SA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2658533"/>
            <a:ext cx="4718304" cy="3217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-</a:t>
            </a:r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1</a:t>
            </a: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حال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مفردة</a:t>
            </a:r>
            <a:r>
              <a:rPr lang="en-US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: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صلى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المؤمن خاشعاً، ودعا ربه ضارعاً.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صلى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المؤمنان خاشعين ودعوا ربهما ضارعين.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صلى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المؤمنون خاشعين، ودعوا ربهم ضارعين.</a:t>
            </a:r>
          </a:p>
        </p:txBody>
      </p:sp>
    </p:spTree>
    <p:extLst>
      <p:ext uri="{BB962C8B-B14F-4D97-AF65-F5344CB8AC3E}">
        <p14:creationId xmlns:p14="http://schemas.microsoft.com/office/powerpoint/2010/main" xmlns="" val="1981540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خامساً-أقسامها من حيث الوحدة والتعدد</a:t>
            </a:r>
            <a:r>
              <a:rPr lang="en-US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١</a:t>
            </a:r>
            <a:r>
              <a:rPr lang="en-US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- </a:t>
            </a: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حال 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واحدة لصاحب واحد</a:t>
            </a:r>
            <a:r>
              <a:rPr lang="en-US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:</a:t>
            </a: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وقفت 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أمام البحر متأملاً.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وسرت 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على شاطئه متأنياً.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2-  </a:t>
            </a: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حال 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متعددة لصاحب واحد: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{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فرجع موسى إلى قومه غضبان أسِفاً}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{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فخرج منها خائفاً يترقّب}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3- </a:t>
            </a: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حال 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لأكثر من صاحب واحد: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{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وسخّر لكم الشمس والقمر دائبَيْن}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جلس 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الأساتذة والطلاب والضيوف منصتين للخطيب.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1352947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سادساً-نوعا الحال: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1-</a:t>
            </a:r>
            <a:r>
              <a:rPr lang="ar-SA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حال </a:t>
            </a:r>
            <a:r>
              <a:rPr lang="ar-SA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مبيّنة (مؤسسة):</a:t>
            </a:r>
            <a:endParaRPr lang="en-US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عاد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الجيش منتصراً</a:t>
            </a:r>
            <a:r>
              <a:rPr lang="ar-SA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indent="0">
              <a:buClr>
                <a:schemeClr val="accent3">
                  <a:lumMod val="60000"/>
                  <a:lumOff val="40000"/>
                </a:schemeClr>
              </a:buClr>
              <a:buNone/>
            </a:pPr>
            <a:endParaRPr lang="en-US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2- حال </a:t>
            </a:r>
            <a:r>
              <a:rPr lang="ar-SA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مؤكدة (لعاملها أو لصاحبها أو لمعنى الجملة قبلها):</a:t>
            </a:r>
            <a:endParaRPr lang="en-US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{</a:t>
            </a:r>
            <a:r>
              <a:rPr lang="ar-SA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فتبسّم ضاحكاً}</a:t>
            </a:r>
            <a:endParaRPr lang="en-US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{</a:t>
            </a:r>
            <a:r>
              <a:rPr lang="ar-SA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ولو شاء ربك لآمن مَن في الأرض كلهم جميعاً}</a:t>
            </a:r>
            <a:endParaRPr lang="en-US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1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هذا </a:t>
            </a:r>
            <a:r>
              <a:rPr lang="ar-SA" sz="18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أبوك عطوفاً.</a:t>
            </a:r>
            <a:endParaRPr lang="en-US" sz="1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41951977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البيان:</a:t>
            </a:r>
            <a:r>
              <a:rPr lang="en-US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ar-SA" i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1-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الأصل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في الحال أن تكون نكرة , وفي صاحبها أن يكون معرفة.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2- وظيفتها:بيان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هيئة صاحبها عند صدور الفعل.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3- علامتها:أن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تصلح جواباً عن: كيف..؟ مثل: كيف صلى المؤمن؟ الجواب: خاشعاً.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4- إذا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وقعت الحال جملة, فلابد فيها من رابط يربط الحال بصاحبها, مثل: الضمير أو الواو مع الضمير. (انظر الأمثلة في أقسام الحال).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5- الحال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المؤسسة: هي التي تفيد معنى لا يُفهم من الجملة قبلها.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6- الحال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المؤكدة: هي التي يستفاد معناها من الكلام السابق عليها.</a:t>
            </a:r>
            <a:endParaRPr lang="en-US" sz="2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94380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ar-SA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ملاحظات:</a:t>
            </a:r>
            <a:r>
              <a:rPr lang="en-US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en-US" sz="4000" i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ar-SA" sz="4000" i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421228"/>
            <a:ext cx="4718304" cy="345463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جملتا الحال والصفة: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هناك قاعدة تقول: "الجمل بعد المعارف أحوال, وبعد النكرات صفات".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وقف 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الشاعر ينشد قصيدة. (حال)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وقف </a:t>
            </a: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شاعر ينشد قصيدة. (صفة)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حذف عامل الحال: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قد يحذف عامل الحال , كما في الأمثلة الآتية: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أنائماً وقد أشرقت الشمس؟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أمفطراً وقد صام الناس؟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>
              <a:buClr>
                <a:schemeClr val="accent3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ar-SA" sz="29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هنيئاً لك.. موفقاً.. (لمن أراد الزواج مثلاً)</a:t>
            </a:r>
            <a:endParaRPr lang="en-US" sz="29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dirty="0"/>
          </a:p>
        </p:txBody>
      </p:sp>
      <p:sp>
        <p:nvSpPr>
          <p:cNvPr id="8" name="Text Placeholder 4"/>
          <p:cNvSpPr>
            <a:spLocks noGrp="1"/>
          </p:cNvSpPr>
          <p:nvPr>
            <p:ph sz="quarter" idx="4"/>
          </p:nvPr>
        </p:nvSpPr>
        <p:spPr>
          <a:xfrm>
            <a:off x="6180671" y="2421228"/>
            <a:ext cx="4718304" cy="3454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2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الحال المعرفة:</a:t>
            </a:r>
            <a:endParaRPr lang="en-US" sz="2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قد تأتي الحال معرفة, مثل : جاء أخوك وحْدَه, أدخلوا الأول فالأول.</a:t>
            </a:r>
            <a:endParaRPr lang="en-US" sz="2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الحال الجامدة:</a:t>
            </a:r>
            <a:endParaRPr lang="en-US" sz="2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وقد تأتي </a:t>
            </a:r>
            <a:r>
              <a:rPr lang="ar-SA" sz="20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جامدة</a:t>
            </a:r>
            <a:r>
              <a:rPr lang="ar-SA" sz="2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, مثل: أدخلوا فرداً فرداً , ورجلاً رجلاً .</a:t>
            </a:r>
            <a:endParaRPr lang="en-US" sz="2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sz="22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في مثل : جاء زيد فجأة, وطلع علينا بغتة – يجوز إعراب المصدر حالاً, ويجوز إعرابه مفعولاً مطلقاً .</a:t>
            </a:r>
            <a:endParaRPr lang="en-US" sz="22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436472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87</TotalTime>
  <Words>542</Words>
  <Application>Microsoft Office PowerPoint</Application>
  <PresentationFormat>مخصص</PresentationFormat>
  <Paragraphs>94</Paragraphs>
  <Slides>13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Organic</vt:lpstr>
      <vt:lpstr>الحال </vt:lpstr>
      <vt:lpstr>أولاً - تعريفه : </vt:lpstr>
      <vt:lpstr>ثانياً-أمثلة توضح وظيفتها في الكلام:</vt:lpstr>
      <vt:lpstr>ثالثاً-صاحب الحال :  </vt:lpstr>
      <vt:lpstr>رابعاً-أقسام الحال من حيث الإفراد وعدمه : </vt:lpstr>
      <vt:lpstr>خامساً-أقسامها من حيث الوحدة والتعدد: </vt:lpstr>
      <vt:lpstr>سادساً-نوعا الحال: </vt:lpstr>
      <vt:lpstr>البيان: </vt:lpstr>
      <vt:lpstr>ملاحظات: </vt:lpstr>
      <vt:lpstr>المفعول لاجله</vt:lpstr>
      <vt:lpstr>الشريحة 11</vt:lpstr>
      <vt:lpstr>الشريحة 12</vt:lpstr>
      <vt:lpstr>الشريحة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الحال , المفعول لاجله</dc:title>
  <dc:creator>ABDULAZIZ AL BAKAR</dc:creator>
  <cp:lastModifiedBy>Nadeemalteeb</cp:lastModifiedBy>
  <cp:revision>11</cp:revision>
  <dcterms:created xsi:type="dcterms:W3CDTF">2015-11-03T15:56:24Z</dcterms:created>
  <dcterms:modified xsi:type="dcterms:W3CDTF">2015-11-03T19:11:39Z</dcterms:modified>
</cp:coreProperties>
</file>