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6" r:id="rId2"/>
    <p:sldId id="277" r:id="rId3"/>
    <p:sldId id="278" r:id="rId4"/>
    <p:sldId id="279" r:id="rId5"/>
    <p:sldId id="28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6588"/>
    <p:restoredTop sz="93625"/>
  </p:normalViewPr>
  <p:slideViewPr>
    <p:cSldViewPr snapToGrid="0" snapToObjects="1">
      <p:cViewPr varScale="1">
        <p:scale>
          <a:sx n="103" d="100"/>
          <a:sy n="103" d="100"/>
        </p:scale>
        <p:origin x="816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10/15/17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10/15/17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10/15/17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b="1" dirty="0" smtClean="0"/>
              <a:t>طرق دراسة الحالات العملية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2995" y="2160589"/>
            <a:ext cx="9378778" cy="3880773"/>
          </a:xfrm>
        </p:spPr>
        <p:txBody>
          <a:bodyPr/>
          <a:lstStyle/>
          <a:p>
            <a:pPr lvl="0" algn="r" rtl="1">
              <a:buFont typeface="+mj-lt"/>
              <a:buAutoNum type="arabicParenR"/>
            </a:pPr>
            <a:r>
              <a:rPr lang="ar-SA" dirty="0" smtClean="0"/>
              <a:t>العرض الكامل لنص الحالة العملية </a:t>
            </a:r>
            <a:r>
              <a:rPr lang="ar-SA" b="1" dirty="0"/>
              <a:t> </a:t>
            </a:r>
            <a:r>
              <a:rPr lang="ar-SA" b="1" dirty="0" smtClean="0"/>
              <a:t>    </a:t>
            </a:r>
            <a:r>
              <a:rPr lang="ar-SA" dirty="0" smtClean="0">
                <a:sym typeface="Wingdings"/>
              </a:rPr>
              <a:t> فتح باب المناقشة وتحديد أوجه الاستفادة من الحالة</a:t>
            </a:r>
          </a:p>
          <a:p>
            <a:pPr lvl="0" algn="r" rtl="1">
              <a:buFont typeface="+mj-lt"/>
              <a:buAutoNum type="arabicParenR"/>
            </a:pPr>
            <a:r>
              <a:rPr lang="ar-SA" dirty="0" smtClean="0">
                <a:sym typeface="Wingdings"/>
              </a:rPr>
              <a:t>عرض مشكلة الحالة العملية     فتح باب المناقشة     اقتراح حلول </a:t>
            </a:r>
            <a:r>
              <a:rPr lang="ar-SA" b="1" dirty="0">
                <a:sym typeface="Wingdings"/>
              </a:rPr>
              <a:t> </a:t>
            </a:r>
            <a:r>
              <a:rPr lang="ar-SA" b="1" dirty="0" smtClean="0">
                <a:sym typeface="Wingdings"/>
              </a:rPr>
              <a:t>  </a:t>
            </a:r>
            <a:r>
              <a:rPr lang="ar-SA" dirty="0" smtClean="0">
                <a:sym typeface="Wingdings"/>
              </a:rPr>
              <a:t> اكمال عرض باقي نص الحالة      إكمال المناقشة و تحديد أوجه </a:t>
            </a:r>
            <a:r>
              <a:rPr lang="ar-SA" dirty="0" err="1" smtClean="0">
                <a:sym typeface="Wingdings"/>
              </a:rPr>
              <a:t>الإستفادة</a:t>
            </a:r>
            <a:r>
              <a:rPr lang="ar-SA" dirty="0" smtClean="0">
                <a:sym typeface="Wingdings"/>
              </a:rPr>
              <a:t>.</a:t>
            </a:r>
          </a:p>
          <a:p>
            <a:pPr lvl="0" algn="r" rtl="1">
              <a:buFont typeface="+mj-lt"/>
              <a:buAutoNum type="arabicParenR"/>
            </a:pPr>
            <a:r>
              <a:rPr lang="ar-SA" dirty="0" smtClean="0">
                <a:sym typeface="Wingdings"/>
              </a:rPr>
              <a:t>عرض نص الحالة العملية و التي لم تنتهي بمشكلة و إنما تنتهي بمجموعة أسئلة       اقتراح أكبر عدد من الحلول.</a:t>
            </a:r>
          </a:p>
          <a:p>
            <a:pPr marL="0" lvl="0" indent="0" algn="r" rtl="1">
              <a:buNone/>
            </a:pPr>
            <a:endParaRPr lang="ar-SA" dirty="0">
              <a:sym typeface="Wingdings"/>
            </a:endParaRPr>
          </a:p>
          <a:p>
            <a:pPr marL="0" lvl="0" indent="0" algn="r" rtl="1">
              <a:buNone/>
            </a:pPr>
            <a:r>
              <a:rPr lang="ar-SA" b="1" dirty="0" smtClean="0">
                <a:sym typeface="Wingdings"/>
              </a:rPr>
              <a:t>يجب مراعاة:</a:t>
            </a:r>
          </a:p>
          <a:p>
            <a:pPr lvl="0" algn="r" rtl="1">
              <a:buFont typeface="Wingdings" charset="2"/>
              <a:buChar char="ü"/>
            </a:pPr>
            <a:r>
              <a:rPr lang="ar-SA" dirty="0" smtClean="0">
                <a:sym typeface="Wingdings"/>
              </a:rPr>
              <a:t>ضرورة تحديد المشكلة الرئيسية</a:t>
            </a:r>
          </a:p>
          <a:p>
            <a:pPr lvl="0" algn="r" rtl="1">
              <a:buFont typeface="Wingdings" charset="2"/>
              <a:buChar char="ü"/>
            </a:pPr>
            <a:r>
              <a:rPr lang="ar-SA" dirty="0" smtClean="0">
                <a:sym typeface="Wingdings"/>
              </a:rPr>
              <a:t>إشراك أكثر من فرد أو فريق من المتخصصين</a:t>
            </a:r>
            <a:endParaRPr lang="en-US" dirty="0"/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endParaRPr lang="en-US" dirty="0"/>
          </a:p>
        </p:txBody>
      </p:sp>
      <p:sp>
        <p:nvSpPr>
          <p:cNvPr id="6" name="Left Arrow 5"/>
          <p:cNvSpPr/>
          <p:nvPr/>
        </p:nvSpPr>
        <p:spPr>
          <a:xfrm>
            <a:off x="5647039" y="2298357"/>
            <a:ext cx="259492" cy="19770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Left Arrow 6"/>
          <p:cNvSpPr/>
          <p:nvPr/>
        </p:nvSpPr>
        <p:spPr>
          <a:xfrm>
            <a:off x="6219570" y="2685535"/>
            <a:ext cx="259492" cy="19770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Left Arrow 7"/>
          <p:cNvSpPr/>
          <p:nvPr/>
        </p:nvSpPr>
        <p:spPr>
          <a:xfrm>
            <a:off x="4180704" y="2685535"/>
            <a:ext cx="259492" cy="19770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Left Arrow 8"/>
          <p:cNvSpPr/>
          <p:nvPr/>
        </p:nvSpPr>
        <p:spPr>
          <a:xfrm>
            <a:off x="2722606" y="2685535"/>
            <a:ext cx="259492" cy="19770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Left Arrow 9"/>
          <p:cNvSpPr/>
          <p:nvPr/>
        </p:nvSpPr>
        <p:spPr>
          <a:xfrm>
            <a:off x="8221363" y="2969740"/>
            <a:ext cx="259492" cy="19770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Left Arrow 10"/>
          <p:cNvSpPr/>
          <p:nvPr/>
        </p:nvSpPr>
        <p:spPr>
          <a:xfrm>
            <a:off x="1301579" y="3328086"/>
            <a:ext cx="259492" cy="197708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4193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b="1" dirty="0" smtClean="0"/>
              <a:t>خطوات دراسة الحالات العملية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067216"/>
          </a:xfrm>
        </p:spPr>
        <p:txBody>
          <a:bodyPr>
            <a:normAutofit/>
          </a:bodyPr>
          <a:lstStyle/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تعريف المتدربين بالأهداف العامة من وراء دراسة الحالات العملية.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تعريف المتدربين بالطريقة التي سيتم اتباعها في دراسة الحالة العملية.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عرض النص المكتوب عن الحالة العملية (كامل / مجزأ)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فتح باب الحوار مع المتدربين لتحديد و صياغة المشكلة.</a:t>
            </a:r>
          </a:p>
          <a:p>
            <a:pPr marL="342900" indent="-342900"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r>
              <a:rPr lang="ar-SA" b="1" dirty="0" smtClean="0"/>
              <a:t>استخدام الأدوات المناسبة لتحليل المشكلة، ومن أهم هذه الأدوات: </a:t>
            </a:r>
          </a:p>
          <a:p>
            <a:pPr marL="0" indent="0" algn="r" rtl="1">
              <a:buNone/>
            </a:pPr>
            <a:r>
              <a:rPr lang="ar-SA" dirty="0"/>
              <a:t>تحليل علاقة السبب و النتيجة</a:t>
            </a:r>
          </a:p>
          <a:p>
            <a:pPr marL="0" indent="0" algn="r" rtl="1">
              <a:buNone/>
            </a:pPr>
            <a:r>
              <a:rPr lang="ar-SA" dirty="0"/>
              <a:t>تحليل قائمة الأسباب المحتملة</a:t>
            </a:r>
          </a:p>
          <a:p>
            <a:pPr marL="0" indent="0" algn="r" rtl="1">
              <a:buNone/>
            </a:pPr>
            <a:r>
              <a:rPr lang="ar-SA" dirty="0"/>
              <a:t>تحليل مخطط ” عظمة السمكة “</a:t>
            </a:r>
          </a:p>
          <a:p>
            <a:pPr marL="0" indent="0" algn="r" rtl="1">
              <a:buNone/>
            </a:pPr>
            <a:r>
              <a:rPr lang="ar-SA" dirty="0"/>
              <a:t>تحليل خريطة سير العمل “خريطة التدفق”</a:t>
            </a:r>
          </a:p>
          <a:p>
            <a:pPr marL="0" indent="0" algn="r" rtl="1">
              <a:buNone/>
            </a:pPr>
            <a:r>
              <a:rPr lang="ar-SA" dirty="0"/>
              <a:t>استخدام الأسئلة الذكية (ماذا ؟ </a:t>
            </a:r>
            <a:r>
              <a:rPr lang="mr-IN" dirty="0"/>
              <a:t>–</a:t>
            </a:r>
            <a:r>
              <a:rPr lang="ar-SA" dirty="0"/>
              <a:t> لماذا؟  - متى ؟ - كيف؟ - أين؟ - ومن؟ )</a:t>
            </a:r>
          </a:p>
          <a:p>
            <a:pPr algn="r" defTabSz="457200" rtl="1" eaLnBrk="1" latinLnBrk="0" hangingPunct="1"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eriod"/>
            </a:pPr>
            <a:endParaRPr lang="ar-SA" dirty="0" smtClean="0"/>
          </a:p>
        </p:txBody>
      </p:sp>
    </p:spTree>
    <p:extLst>
      <p:ext uri="{BB962C8B-B14F-4D97-AF65-F5344CB8AC3E}">
        <p14:creationId xmlns:p14="http://schemas.microsoft.com/office/powerpoint/2010/main" val="7316832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rtl="1"/>
            <a:r>
              <a:rPr lang="ar-SA" b="1" dirty="0"/>
              <a:t>خطوات دراسة الحالات العملية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 defTabSz="914400" rtl="1">
              <a:spcBef>
                <a:spcPts val="0"/>
              </a:spcBef>
              <a:buClrTx/>
              <a:buSzTx/>
              <a:buNone/>
            </a:pPr>
            <a:r>
              <a:rPr lang="en-US" b="1" dirty="0" smtClean="0">
                <a:solidFill>
                  <a:schemeClr val="tx2"/>
                </a:solidFill>
              </a:rPr>
              <a:t>6 . </a:t>
            </a:r>
            <a:r>
              <a:rPr lang="ar-SA" b="1" dirty="0" smtClean="0"/>
              <a:t>   تطوير </a:t>
            </a:r>
            <a:r>
              <a:rPr lang="ar-SA" b="1" dirty="0"/>
              <a:t>و اقتراح و تقييم الحلول </a:t>
            </a:r>
            <a:r>
              <a:rPr lang="ar-SA" b="1" dirty="0" smtClean="0"/>
              <a:t>، ومن الأساليب التي يمكن </a:t>
            </a:r>
            <a:r>
              <a:rPr lang="ar-SA" b="1" dirty="0" err="1" smtClean="0"/>
              <a:t>الإعتماد</a:t>
            </a:r>
            <a:r>
              <a:rPr lang="ar-SA" b="1" dirty="0" smtClean="0"/>
              <a:t> عليها في تطوير الحلول:</a:t>
            </a:r>
          </a:p>
          <a:p>
            <a:pPr marL="0" indent="0" algn="r" defTabSz="914400" rtl="1">
              <a:spcBef>
                <a:spcPts val="0"/>
              </a:spcBef>
              <a:buClrTx/>
              <a:buSzTx/>
              <a:buNone/>
            </a:pPr>
            <a:endParaRPr lang="ar-SA" b="1" dirty="0"/>
          </a:p>
          <a:p>
            <a:pPr algn="r" defTabSz="914400" rtl="1">
              <a:spcBef>
                <a:spcPts val="0"/>
              </a:spcBef>
              <a:buClrTx/>
              <a:buSzTx/>
              <a:buFontTx/>
              <a:buChar char="-"/>
            </a:pPr>
            <a:r>
              <a:rPr lang="ar-SA" dirty="0" smtClean="0"/>
              <a:t>تحليل </a:t>
            </a:r>
            <a:r>
              <a:rPr lang="en-US" dirty="0" smtClean="0"/>
              <a:t>SWOT</a:t>
            </a:r>
            <a:r>
              <a:rPr lang="ar-SA" dirty="0"/>
              <a:t> </a:t>
            </a:r>
            <a:r>
              <a:rPr lang="ar-SA" dirty="0" smtClean="0"/>
              <a:t>لجوانب القوة و الضعف و الفرص و التهديدات.</a:t>
            </a:r>
          </a:p>
          <a:p>
            <a:pPr algn="r" defTabSz="914400" rtl="1">
              <a:spcBef>
                <a:spcPts val="0"/>
              </a:spcBef>
              <a:buClrTx/>
              <a:buSzTx/>
              <a:buFontTx/>
              <a:buChar char="-"/>
            </a:pPr>
            <a:r>
              <a:rPr lang="ar-SA" dirty="0"/>
              <a:t> </a:t>
            </a:r>
            <a:r>
              <a:rPr lang="ar-SA" dirty="0" smtClean="0"/>
              <a:t>طريقة الأمناء الستة أو </a:t>
            </a:r>
            <a:r>
              <a:rPr lang="ar-SA" dirty="0"/>
              <a:t>الأسئلة الذكية (ماذا ؟ </a:t>
            </a:r>
            <a:r>
              <a:rPr lang="mr-IN" dirty="0"/>
              <a:t>–</a:t>
            </a:r>
            <a:r>
              <a:rPr lang="ar-SA" dirty="0"/>
              <a:t> لماذا</a:t>
            </a:r>
            <a:r>
              <a:rPr lang="ar-SA" dirty="0" smtClean="0"/>
              <a:t>؟ </a:t>
            </a:r>
            <a:r>
              <a:rPr lang="ar-SA" dirty="0"/>
              <a:t>- متى ؟ - كيف؟ - أين؟ - ومن؟ </a:t>
            </a:r>
            <a:r>
              <a:rPr lang="ar-SA" dirty="0" smtClean="0"/>
              <a:t>)</a:t>
            </a:r>
          </a:p>
          <a:p>
            <a:pPr algn="r" defTabSz="914400" rtl="1">
              <a:spcBef>
                <a:spcPts val="0"/>
              </a:spcBef>
              <a:buClrTx/>
              <a:buSzTx/>
              <a:buFontTx/>
              <a:buChar char="-"/>
            </a:pPr>
            <a:r>
              <a:rPr lang="ar-SA" dirty="0" smtClean="0"/>
              <a:t>طريقة قبعات التفكير</a:t>
            </a:r>
          </a:p>
          <a:p>
            <a:pPr algn="r" defTabSz="914400" rtl="1">
              <a:spcBef>
                <a:spcPts val="0"/>
              </a:spcBef>
              <a:buClrTx/>
              <a:buSzTx/>
              <a:buFontTx/>
              <a:buChar char="-"/>
            </a:pPr>
            <a:r>
              <a:rPr lang="ar-SA" dirty="0" smtClean="0"/>
              <a:t>طريقة العصف الذهني</a:t>
            </a:r>
            <a:endParaRPr lang="en-US" dirty="0" smtClean="0"/>
          </a:p>
          <a:p>
            <a:pPr algn="r" defTabSz="914400" rtl="1">
              <a:spcBef>
                <a:spcPts val="0"/>
              </a:spcBef>
              <a:buClrTx/>
              <a:buSzTx/>
              <a:buFontTx/>
              <a:buChar char="-"/>
            </a:pPr>
            <a:endParaRPr lang="en-US" dirty="0"/>
          </a:p>
          <a:p>
            <a:pPr algn="r" defTabSz="914400" rtl="1">
              <a:spcBef>
                <a:spcPts val="0"/>
              </a:spcBef>
              <a:buClrTx/>
              <a:buSzTx/>
              <a:buAutoNum type="arabicPeriod" startAt="7"/>
            </a:pPr>
            <a:r>
              <a:rPr lang="ar-SA" b="1" dirty="0" smtClean="0"/>
              <a:t>اختيار الحل الأفضل وفقا للمعايير المتفق عليها عند تحديد الهدف</a:t>
            </a:r>
          </a:p>
          <a:p>
            <a:pPr algn="r" defTabSz="914400" rtl="1">
              <a:spcBef>
                <a:spcPts val="0"/>
              </a:spcBef>
              <a:buClrTx/>
              <a:buSzTx/>
              <a:buAutoNum type="arabicPeriod" startAt="7"/>
            </a:pPr>
            <a:endParaRPr lang="ar-SA" b="1" dirty="0"/>
          </a:p>
          <a:p>
            <a:pPr algn="r" defTabSz="914400" rtl="1">
              <a:spcBef>
                <a:spcPts val="0"/>
              </a:spcBef>
              <a:buClrTx/>
              <a:buSzTx/>
              <a:buAutoNum type="arabicPeriod" startAt="7"/>
            </a:pPr>
            <a:r>
              <a:rPr lang="ar-SA" b="1" dirty="0" smtClean="0"/>
              <a:t> تحديد وصياغة أوجه الاستفادة التي تحققت من دراسة الحالة العملية.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4237450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b="1" dirty="0" smtClean="0"/>
              <a:t>نموذج مقترح لدراسة الحالات العملية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8346" y="1594023"/>
            <a:ext cx="9205784" cy="4744994"/>
          </a:xfrm>
        </p:spPr>
        <p:txBody>
          <a:bodyPr>
            <a:normAutofit fontScale="92500" lnSpcReduction="20000"/>
          </a:bodyPr>
          <a:lstStyle/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ar-SA" b="1" dirty="0" smtClean="0"/>
              <a:t>يحتاج تطبيق أسلوب دراسة الحالة إلى نموذج يتم إتباعه، من المكونات المقترحة لهذا النموذج:</a:t>
            </a:r>
          </a:p>
          <a:p>
            <a:pPr marL="0" marR="0" lvl="0" indent="0" algn="r" defTabSz="914400" rtl="1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ar-SA" b="1" dirty="0"/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الغرض من دراسة الحالة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التحديد الدقيق لعنوان الحالة العملية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تحديد اهدف أو الأهداف من هذه الحالة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تشخيص و تحديد المشكلة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تقدير جوانب القوة أو جوانب الضعف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تقدير مواطن الفرص أو مواطن التحديات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تطوير الحلول البديلة للتغلب على المشكلة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تحديد العائد و المزايا من الحلول المقترحة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تحديد التضحيات و العيوب من الحلول المقترحة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اختيار أنسب الحلول البديلة</a:t>
            </a:r>
          </a:p>
          <a:p>
            <a:pPr marR="0" lvl="0" algn="r" defTabSz="914400" rtl="1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Char char="-"/>
              <a:tabLst/>
              <a:defRPr/>
            </a:pPr>
            <a:r>
              <a:rPr lang="ar-SA" dirty="0" smtClean="0"/>
              <a:t>مناقشة جوانب الاستفادة المحققة من دراسة تلك الحالة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08166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defTabSz="457200" rtl="1" eaLnBrk="1" latinLnBrk="0" hangingPunct="1">
              <a:spcBef>
                <a:spcPct val="0"/>
              </a:spcBef>
              <a:buNone/>
            </a:pPr>
            <a:r>
              <a:rPr lang="ar-SA" b="1" dirty="0" smtClean="0"/>
              <a:t>مبادئ و نصائح لدراسة الحالات العملية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7334" y="1359243"/>
            <a:ext cx="8596668" cy="5387546"/>
          </a:xfrm>
        </p:spPr>
        <p:txBody>
          <a:bodyPr>
            <a:normAutofit lnSpcReduction="10000"/>
          </a:bodyPr>
          <a:lstStyle/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احرص على الانتباه و المشاركة خلال دراسة الحالة.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ركز على الجوانب الرئيسة وحاول أن تضع لها عنوان رئيسي.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ركز على استخراج الظواهر التي تضعها الحالة العملية موضع الدراسة.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حدد المشكلة الرئيسية بدقة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التفرقة بين أسباب المشكلة و أعراضها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اهتم بالإدارة الجيدة للوقت واحذر من التهام الفقرة الأولى لأغلب الوقت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اهتم بالجوانب التي يمكن الاستفادة منها في تطوير الحلول البدلية.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اهتم بتحليل البيانات الإحصائية و المالية الواردة بالحالة للتدريب على كيفية اتخاذ القرار بطريقة موضوعية معتمدة على التحليلات العلمية.</a:t>
            </a:r>
          </a:p>
          <a:p>
            <a:pPr marL="342900" indent="-342900" algn="r" defTabSz="457200" rtl="1" eaLnBrk="1" latinLnBrk="0" hangingPunct="1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+mj-lt"/>
              <a:buAutoNum type="arabicParenR"/>
            </a:pPr>
            <a:r>
              <a:rPr lang="ar-SA" dirty="0" smtClean="0"/>
              <a:t>تأكد من أن لا توجد حلول موحدة وإنما عليك التفكير الإبداعي وطرح أكبر قدر من الحلول و البدائل لرفع مهاراتك المطلوبة بالحياة العملية.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2881969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211</TotalTime>
  <Words>461</Words>
  <Application>Microsoft Macintosh PowerPoint</Application>
  <PresentationFormat>Widescreen</PresentationFormat>
  <Paragraphs>54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Mangal</vt:lpstr>
      <vt:lpstr>Tahoma</vt:lpstr>
      <vt:lpstr>Trebuchet MS</vt:lpstr>
      <vt:lpstr>Wingdings</vt:lpstr>
      <vt:lpstr>Wingdings 3</vt:lpstr>
      <vt:lpstr>Arial</vt:lpstr>
      <vt:lpstr>Facet</vt:lpstr>
      <vt:lpstr>طرق دراسة الحالات العملية</vt:lpstr>
      <vt:lpstr>خطوات دراسة الحالات العملية</vt:lpstr>
      <vt:lpstr>خطوات دراسة الحالات العملية</vt:lpstr>
      <vt:lpstr>نموذج مقترح لدراسة الحالات العملية</vt:lpstr>
      <vt:lpstr>مبادئ و نصائح لدراسة الحالات العملية</vt:lpstr>
    </vt:vector>
  </TitlesOfParts>
  <Company/>
  <LinksUpToDate>false</LinksUpToDate>
  <SharedDoc>false</SharedDoc>
  <HyperlinksChanged>false</HyperlinksChanged>
  <AppVersion>15.0030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مقدمة عامة </dc:title>
  <dc:creator>Mashael Al-mugairen</dc:creator>
  <cp:lastModifiedBy>Mashael Al-mugairen</cp:lastModifiedBy>
  <cp:revision>26</cp:revision>
  <dcterms:created xsi:type="dcterms:W3CDTF">2017-09-30T15:58:16Z</dcterms:created>
  <dcterms:modified xsi:type="dcterms:W3CDTF">2017-10-15T06:09:17Z</dcterms:modified>
</cp:coreProperties>
</file>

<file path=docProps/thumbnail.jpeg>
</file>