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7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7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745"/>
    <p:restoredTop sz="93676"/>
  </p:normalViewPr>
  <p:slideViewPr>
    <p:cSldViewPr snapToGrid="0" snapToObjects="1">
      <p:cViewPr varScale="1">
        <p:scale>
          <a:sx n="103" d="100"/>
          <a:sy n="103" d="100"/>
        </p:scale>
        <p:origin x="70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10/8/17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10/8/17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10/8/17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10/8/17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10/8/17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457200" rtl="1" eaLnBrk="1" latinLnBrk="0" hangingPunct="1">
              <a:spcBef>
                <a:spcPct val="0"/>
              </a:spcBef>
              <a:buNone/>
            </a:pPr>
            <a:r>
              <a:rPr lang="ar-SA" dirty="0" smtClean="0"/>
              <a:t>الأنواع المختلفة للحالات الدراسية و خصائصها</a:t>
            </a:r>
            <a:br>
              <a:rPr lang="ar-SA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ar-SA" b="1" dirty="0" smtClean="0"/>
              <a:t>١- الحالة التي تقدم معرفة:</a:t>
            </a:r>
            <a:endParaRPr lang="ar-SA" b="1" dirty="0"/>
          </a:p>
          <a:p>
            <a:pPr marL="0" indent="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None/>
            </a:pPr>
            <a:r>
              <a:rPr lang="ar-SA" dirty="0" smtClean="0"/>
              <a:t>تستهدف نقل المعرفة للأفراد المشاركين، وتقديم البيانات و الحقائق لهم من خلال المواقف الواقعية.</a:t>
            </a:r>
          </a:p>
          <a:p>
            <a:pPr marL="0" indent="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None/>
            </a:pPr>
            <a:endParaRPr lang="ar-SA" dirty="0" smtClean="0"/>
          </a:p>
          <a:p>
            <a:pPr marL="0" indent="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None/>
            </a:pPr>
            <a:r>
              <a:rPr lang="ar-SA" b="1" dirty="0" smtClean="0"/>
              <a:t>خصائصها:</a:t>
            </a:r>
          </a:p>
          <a:p>
            <a:pPr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/>
            </a:pPr>
            <a:r>
              <a:rPr lang="ar-SA" dirty="0" smtClean="0"/>
              <a:t>سرد أحداث لتجربة ناجحة لمدير أو شركة</a:t>
            </a:r>
          </a:p>
          <a:p>
            <a:pPr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/>
            </a:pPr>
            <a:r>
              <a:rPr lang="ar-SA" dirty="0" smtClean="0"/>
              <a:t>تحتوي على تفاصيل كثيرة</a:t>
            </a:r>
          </a:p>
          <a:p>
            <a:pPr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/>
            </a:pPr>
            <a:r>
              <a:rPr lang="ar-SA" dirty="0" err="1" smtClean="0"/>
              <a:t>لاتتطلب</a:t>
            </a:r>
            <a:r>
              <a:rPr lang="ar-SA" dirty="0" smtClean="0"/>
              <a:t> اتخاذ قرار</a:t>
            </a:r>
          </a:p>
          <a:p>
            <a:pPr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/>
            </a:pPr>
            <a:r>
              <a:rPr lang="ar-SA" dirty="0" smtClean="0"/>
              <a:t>يطلب من المشاركين إعداد تقرير عن الحالة و الدروس المستفادة</a:t>
            </a:r>
          </a:p>
          <a:p>
            <a:pPr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/>
            </a:pPr>
            <a:r>
              <a:rPr lang="ar-SA" dirty="0" smtClean="0"/>
              <a:t>تفيد في حالات تدريب الإدارة العليا</a:t>
            </a:r>
          </a:p>
        </p:txBody>
      </p:sp>
    </p:spTree>
    <p:extLst>
      <p:ext uri="{BB962C8B-B14F-4D97-AF65-F5344CB8AC3E}">
        <p14:creationId xmlns:p14="http://schemas.microsoft.com/office/powerpoint/2010/main" val="1506603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SA" dirty="0"/>
              <a:t>الأنواع المختلفة للحالات الدراسية و خصائصها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ar-SA" b="1" dirty="0" smtClean="0"/>
              <a:t>٢- حالة التمرين:</a:t>
            </a:r>
          </a:p>
          <a:p>
            <a:pPr marL="0" indent="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None/>
            </a:pPr>
            <a:r>
              <a:rPr lang="ar-SA" dirty="0" smtClean="0"/>
              <a:t>تستهدف تقديم بعض الأساليب العلمية التي تتصل بالطرق الكمية و الرياضية، من خلال ربطها بالمواقف الفعلية العلمية بدلا من تقديمها </a:t>
            </a:r>
            <a:r>
              <a:rPr lang="ar-SA" dirty="0" err="1" smtClean="0"/>
              <a:t>كيمارين</a:t>
            </a:r>
            <a:r>
              <a:rPr lang="ar-SA" dirty="0" smtClean="0"/>
              <a:t> نظرية بحتة.</a:t>
            </a:r>
          </a:p>
          <a:p>
            <a:pPr marL="0" indent="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None/>
            </a:pPr>
            <a:endParaRPr lang="ar-SA" dirty="0"/>
          </a:p>
          <a:p>
            <a:pPr marL="0" indent="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None/>
            </a:pPr>
            <a:r>
              <a:rPr lang="ar-SA" b="1" dirty="0" smtClean="0"/>
              <a:t>خصائصها:</a:t>
            </a:r>
          </a:p>
          <a:p>
            <a:pPr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/>
            </a:pPr>
            <a:r>
              <a:rPr lang="ar-SA" dirty="0" smtClean="0"/>
              <a:t>سهلة</a:t>
            </a:r>
          </a:p>
          <a:p>
            <a:pPr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/>
            </a:pPr>
            <a:r>
              <a:rPr lang="ar-SA" dirty="0" smtClean="0"/>
              <a:t>تحتوي على بيانات محددة</a:t>
            </a:r>
          </a:p>
          <a:p>
            <a:pPr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/>
            </a:pPr>
            <a:r>
              <a:rPr lang="ar-SA" dirty="0" smtClean="0"/>
              <a:t>تتضمن سؤال محدد عن كيفية التعامل مع البيانات</a:t>
            </a:r>
          </a:p>
          <a:p>
            <a:pPr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/>
            </a:pPr>
            <a:r>
              <a:rPr lang="ar-SA" dirty="0" err="1" smtClean="0"/>
              <a:t>لاتتطلب</a:t>
            </a:r>
            <a:r>
              <a:rPr lang="ar-SA" dirty="0" smtClean="0"/>
              <a:t> اتخاذ قرار</a:t>
            </a:r>
          </a:p>
          <a:p>
            <a:pPr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/>
            </a:pPr>
            <a:r>
              <a:rPr lang="ar-SA" dirty="0" smtClean="0"/>
              <a:t>لا تحتمل أكثر من حل</a:t>
            </a:r>
          </a:p>
          <a:p>
            <a:pPr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/>
            </a:pPr>
            <a:r>
              <a:rPr lang="ar-SA" dirty="0" smtClean="0"/>
              <a:t>تفيد في حالات تدريب المبتدئين و الطلبة الأكاديميين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53556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SA" dirty="0"/>
              <a:t>الأنواع المختلفة للحالات الدراسية و خصائصها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ar-SA" b="1" dirty="0" smtClean="0"/>
              <a:t>٣- حالة الموقف:</a:t>
            </a:r>
          </a:p>
          <a:p>
            <a:pPr marL="0" indent="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None/>
            </a:pPr>
            <a:r>
              <a:rPr lang="ar-SA" dirty="0" smtClean="0"/>
              <a:t>هي الأكثر شيوعا حيث تصف أحداثا واضحة و محددة، و الهدف الأساسي هو تنمية مهارات المشاركين في النقد للأحداث على ضوء البراهين و الأدلة.</a:t>
            </a:r>
          </a:p>
          <a:p>
            <a:pPr marL="0" indent="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None/>
            </a:pPr>
            <a:endParaRPr lang="ar-SA" b="1" dirty="0" smtClean="0"/>
          </a:p>
          <a:p>
            <a:pPr marL="0" indent="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None/>
            </a:pPr>
            <a:r>
              <a:rPr lang="ar-SA" b="1" dirty="0" smtClean="0"/>
              <a:t>خصائصها:</a:t>
            </a:r>
          </a:p>
          <a:p>
            <a:pPr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/>
            </a:pPr>
            <a:r>
              <a:rPr lang="ar-SA" dirty="0" smtClean="0"/>
              <a:t>بسيطة</a:t>
            </a:r>
          </a:p>
          <a:p>
            <a:pPr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/>
            </a:pPr>
            <a:r>
              <a:rPr lang="ar-SA" dirty="0" smtClean="0"/>
              <a:t>محددة المعالم</a:t>
            </a:r>
          </a:p>
          <a:p>
            <a:pPr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/>
            </a:pPr>
            <a:r>
              <a:rPr lang="ar-SA" dirty="0" smtClean="0"/>
              <a:t>عادة ما يكون لها قرار أو حل وحيد</a:t>
            </a:r>
          </a:p>
          <a:p>
            <a:pPr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/>
            </a:pPr>
            <a:r>
              <a:rPr lang="ar-SA" dirty="0" smtClean="0"/>
              <a:t>تستخدم كحالة افتتاحية</a:t>
            </a:r>
          </a:p>
          <a:p>
            <a:pPr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/>
            </a:pPr>
            <a:r>
              <a:rPr lang="ar-SA" dirty="0" smtClean="0"/>
              <a:t>تستغرق وقت أقل في المناقشة و التحليل</a:t>
            </a:r>
          </a:p>
        </p:txBody>
      </p:sp>
    </p:spTree>
    <p:extLst>
      <p:ext uri="{BB962C8B-B14F-4D97-AF65-F5344CB8AC3E}">
        <p14:creationId xmlns:p14="http://schemas.microsoft.com/office/powerpoint/2010/main" val="1736146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SA" dirty="0"/>
              <a:t>الأنواع المختلفة للحالات الدراسية و خصائصها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ar-SA" b="1" dirty="0" smtClean="0"/>
              <a:t>٣- الحالة المعقدة:</a:t>
            </a:r>
          </a:p>
          <a:p>
            <a:pPr marL="0" indent="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None/>
            </a:pPr>
            <a:r>
              <a:rPr lang="ar-SA" dirty="0" smtClean="0"/>
              <a:t>حالة موقف معقدة أحداثه ليس من السهل التعرف عليها من أول وهلة لأن الأحداث تكون تحت كم هائل من البيانات و المعلومات، هدفها الأساسي هو تنمية مهارات المشاركين في التفرقة بين القضايا.</a:t>
            </a:r>
          </a:p>
          <a:p>
            <a:pPr marL="0" indent="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None/>
            </a:pPr>
            <a:endParaRPr lang="ar-SA" b="1" dirty="0" smtClean="0"/>
          </a:p>
          <a:p>
            <a:pPr marL="0" indent="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None/>
            </a:pPr>
            <a:r>
              <a:rPr lang="ar-SA" b="1" dirty="0" smtClean="0"/>
              <a:t>خصائصها:</a:t>
            </a:r>
          </a:p>
          <a:p>
            <a:pPr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/>
            </a:pPr>
            <a:r>
              <a:rPr lang="ar-SA" dirty="0" smtClean="0"/>
              <a:t>معقدة.</a:t>
            </a:r>
          </a:p>
          <a:p>
            <a:pPr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/>
            </a:pPr>
            <a:r>
              <a:rPr lang="ar-SA" dirty="0" smtClean="0"/>
              <a:t>غير محددة المعالم</a:t>
            </a:r>
          </a:p>
          <a:p>
            <a:pPr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/>
            </a:pPr>
            <a:r>
              <a:rPr lang="ar-SA" dirty="0" smtClean="0"/>
              <a:t>لها أكثر من قرار أو حل</a:t>
            </a:r>
          </a:p>
          <a:p>
            <a:pPr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/>
            </a:pPr>
            <a:r>
              <a:rPr lang="ar-SA" dirty="0" smtClean="0"/>
              <a:t>تستخدم كحالة تحليلية و توضيحية</a:t>
            </a:r>
          </a:p>
          <a:p>
            <a:pPr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/>
            </a:pPr>
            <a:r>
              <a:rPr lang="ar-SA" dirty="0" smtClean="0"/>
              <a:t>تستغرق وقت أطول في المناقشة و التحليل</a:t>
            </a:r>
          </a:p>
          <a:p>
            <a:pPr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/>
            </a:pPr>
            <a:r>
              <a:rPr lang="ar-SA" dirty="0" smtClean="0"/>
              <a:t>يمكن استخدامها بنجاح في برامج عملية</a:t>
            </a:r>
          </a:p>
        </p:txBody>
      </p:sp>
    </p:spTree>
    <p:extLst>
      <p:ext uri="{BB962C8B-B14F-4D97-AF65-F5344CB8AC3E}">
        <p14:creationId xmlns:p14="http://schemas.microsoft.com/office/powerpoint/2010/main" val="457929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SA" dirty="0"/>
              <a:t>الأنواع المختلفة للحالات الدراسية و خصائصها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ar-SA" b="1" dirty="0" smtClean="0"/>
              <a:t>٥- حالة القرار:</a:t>
            </a:r>
          </a:p>
          <a:p>
            <a:pPr marL="0" indent="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None/>
            </a:pPr>
            <a:r>
              <a:rPr lang="ar-SA" dirty="0" smtClean="0"/>
              <a:t>هدفها التعمق في دراسة الحالة و توضيح مبررات اتخاذ القرار و نتائجه الإيجابية و السلبية؟ و كيف يتماشى القرار مع الاستراتيجية التي تتبعها المنظمة؟ و ماذا يمكن أن نتعلمه من الحالة؟ </a:t>
            </a:r>
          </a:p>
          <a:p>
            <a:pPr marL="0" indent="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None/>
            </a:pPr>
            <a:endParaRPr lang="ar-SA" dirty="0"/>
          </a:p>
          <a:p>
            <a:pPr marL="0" indent="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None/>
            </a:pPr>
            <a:r>
              <a:rPr lang="ar-SA" b="1" dirty="0" smtClean="0"/>
              <a:t>خصائصها:</a:t>
            </a:r>
          </a:p>
          <a:p>
            <a:pPr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/>
            </a:pPr>
            <a:r>
              <a:rPr lang="ar-SA" dirty="0" smtClean="0"/>
              <a:t>محددة المعالم</a:t>
            </a:r>
          </a:p>
          <a:p>
            <a:pPr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/>
            </a:pPr>
            <a:r>
              <a:rPr lang="ar-SA" dirty="0" smtClean="0"/>
              <a:t>لها قرار أو حل وحيد</a:t>
            </a:r>
          </a:p>
          <a:p>
            <a:pPr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/>
            </a:pPr>
            <a:r>
              <a:rPr lang="ar-SA" dirty="0" smtClean="0"/>
              <a:t>تستخدم كحالة اختيارية لاختبار مدى قدرة المشارك على تشخيص و حل المشكلات.</a:t>
            </a:r>
          </a:p>
          <a:p>
            <a:pPr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/>
            </a:pPr>
            <a:r>
              <a:rPr lang="ar-SA" dirty="0" smtClean="0"/>
              <a:t>تستغرق وقت أقل في المناقشة و التحليل</a:t>
            </a:r>
          </a:p>
          <a:p>
            <a:pPr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/>
            </a:pPr>
            <a:r>
              <a:rPr lang="ar-SA" dirty="0" smtClean="0"/>
              <a:t>تفيد في صقل مهارات التبرير المنطقي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101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SA" dirty="0"/>
              <a:t>الأنواع المختلفة للحالات الدراسية و خصائصها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ar-SA" b="1" dirty="0" smtClean="0"/>
              <a:t>٦- الحالة التتابعية:</a:t>
            </a:r>
          </a:p>
          <a:p>
            <a:pPr marL="0" indent="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None/>
            </a:pPr>
            <a:r>
              <a:rPr lang="ar-SA" dirty="0" smtClean="0"/>
              <a:t>تعتم على أسلوب التوقف عند نقطة حرجة من القصة ليتولى المشارك التنبؤ بالنتائج أو اقتراح تصرف معين ثم تستأنف رواية القصة و تجرى المقارنة و توضح الفروق.</a:t>
            </a:r>
          </a:p>
          <a:p>
            <a:pPr marL="0" indent="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None/>
            </a:pPr>
            <a:endParaRPr lang="ar-SA" dirty="0"/>
          </a:p>
          <a:p>
            <a:pPr marL="0" indent="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None/>
            </a:pPr>
            <a:r>
              <a:rPr lang="ar-SA" b="1" dirty="0" smtClean="0"/>
              <a:t>خصائصها:</a:t>
            </a:r>
          </a:p>
          <a:p>
            <a:pPr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/>
            </a:pPr>
            <a:r>
              <a:rPr lang="ar-SA" dirty="0" smtClean="0"/>
              <a:t>تعتمد على سلسلة الأفكار</a:t>
            </a:r>
          </a:p>
          <a:p>
            <a:pPr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/>
            </a:pPr>
            <a:r>
              <a:rPr lang="ar-SA" dirty="0" smtClean="0"/>
              <a:t>تعطي المعلومات بتدرج للمشارك</a:t>
            </a:r>
          </a:p>
          <a:p>
            <a:pPr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/>
            </a:pPr>
            <a:r>
              <a:rPr lang="ar-SA" dirty="0" smtClean="0"/>
              <a:t>يمكن </a:t>
            </a:r>
            <a:r>
              <a:rPr lang="ar-SA" dirty="0" err="1" smtClean="0"/>
              <a:t>استخدأمها</a:t>
            </a:r>
            <a:r>
              <a:rPr lang="ar-SA" dirty="0" smtClean="0"/>
              <a:t> في إعداد المشاريع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6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SA" dirty="0"/>
              <a:t>الأنواع المختلفة للحالات الدراسية و خصائصها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ar-SA" b="1" dirty="0" smtClean="0"/>
              <a:t>٧- الحالة الشاملة:</a:t>
            </a:r>
          </a:p>
          <a:p>
            <a:pPr marL="0" indent="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None/>
            </a:pPr>
            <a:r>
              <a:rPr lang="ar-SA" dirty="0" smtClean="0"/>
              <a:t>حالة تحتوي على مشكلة رئيسية ذات فروع و أسباب كثيرة و يتطلب حل كل سبب من الأسباب طريقة معالجة مختلفة و تحتوي على نقاط متعددة.</a:t>
            </a:r>
          </a:p>
          <a:p>
            <a:pPr marL="0" indent="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None/>
            </a:pPr>
            <a:endParaRPr lang="ar-SA" dirty="0"/>
          </a:p>
          <a:p>
            <a:pPr marL="0" indent="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None/>
            </a:pPr>
            <a:r>
              <a:rPr lang="ar-SA" b="1" dirty="0" smtClean="0"/>
              <a:t>خصائصها:</a:t>
            </a:r>
          </a:p>
          <a:p>
            <a:pPr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/>
            </a:pPr>
            <a:r>
              <a:rPr lang="ar-SA" dirty="0" smtClean="0"/>
              <a:t>تحتوي على الخطوط العريضة للمشكلة</a:t>
            </a:r>
          </a:p>
          <a:p>
            <a:pPr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/>
            </a:pPr>
            <a:r>
              <a:rPr lang="ar-SA" dirty="0" smtClean="0"/>
              <a:t>تتطلب إعداد شجرة مشكلات و شجرة أهداف</a:t>
            </a:r>
          </a:p>
          <a:p>
            <a:pPr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/>
            </a:pPr>
            <a:r>
              <a:rPr lang="ar-SA" dirty="0" smtClean="0"/>
              <a:t>يمكن استخدامها بنجاح في البرامج المتكاملة في التدريب.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2373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52400"/>
            <a:ext cx="8596668" cy="1320800"/>
          </a:xfrm>
        </p:spPr>
        <p:txBody>
          <a:bodyPr/>
          <a:lstStyle/>
          <a:p>
            <a:pPr algn="ctr" defTabSz="457200" rtl="1" eaLnBrk="1" latinLnBrk="0" hangingPunct="1">
              <a:spcBef>
                <a:spcPct val="0"/>
              </a:spcBef>
              <a:buNone/>
            </a:pPr>
            <a:r>
              <a:rPr lang="ar-SA" b="1" dirty="0" smtClean="0"/>
              <a:t>تصنيفات أخرى للحالات الدراسية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976184"/>
            <a:ext cx="8596668" cy="5609968"/>
          </a:xfrm>
        </p:spPr>
        <p:txBody>
          <a:bodyPr>
            <a:normAutofit/>
          </a:bodyPr>
          <a:lstStyle/>
          <a:p>
            <a: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ar-SA" b="1" dirty="0" smtClean="0"/>
              <a:t>من حيث واقعيتها:</a:t>
            </a:r>
          </a:p>
          <a:p>
            <a: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/>
            </a:pPr>
            <a:r>
              <a:rPr lang="ar-SA" dirty="0" smtClean="0"/>
              <a:t>حالات حقيقية  واقعية</a:t>
            </a:r>
          </a:p>
          <a:p>
            <a: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/>
            </a:pPr>
            <a:r>
              <a:rPr lang="ar-SA" dirty="0" smtClean="0"/>
              <a:t>حالات افتراضية</a:t>
            </a:r>
          </a:p>
          <a:p>
            <a:pPr marL="0" indent="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None/>
            </a:pPr>
            <a:endParaRPr lang="ar-SA" dirty="0" smtClean="0"/>
          </a:p>
          <a:p>
            <a:pPr algn="r" rtl="1"/>
            <a:r>
              <a:rPr lang="ar-SA" b="1" dirty="0" smtClean="0"/>
              <a:t>من حيث حجمها:</a:t>
            </a:r>
          </a:p>
          <a:p>
            <a:pPr algn="r" rtl="1">
              <a:buFont typeface="+mj-lt"/>
              <a:buAutoNum type="arabicPeriod"/>
            </a:pPr>
            <a:r>
              <a:rPr lang="ar-SA" dirty="0" smtClean="0"/>
              <a:t>حالات طويلة</a:t>
            </a:r>
          </a:p>
          <a:p>
            <a:pPr algn="r" rtl="1">
              <a:buFont typeface="+mj-lt"/>
              <a:buAutoNum type="arabicPeriod"/>
            </a:pPr>
            <a:r>
              <a:rPr lang="ar-SA" dirty="0" smtClean="0"/>
              <a:t>حالات متوسطة</a:t>
            </a:r>
          </a:p>
          <a:p>
            <a:pPr algn="r" rtl="1">
              <a:buFont typeface="+mj-lt"/>
              <a:buAutoNum type="arabicPeriod"/>
            </a:pPr>
            <a:r>
              <a:rPr lang="ar-SA" dirty="0" smtClean="0"/>
              <a:t>حالات قصيرة</a:t>
            </a:r>
          </a:p>
          <a:p>
            <a:pPr algn="r" rtl="1">
              <a:buFont typeface="+mj-lt"/>
              <a:buAutoNum type="arabicPeriod"/>
            </a:pPr>
            <a:endParaRPr lang="ar-SA" dirty="0" smtClean="0"/>
          </a:p>
          <a:p>
            <a:pPr algn="r" rtl="1"/>
            <a:r>
              <a:rPr lang="ar-SA" b="1" dirty="0" smtClean="0"/>
              <a:t>من حيث مضمونها:</a:t>
            </a:r>
          </a:p>
          <a:p>
            <a:pPr algn="r" rtl="1">
              <a:buFont typeface="+mj-lt"/>
              <a:buAutoNum type="arabicPeriod"/>
            </a:pPr>
            <a:r>
              <a:rPr lang="ar-SA" dirty="0" smtClean="0"/>
              <a:t>حالات اتخاذ القرارات </a:t>
            </a:r>
          </a:p>
          <a:p>
            <a:pPr algn="r" rtl="1">
              <a:buFont typeface="+mj-lt"/>
              <a:buAutoNum type="arabicPeriod"/>
            </a:pPr>
            <a:r>
              <a:rPr lang="ar-SA" dirty="0" smtClean="0"/>
              <a:t>حالات تاريخية</a:t>
            </a:r>
          </a:p>
          <a:p>
            <a:pPr algn="r" rtl="1">
              <a:buFont typeface="+mj-lt"/>
              <a:buAutoNum type="arabicPeriod"/>
            </a:pPr>
            <a:r>
              <a:rPr lang="ar-SA" dirty="0" smtClean="0"/>
              <a:t>حالات تقويمية</a:t>
            </a:r>
          </a:p>
          <a:p>
            <a:pPr algn="r" rtl="1">
              <a:buFont typeface="+mj-lt"/>
              <a:buAutoNum type="arabicPeriod"/>
            </a:pPr>
            <a:r>
              <a:rPr lang="ar-SA" dirty="0" smtClean="0"/>
              <a:t>حالات تحليل سير الأحداث</a:t>
            </a:r>
          </a:p>
          <a:p>
            <a:pPr algn="r" rtl="1">
              <a:buFont typeface="+mj-lt"/>
              <a:buAutoNum type="arabicPeriod"/>
            </a:pPr>
            <a:endParaRPr lang="ar-SA" dirty="0" smtClean="0"/>
          </a:p>
          <a:p>
            <a:pPr algn="r" rtl="1">
              <a:buFont typeface="+mj-lt"/>
              <a:buAutoNum type="arabicPeriod"/>
            </a:pPr>
            <a:endParaRPr lang="ar-SA" dirty="0" smtClean="0"/>
          </a:p>
          <a:p>
            <a: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254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defTabSz="457200" rtl="1" eaLnBrk="1" latinLnBrk="0" hangingPunct="1">
              <a:spcBef>
                <a:spcPct val="0"/>
              </a:spcBef>
              <a:buNone/>
            </a:pPr>
            <a:r>
              <a:rPr lang="ar-SA" b="1" dirty="0" smtClean="0"/>
              <a:t>تصنيفات أخرى للحالات الدراسية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/>
              <a:t>من حيث تركيبها:</a:t>
            </a:r>
          </a:p>
          <a:p>
            <a:pPr algn="r" rtl="1">
              <a:buFont typeface="+mj-lt"/>
              <a:buAutoNum type="arabicPeriod"/>
            </a:pPr>
            <a:r>
              <a:rPr lang="ar-SA" dirty="0"/>
              <a:t>حالات السلسلة</a:t>
            </a:r>
          </a:p>
          <a:p>
            <a:pPr algn="r" rtl="1">
              <a:buFont typeface="+mj-lt"/>
              <a:buAutoNum type="arabicPeriod"/>
            </a:pPr>
            <a:r>
              <a:rPr lang="ar-SA" dirty="0"/>
              <a:t>حالات </a:t>
            </a:r>
            <a:r>
              <a:rPr lang="ar-SA" dirty="0" smtClean="0"/>
              <a:t>عنقودية</a:t>
            </a:r>
          </a:p>
          <a:p>
            <a:pPr marL="0" indent="0" algn="r" rtl="1">
              <a:buNone/>
            </a:pPr>
            <a:endParaRPr lang="ar-SA" dirty="0"/>
          </a:p>
          <a:p>
            <a:pPr algn="r" rtl="1"/>
            <a:r>
              <a:rPr lang="ar-SA" b="1" dirty="0"/>
              <a:t>من حيث أسلوب عرضها:</a:t>
            </a:r>
          </a:p>
          <a:p>
            <a:pPr algn="r" rtl="1">
              <a:buFont typeface="+mj-lt"/>
              <a:buAutoNum type="arabicPeriod"/>
            </a:pPr>
            <a:r>
              <a:rPr lang="ar-SA" dirty="0"/>
              <a:t>حالات مكتوبة </a:t>
            </a:r>
          </a:p>
          <a:p>
            <a:pPr algn="r" rtl="1">
              <a:buFont typeface="+mj-lt"/>
              <a:buAutoNum type="arabicPeriod"/>
            </a:pPr>
            <a:r>
              <a:rPr lang="ar-SA" dirty="0"/>
              <a:t>حالات </a:t>
            </a:r>
            <a:r>
              <a:rPr lang="ar-SA" dirty="0" smtClean="0"/>
              <a:t>مرتجلة</a:t>
            </a:r>
          </a:p>
          <a:p>
            <a:pPr algn="r" rtl="1">
              <a:buFont typeface="+mj-lt"/>
              <a:buAutoNum type="arabicPeriod"/>
            </a:pPr>
            <a:r>
              <a:rPr lang="ar-SA" dirty="0" smtClean="0"/>
              <a:t>حالات تقمص الأدوار</a:t>
            </a:r>
          </a:p>
          <a:p>
            <a:pPr algn="r" rtl="1">
              <a:buFont typeface="+mj-lt"/>
              <a:buAutoNum type="arabicPeriod"/>
            </a:pPr>
            <a:r>
              <a:rPr lang="ar-SA" dirty="0" smtClean="0"/>
              <a:t>حالات سمعية و بصرية</a:t>
            </a:r>
            <a:endParaRPr lang="ar-SA" dirty="0"/>
          </a:p>
          <a:p>
            <a: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00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148</TotalTime>
  <Words>517</Words>
  <Application>Microsoft Macintosh PowerPoint</Application>
  <PresentationFormat>Widescreen</PresentationFormat>
  <Paragraphs>94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Tahoma</vt:lpstr>
      <vt:lpstr>Trebuchet MS</vt:lpstr>
      <vt:lpstr>Wingdings 3</vt:lpstr>
      <vt:lpstr>Arial</vt:lpstr>
      <vt:lpstr>Facet</vt:lpstr>
      <vt:lpstr>الأنواع المختلفة للحالات الدراسية و خصائصها </vt:lpstr>
      <vt:lpstr>الأنواع المختلفة للحالات الدراسية و خصائصها</vt:lpstr>
      <vt:lpstr>الأنواع المختلفة للحالات الدراسية و خصائصها</vt:lpstr>
      <vt:lpstr>الأنواع المختلفة للحالات الدراسية و خصائصها</vt:lpstr>
      <vt:lpstr>الأنواع المختلفة للحالات الدراسية و خصائصها</vt:lpstr>
      <vt:lpstr>الأنواع المختلفة للحالات الدراسية و خصائصها</vt:lpstr>
      <vt:lpstr>الأنواع المختلفة للحالات الدراسية و خصائصها</vt:lpstr>
      <vt:lpstr>تصنيفات أخرى للحالات الدراسية</vt:lpstr>
      <vt:lpstr>تصنيفات أخرى للحالات الدراسية</vt:lpstr>
    </vt:vector>
  </TitlesOfParts>
  <Company/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مقدمة عامة </dc:title>
  <dc:creator>Mashael Al-mugairen</dc:creator>
  <cp:lastModifiedBy>Mashael Al-mugairen</cp:lastModifiedBy>
  <cp:revision>19</cp:revision>
  <dcterms:created xsi:type="dcterms:W3CDTF">2017-09-30T15:58:16Z</dcterms:created>
  <dcterms:modified xsi:type="dcterms:W3CDTF">2017-10-08T07:21:35Z</dcterms:modified>
</cp:coreProperties>
</file>