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87" r:id="rId3"/>
    <p:sldId id="283" r:id="rId4"/>
    <p:sldId id="286" r:id="rId5"/>
    <p:sldId id="260" r:id="rId6"/>
    <p:sldId id="261" r:id="rId7"/>
    <p:sldId id="276" r:id="rId8"/>
    <p:sldId id="257" r:id="rId9"/>
    <p:sldId id="258" r:id="rId10"/>
    <p:sldId id="278" r:id="rId11"/>
    <p:sldId id="262" r:id="rId12"/>
    <p:sldId id="263" r:id="rId13"/>
    <p:sldId id="277" r:id="rId14"/>
    <p:sldId id="269" r:id="rId15"/>
    <p:sldId id="270" r:id="rId16"/>
    <p:sldId id="271" r:id="rId17"/>
    <p:sldId id="272" r:id="rId18"/>
    <p:sldId id="273" r:id="rId19"/>
    <p:sldId id="275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B85CE-FA23-4DE9-9D2C-8F08D5DAA6ED}" type="datetimeFigureOut">
              <a:rPr lang="en-GB" smtClean="0"/>
              <a:t>07/09/2015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4E9BC-6C4E-488E-92FB-458A24834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350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8589-1210-4742-93AC-ABA78887660D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FA2-4128-4764-9F2D-3B4E2A168B61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1658B-8EBE-4E26-BFD9-C6052DF95037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C969-E244-4A5E-88F8-6A19E4C62698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F225-A61F-414C-A03B-7492C758D908}" type="datetime1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70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57600" y="6400800"/>
            <a:ext cx="2133600" cy="365125"/>
          </a:xfrm>
        </p:spPr>
        <p:txBody>
          <a:bodyPr/>
          <a:lstStyle/>
          <a:p>
            <a:fld id="{6E2CAD8B-EDFD-48A5-B6E5-D9EE8067F0DE}" type="datetime1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00" y="6400800"/>
            <a:ext cx="3124200" cy="365125"/>
          </a:xfrm>
        </p:spPr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7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0C5A-DD34-4AEE-BAEA-1FF22DD2819C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124200" cy="365125"/>
          </a:xfrm>
        </p:spPr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0CD5-352B-41F4-BD2E-A6A5ABB5F4F6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826-A7F9-4B32-9895-37C22153465F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32E1-19BF-4D0B-A102-E8D91790A03A}" type="datetime1">
              <a:rPr lang="en-US" smtClean="0"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BBD86-8A4E-4FA2-A0BF-A2B09BE55895}" type="datetime1">
              <a:rPr lang="en-US" smtClean="0"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F3225-2A9B-4274-AAC9-8BD1E22464E3}" type="datetime1">
              <a:rPr lang="en-US" smtClean="0"/>
              <a:t>9/7/2015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1F1-7FA6-4489-9B8B-40658EFB9092}" type="datetime1">
              <a:rPr lang="en-US" smtClean="0"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9F225-A61F-414C-A03B-7492C758D908}" type="datetime1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2133600"/>
            <a:ext cx="365760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الحاسب الآلي في التعليم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الثانية</a:t>
            </a:r>
          </a:p>
        </p:txBody>
      </p:sp>
    </p:spTree>
    <p:extLst>
      <p:ext uri="{BB962C8B-B14F-4D97-AF65-F5344CB8AC3E}">
        <p14:creationId xmlns:p14="http://schemas.microsoft.com/office/powerpoint/2010/main" val="10841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ar-SA" sz="3600" dirty="0" smtClean="0">
                <a:cs typeface="Tahoma" pitchFamily="34" charset="0"/>
              </a:rPr>
              <a:t>الحاسب في التعليم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التعلم عن الحاسب.(ثقافة الحاسب)</a:t>
            </a:r>
          </a:p>
          <a:p>
            <a:pPr algn="r" rtl="1"/>
            <a:r>
              <a:rPr lang="ar-SA" dirty="0" smtClean="0"/>
              <a:t>التعلم مع الحاسب.(وسيلة مساعدة)</a:t>
            </a:r>
          </a:p>
          <a:p>
            <a:pPr algn="r" rtl="1"/>
            <a:r>
              <a:rPr lang="ar-SA" dirty="0" smtClean="0"/>
              <a:t>التعلم من الحاسب.(البرامج التعليمية)</a:t>
            </a:r>
          </a:p>
          <a:p>
            <a:pPr algn="r" rtl="1"/>
            <a:r>
              <a:rPr lang="ar-SA" dirty="0" smtClean="0"/>
              <a:t>علوم الحاسب والبرمجة.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4181475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08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0CEB3-D3FE-49CF-9947-517DED056D5A}" type="slidenum">
              <a:rPr lang="ar-SA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التدريس بمساعدة الحاسب</a:t>
            </a:r>
            <a:r>
              <a:rPr lang="en-US" dirty="0"/>
              <a:t>CAI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800" dirty="0">
                <a:latin typeface="Skr Naskh" pitchFamily="34" charset="0"/>
                <a:cs typeface="Tahoma" pitchFamily="34" charset="0"/>
              </a:rPr>
              <a:t>اقدم استخدامات الحاسب في التعليم.</a:t>
            </a:r>
          </a:p>
          <a:p>
            <a:pPr algn="r" rtl="1">
              <a:lnSpc>
                <a:spcPct val="90000"/>
              </a:lnSpc>
            </a:pPr>
            <a:r>
              <a:rPr lang="ar-SA" sz="2800" dirty="0">
                <a:latin typeface="Skr Naskh" pitchFamily="34" charset="0"/>
                <a:cs typeface="Tahoma" pitchFamily="34" charset="0"/>
              </a:rPr>
              <a:t>امتداد وتطور لحركة التعليم المبرمج.</a:t>
            </a:r>
          </a:p>
          <a:p>
            <a:pPr algn="r" rtl="1">
              <a:lnSpc>
                <a:spcPct val="90000"/>
              </a:lnSpc>
            </a:pPr>
            <a:r>
              <a:rPr lang="ar-SA" sz="2800" dirty="0">
                <a:latin typeface="Skr Naskh" pitchFamily="34" charset="0"/>
                <a:cs typeface="Tahoma" pitchFamily="34" charset="0"/>
              </a:rPr>
              <a:t>اوائل مستخدميه صناع الحاسب.</a:t>
            </a:r>
          </a:p>
          <a:p>
            <a:pPr algn="r" rtl="1">
              <a:lnSpc>
                <a:spcPct val="90000"/>
              </a:lnSpc>
            </a:pPr>
            <a:r>
              <a:rPr lang="en-US" sz="2800" dirty="0">
                <a:latin typeface="Comic Sans MS" pitchFamily="66" charset="0"/>
                <a:cs typeface="Tahoma" pitchFamily="34" charset="0"/>
              </a:rPr>
              <a:t>IBM</a:t>
            </a:r>
            <a:r>
              <a:rPr lang="ar-SA" sz="2800" dirty="0">
                <a:latin typeface="Skr Naskh" pitchFamily="34" charset="0"/>
                <a:cs typeface="Tahoma" pitchFamily="34" charset="0"/>
              </a:rPr>
              <a:t> انتجت اول برنامج للتدريس الحساب الثنائي.</a:t>
            </a:r>
          </a:p>
          <a:p>
            <a:pPr algn="r" rtl="1">
              <a:lnSpc>
                <a:spcPct val="90000"/>
              </a:lnSpc>
            </a:pPr>
            <a:r>
              <a:rPr lang="ar-SA" sz="2800" dirty="0">
                <a:latin typeface="Skr Naskh" pitchFamily="34" charset="0"/>
                <a:cs typeface="Tahoma" pitchFamily="34" charset="0"/>
              </a:rPr>
              <a:t>برنامج شامل لمنهج المرحلة الابتدائية انتاج جامعة ستانفور</a:t>
            </a:r>
            <a:r>
              <a:rPr lang="ar-SA" sz="2800" dirty="0" smtClean="0">
                <a:latin typeface="Skr Naskh" pitchFamily="34" charset="0"/>
                <a:cs typeface="Tahoma" pitchFamily="34" charset="0"/>
              </a:rPr>
              <a:t>.</a:t>
            </a:r>
            <a:endParaRPr lang="ar-SA" sz="2800" dirty="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47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84B8-05C6-48F9-8BF3-D7E5B35A4595}" type="slidenum">
              <a:rPr lang="ar-SA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استخدامات</a:t>
            </a:r>
            <a:r>
              <a:rPr lang="ar-SA" sz="3200" dirty="0">
                <a:solidFill>
                  <a:schemeClr val="tx1"/>
                </a:solidFill>
                <a:latin typeface="Skr Naskh" pitchFamily="34" charset="0"/>
                <a:cs typeface="Tahoma" pitchFamily="34" charset="0"/>
              </a:rPr>
              <a:t> </a:t>
            </a:r>
            <a:r>
              <a:rPr lang="ar-SA" dirty="0"/>
              <a:t>الحاسبات</a:t>
            </a:r>
            <a:r>
              <a:rPr lang="ar-SA" sz="3200" dirty="0">
                <a:solidFill>
                  <a:schemeClr val="tx1"/>
                </a:solidFill>
                <a:latin typeface="Skr Naskh" pitchFamily="34" charset="0"/>
                <a:cs typeface="Tahoma" pitchFamily="34" charset="0"/>
              </a:rPr>
              <a:t> </a:t>
            </a:r>
            <a:r>
              <a:rPr lang="ar-SA" dirty="0"/>
              <a:t>الصغيرة</a:t>
            </a: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اقتصرت البرامج التعليمية على الجامعات ومراكز الأبحاث.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منتصف السبعينات بدأت الحاسبات الصغيرة في الأنتشار.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تنوع وتعدد البرامج التعليمية المعدة لها</a:t>
            </a:r>
            <a:r>
              <a:rPr lang="ar-SA" dirty="0" smtClean="0">
                <a:latin typeface="Skr Naskh" pitchFamily="34" charset="0"/>
                <a:cs typeface="Tahoma" pitchFamily="34" charset="0"/>
              </a:rPr>
              <a:t>.</a:t>
            </a:r>
            <a:endParaRPr lang="ar-SA" dirty="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60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الحاسب في التعليم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البرامج التطبيقية.</a:t>
            </a:r>
          </a:p>
          <a:p>
            <a:pPr algn="r" rtl="1"/>
            <a:r>
              <a:rPr lang="ar-SA" dirty="0" smtClean="0"/>
              <a:t>برامج النظم المسؤولة.</a:t>
            </a:r>
          </a:p>
          <a:p>
            <a:pPr algn="r" rtl="1"/>
            <a:r>
              <a:rPr lang="ar-SA" dirty="0" smtClean="0"/>
              <a:t>التعليم وبرامج الاتصال:</a:t>
            </a:r>
          </a:p>
          <a:p>
            <a:pPr lvl="1" algn="r" rtl="1"/>
            <a:r>
              <a:rPr lang="ar-SA" dirty="0" smtClean="0"/>
              <a:t>التعليم عن بعد.</a:t>
            </a:r>
          </a:p>
          <a:p>
            <a:pPr lvl="1" algn="r" rtl="1"/>
            <a:r>
              <a:rPr lang="ar-SA" dirty="0" smtClean="0"/>
              <a:t>ادارة التعليم.</a:t>
            </a:r>
          </a:p>
          <a:p>
            <a:pPr lvl="1" algn="r" rtl="1"/>
            <a:r>
              <a:rPr lang="ar-SA" dirty="0" smtClean="0"/>
              <a:t>التعليم المدمج.</a:t>
            </a:r>
          </a:p>
          <a:p>
            <a:pPr marL="457200" lvl="1" indent="0" algn="r" rtl="1">
              <a:buNone/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048125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55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3534D-784A-4F2B-9134-AC998584D7A7}" type="slidenum">
              <a:rPr lang="ar-SA"/>
              <a:pPr/>
              <a:t>14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ثقافة الحاسب الآلي</a:t>
            </a:r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ليس هناك اتفاق على ما يقصد بثقافة الحاسب.</a:t>
            </a:r>
          </a:p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فريق يؤكد على ان بعض المهارات في البرمجة ضرورية.</a:t>
            </a:r>
          </a:p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المعرفة بالتطبيقات والقدرة على استخدام الحاسب</a:t>
            </a:r>
            <a:r>
              <a:rPr lang="ar-SA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algn="r" rtl="1"/>
            <a:r>
              <a:rPr lang="en-US" dirty="0" smtClean="0">
                <a:latin typeface="Tahoma" pitchFamily="34" charset="0"/>
                <a:cs typeface="Tahoma" pitchFamily="34" charset="0"/>
              </a:rPr>
              <a:t>ICDL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85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F0D-377D-4FB5-8C0B-697401AEAC0D}" type="slidenum">
              <a:rPr lang="ar-SA"/>
              <a:pPr/>
              <a:t>15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ثقافة الحاسب الآلي</a:t>
            </a:r>
            <a:endParaRPr lang="en-GB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sz="2800" dirty="0">
                <a:latin typeface="Tahoma" pitchFamily="34" charset="0"/>
                <a:cs typeface="Tahoma" pitchFamily="34" charset="0"/>
              </a:rPr>
              <a:t>نشأت تعريفات كثيرة عن ثقافة الحاسب.</a:t>
            </a:r>
          </a:p>
          <a:p>
            <a:pPr algn="r" rtl="1"/>
            <a:r>
              <a:rPr lang="ar-SA" sz="2800" dirty="0">
                <a:latin typeface="Tahoma" pitchFamily="34" charset="0"/>
                <a:cs typeface="Tahoma" pitchFamily="34" charset="0"/>
              </a:rPr>
              <a:t>المهارات والمعارف التي يحتاجها كل مواطن للعيش بنجاح في مجتمع يعتمد كثيرا على التقنية في معالجة المعلومات وحل المشكلات المعقدة.</a:t>
            </a:r>
          </a:p>
          <a:p>
            <a:pPr algn="r" rtl="1"/>
            <a:r>
              <a:rPr lang="ar-SA" sz="2800" dirty="0">
                <a:latin typeface="Tahoma" pitchFamily="34" charset="0"/>
                <a:cs typeface="Tahoma" pitchFamily="34" charset="0"/>
              </a:rPr>
              <a:t>مثقف الحاسب يجب ان يكتب البرامج ويفسرها، ويختار ويشغل البرامج الجاهزة، ويعرف من خبراته الخاصة ماذا يستطيع ان يعمل، ومالا يستطيع عمله.</a:t>
            </a:r>
            <a:endParaRPr lang="en-GB" sz="28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41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A10A0-AF5A-44E0-9578-BF4919D5D3D4}" type="slidenum">
              <a:rPr lang="ar-SA"/>
              <a:pPr/>
              <a:t>16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منهج ثقافة الحاسب</a:t>
            </a:r>
            <a:r>
              <a:rPr lang="ar-SA" sz="3200" dirty="0">
                <a:solidFill>
                  <a:schemeClr val="tx1"/>
                </a:solidFill>
                <a:latin typeface="Skr Naskh" pitchFamily="34" charset="0"/>
                <a:cs typeface="Tahoma" pitchFamily="34" charset="0"/>
              </a:rPr>
              <a:t> </a:t>
            </a:r>
            <a:endParaRPr lang="en-GB" sz="3200" dirty="0">
              <a:solidFill>
                <a:schemeClr val="tx1"/>
              </a:solidFill>
              <a:latin typeface="Skr Naskh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ان عدم وجود تعريف ”لثقافة الحاسب“ جعل تحديد النتاج العلمي المرغوب صعب.</a:t>
            </a:r>
          </a:p>
          <a:p>
            <a:pPr algn="r" rtl="1"/>
            <a:endParaRPr lang="en-GB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8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98229-D0C1-4E5A-91AD-1B09C8BA602C}" type="slidenum">
              <a:rPr lang="ar-SA"/>
              <a:pPr/>
              <a:t>17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منهج ثقافة الحاسب</a:t>
            </a:r>
            <a:r>
              <a:rPr lang="ar-SA" sz="3200" dirty="0">
                <a:solidFill>
                  <a:schemeClr val="tx1"/>
                </a:solidFill>
                <a:latin typeface="Skr Naskh" pitchFamily="34" charset="0"/>
                <a:cs typeface="Tahoma" pitchFamily="34" charset="0"/>
              </a:rPr>
              <a:t> </a:t>
            </a:r>
            <a:endParaRPr lang="en-GB" sz="3200" dirty="0">
              <a:solidFill>
                <a:schemeClr val="tx1"/>
              </a:solidFill>
              <a:latin typeface="Skr Naskh" pitchFamily="34" charset="0"/>
              <a:cs typeface="Tahoma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سلسلة من المهارات المتدرجة:</a:t>
            </a:r>
          </a:p>
          <a:p>
            <a:pPr lvl="1" algn="r" rtl="1"/>
            <a:r>
              <a:rPr lang="ar-SA" sz="3200" dirty="0">
                <a:latin typeface="Tahoma" pitchFamily="34" charset="0"/>
                <a:cs typeface="Tahoma" pitchFamily="34" charset="0"/>
              </a:rPr>
              <a:t>مهارات الحد الأدنى</a:t>
            </a:r>
          </a:p>
          <a:p>
            <a:pPr lvl="1" algn="r" rtl="1"/>
            <a:r>
              <a:rPr lang="ar-SA" sz="3200" dirty="0">
                <a:latin typeface="Tahoma" pitchFamily="34" charset="0"/>
                <a:cs typeface="Tahoma" pitchFamily="34" charset="0"/>
              </a:rPr>
              <a:t>الوعي بالحاسب.</a:t>
            </a:r>
          </a:p>
          <a:p>
            <a:pPr lvl="1" algn="r" rtl="1"/>
            <a:r>
              <a:rPr lang="ar-SA" sz="3200" dirty="0">
                <a:latin typeface="Tahoma" pitchFamily="34" charset="0"/>
                <a:cs typeface="Tahoma" pitchFamily="34" charset="0"/>
              </a:rPr>
              <a:t>مهارات التطبيق.</a:t>
            </a:r>
          </a:p>
          <a:p>
            <a:pPr lvl="1" algn="r" rtl="1"/>
            <a:r>
              <a:rPr lang="ar-SA" sz="3200" dirty="0">
                <a:latin typeface="Tahoma" pitchFamily="34" charset="0"/>
                <a:cs typeface="Tahoma" pitchFamily="34" charset="0"/>
              </a:rPr>
              <a:t>مهارات البرمجة</a:t>
            </a:r>
            <a:endParaRPr lang="en-GB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8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68EC-933F-49C8-98B7-3F38DB31F6E2}" type="slidenum">
              <a:rPr lang="ar-SA"/>
              <a:pPr/>
              <a:t>18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منهج ثقافة الحاسب</a:t>
            </a:r>
            <a:endParaRPr lang="en-GB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تكتسب عن طريق استعمال الحاسب في مواقف كثيرة وعلى مدى زمن طويل.</a:t>
            </a:r>
          </a:p>
          <a:p>
            <a:pPr algn="r" rtl="1"/>
            <a:r>
              <a:rPr lang="ar-SA" dirty="0">
                <a:latin typeface="Tahoma" pitchFamily="34" charset="0"/>
                <a:cs typeface="Tahoma" pitchFamily="34" charset="0"/>
              </a:rPr>
              <a:t>يمكن ان تبدأ في رياض الأطفال.</a:t>
            </a:r>
            <a:endParaRPr lang="en-GB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75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ثقافة الحاسب للمعلم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التدريب قبل الخدمة.</a:t>
            </a:r>
          </a:p>
          <a:p>
            <a:pPr algn="r" rtl="1"/>
            <a:r>
              <a:rPr lang="ar-SA" dirty="0" smtClean="0"/>
              <a:t>التدريب أثناء الخدمة.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احضري ورقة وقلم....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19050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dirty="0"/>
              <a:t>عددي استخدامات الحاسب في المجتمع الذي تعيشين فيه..........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334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A32A7-3BF4-46EB-96BF-1353443326B1}" type="slidenum">
              <a:rPr lang="ar-SA"/>
              <a:pPr/>
              <a:t>20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أثر الحاسب في التعليم</a:t>
            </a:r>
            <a:endParaRPr lang="en-GB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3581400" y="2590800"/>
            <a:ext cx="3429000" cy="762000"/>
          </a:xfrm>
          <a:prstGeom prst="flowChartTerminator">
            <a:avLst/>
          </a:prstGeom>
          <a:solidFill>
            <a:srgbClr val="939BE7"/>
          </a:solidFill>
          <a:ln>
            <a:noFill/>
          </a:ln>
          <a:effectLst>
            <a:prstShdw prst="shdw17" dist="17961" dir="2700000">
              <a:srgbClr val="939BE7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/>
            <a:r>
              <a:rPr lang="ar-SA" sz="3200">
                <a:latin typeface="Skr Naskh" pitchFamily="34" charset="0"/>
                <a:cs typeface="Tahoma" pitchFamily="34" charset="0"/>
              </a:rPr>
              <a:t>ثقافة الحاسب</a:t>
            </a:r>
            <a:endParaRPr lang="en-GB" sz="3200">
              <a:latin typeface="Skr Naskh" pitchFamily="34" charset="0"/>
              <a:cs typeface="Tahoma" pitchFamily="34" charset="0"/>
            </a:endParaRP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581400" y="3429000"/>
            <a:ext cx="3429000" cy="762000"/>
          </a:xfrm>
          <a:prstGeom prst="flowChartTerminator">
            <a:avLst/>
          </a:prstGeom>
          <a:solidFill>
            <a:srgbClr val="939BE7"/>
          </a:solidFill>
          <a:ln>
            <a:noFill/>
          </a:ln>
          <a:effectLst>
            <a:prstShdw prst="shdw17" dist="17961" dir="2700000">
              <a:srgbClr val="939BE7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/>
            <a:r>
              <a:rPr lang="ar-SA" sz="3200">
                <a:latin typeface="Skr Naskh" pitchFamily="34" charset="0"/>
                <a:cs typeface="Tahoma" pitchFamily="34" charset="0"/>
              </a:rPr>
              <a:t>في طرق التدريس</a:t>
            </a:r>
            <a:endParaRPr lang="en-GB" sz="3200">
              <a:latin typeface="Skr Naskh" pitchFamily="34" charset="0"/>
              <a:cs typeface="Tahoma" pitchFamily="34" charset="0"/>
            </a:endParaRP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3505200" y="4343400"/>
            <a:ext cx="3429000" cy="762000"/>
          </a:xfrm>
          <a:prstGeom prst="flowChartTerminator">
            <a:avLst/>
          </a:prstGeom>
          <a:solidFill>
            <a:srgbClr val="939BE7"/>
          </a:solidFill>
          <a:ln>
            <a:noFill/>
          </a:ln>
          <a:effectLst>
            <a:prstShdw prst="shdw17" dist="17961" dir="2700000">
              <a:srgbClr val="939BE7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/>
            <a:r>
              <a:rPr lang="ar-SA" sz="3200">
                <a:latin typeface="Skr Naskh" pitchFamily="34" charset="0"/>
                <a:cs typeface="Tahoma" pitchFamily="34" charset="0"/>
              </a:rPr>
              <a:t>في المحتوى</a:t>
            </a:r>
            <a:endParaRPr lang="en-GB" sz="320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88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 autoUpdateAnimBg="0"/>
      <p:bldP spid="12294" grpId="0" animBg="1" autoUpdateAnimBg="0"/>
      <p:bldP spid="12295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44FF-A786-44D7-844F-359AB7E25A7C}" type="slidenum">
              <a:rPr lang="ar-SA"/>
              <a:pPr/>
              <a:t>21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ثقافة الحاسب</a:t>
            </a:r>
            <a:endParaRPr lang="en-GB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اصبح ضرورة مثل ضرورة تعلم القراءة والكتابة.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تحتوي مناهجنا التعليمية على شيء من ثقافة الحاسب.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مادة الحاسب الآلي في </a:t>
            </a:r>
            <a:r>
              <a:rPr lang="ar-SA" dirty="0" smtClean="0">
                <a:latin typeface="Skr Naskh" pitchFamily="34" charset="0"/>
                <a:cs typeface="Tahoma" pitchFamily="34" charset="0"/>
              </a:rPr>
              <a:t>المدارس.</a:t>
            </a:r>
            <a:endParaRPr lang="en-GB" dirty="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64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015F-64ED-4009-830D-4726F3FEBE5E}" type="slidenum">
              <a:rPr lang="ar-SA"/>
              <a:pPr/>
              <a:t>22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أثر الحاسب في طرق التدريس</a:t>
            </a:r>
            <a:endParaRPr lang="en-GB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وسيلة حية تتفاعل وتحاور الطالب.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وسيلة تشويق.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مناسبة للتلاميذ المختلفين</a:t>
            </a:r>
          </a:p>
          <a:p>
            <a:pPr algn="r" rtl="1"/>
            <a:r>
              <a:rPr lang="ar-SA" dirty="0">
                <a:latin typeface="Skr Naskh" pitchFamily="34" charset="0"/>
                <a:cs typeface="Tahoma" pitchFamily="34" charset="0"/>
              </a:rPr>
              <a:t>فعال للمقررات الدراسية المختلفة.</a:t>
            </a:r>
          </a:p>
          <a:p>
            <a:pPr algn="r" rtl="1">
              <a:buFont typeface="Wingdings" pitchFamily="2" charset="2"/>
              <a:buNone/>
            </a:pPr>
            <a:endParaRPr lang="en-GB" dirty="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6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381000"/>
            <a:ext cx="256218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19CB-8E45-4AE6-B651-B046BAB5193D}" type="slidenum">
              <a:rPr lang="ar-SA"/>
              <a:pPr/>
              <a:t>23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274638"/>
            <a:ext cx="61722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أثر الحاسب على المحتوى</a:t>
            </a:r>
            <a:endParaRPr lang="en-GB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sz="2800" dirty="0">
                <a:latin typeface="Skr Naskh" pitchFamily="34" charset="0"/>
                <a:cs typeface="Tahoma" pitchFamily="34" charset="0"/>
              </a:rPr>
              <a:t>يؤثر على المحتوى العلمي.</a:t>
            </a:r>
          </a:p>
          <a:p>
            <a:pPr algn="r" rtl="1"/>
            <a:r>
              <a:rPr lang="ar-SA" sz="2800" dirty="0">
                <a:latin typeface="Skr Naskh" pitchFamily="34" charset="0"/>
                <a:cs typeface="Tahoma" pitchFamily="34" charset="0"/>
              </a:rPr>
              <a:t>يضاف، يحذف، التركيز على موضوعات معينة.</a:t>
            </a:r>
          </a:p>
          <a:p>
            <a:pPr algn="r" rtl="1"/>
            <a:r>
              <a:rPr lang="ar-SA" sz="2800" dirty="0">
                <a:latin typeface="Skr Naskh" pitchFamily="34" charset="0"/>
                <a:cs typeface="Tahoma" pitchFamily="34" charset="0"/>
              </a:rPr>
              <a:t>في مادة الرياضيات مثلا:</a:t>
            </a:r>
          </a:p>
          <a:p>
            <a:pPr lvl="1" algn="r" rtl="1"/>
            <a:r>
              <a:rPr lang="ar-SA" dirty="0">
                <a:latin typeface="Skr Naskh" pitchFamily="34" charset="0"/>
                <a:cs typeface="Tahoma" pitchFamily="34" charset="0"/>
              </a:rPr>
              <a:t>هل الطالب لا</a:t>
            </a:r>
            <a:r>
              <a:rPr lang="en-US" dirty="0">
                <a:latin typeface="Skr Naskh" pitchFamily="34" charset="0"/>
                <a:cs typeface="Tahoma" pitchFamily="34" charset="0"/>
              </a:rPr>
              <a:t> </a:t>
            </a:r>
            <a:r>
              <a:rPr lang="ar-SA" dirty="0">
                <a:latin typeface="Skr Naskh" pitchFamily="34" charset="0"/>
                <a:cs typeface="Tahoma" pitchFamily="34" charset="0"/>
              </a:rPr>
              <a:t>يزال يحتاج مجموعة من المهارات التقليدية؟</a:t>
            </a:r>
          </a:p>
          <a:p>
            <a:pPr lvl="1" algn="r" rtl="1"/>
            <a:r>
              <a:rPr lang="ar-SA" dirty="0">
                <a:latin typeface="Skr Naskh" pitchFamily="34" charset="0"/>
                <a:cs typeface="Tahoma" pitchFamily="34" charset="0"/>
              </a:rPr>
              <a:t>هل هناك مهارات جديدة ذات اثر واضح تعد الطالب للحياة الجديدة؟</a:t>
            </a:r>
          </a:p>
          <a:p>
            <a:pPr lvl="1" algn="r" rtl="1"/>
            <a:r>
              <a:rPr lang="ar-SA" dirty="0">
                <a:latin typeface="Skr Naskh" pitchFamily="34" charset="0"/>
                <a:cs typeface="Tahoma" pitchFamily="34" charset="0"/>
              </a:rPr>
              <a:t>تبدأ الدراسة من خلال تطبيقاتها .</a:t>
            </a:r>
            <a:endParaRPr lang="en-GB" dirty="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3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7411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2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250 نهج      الحاسب الآلي واستخداماته في التعليم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BA397-4C0B-4D94-9BF6-9412B37FC1E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 algn="r" rtl="1" eaLnBrk="1" hangingPunct="1"/>
            <a:r>
              <a:rPr lang="ar-SA" dirty="0" smtClean="0"/>
              <a:t>مع مجموعتك، صنفي استخدامات الحاسب.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09575"/>
            <a:ext cx="7772400" cy="1431925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ar-SA" dirty="0" smtClean="0"/>
              <a:t>كوني </a:t>
            </a:r>
            <a:r>
              <a:rPr lang="ar-SA" dirty="0" smtClean="0"/>
              <a:t>مجموعه</a:t>
            </a:r>
            <a:endParaRPr lang="en-GB" dirty="0" smtClean="0"/>
          </a:p>
        </p:txBody>
      </p:sp>
      <p:pic>
        <p:nvPicPr>
          <p:cNvPr id="7174" name="Picture 4" descr="teaming_up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47688"/>
            <a:ext cx="201612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405817"/>
      </p:ext>
    </p:extLst>
  </p:cSld>
  <p:clrMapOvr>
    <a:masterClrMapping/>
  </p:clrMapOvr>
  <p:transition advTm="9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14458"/>
            <a:ext cx="4724399" cy="355082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فودة، ألفت. الحاسب الآلي واستخداماته في التعليم.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9C10-2F63-4104-8617-B55B1066F025}" type="slidenum">
              <a:rPr lang="ar-SA"/>
              <a:pPr/>
              <a:t>5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استخدامات الحاسب الآلي في التعليم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>
                <a:cs typeface="Tahoma" pitchFamily="34" charset="0"/>
              </a:rPr>
              <a:t>التدريس بمساعدة الحاسب</a:t>
            </a:r>
            <a:r>
              <a:rPr lang="ar-SA" dirty="0"/>
              <a:t> </a:t>
            </a:r>
            <a:r>
              <a:rPr lang="en-US" dirty="0"/>
              <a:t>Computer Assisted Instruction CAI</a:t>
            </a:r>
          </a:p>
          <a:p>
            <a:pPr algn="r" rtl="1"/>
            <a:r>
              <a:rPr lang="ar-SA" dirty="0">
                <a:cs typeface="Tahoma" pitchFamily="34" charset="0"/>
              </a:rPr>
              <a:t>ادارة عملية التدريس</a:t>
            </a:r>
            <a:r>
              <a:rPr lang="ar-SA" dirty="0"/>
              <a:t> </a:t>
            </a:r>
            <a:r>
              <a:rPr lang="en-US" dirty="0"/>
              <a:t>Computer Managed Instruction CMI</a:t>
            </a:r>
          </a:p>
        </p:txBody>
      </p:sp>
    </p:spTree>
    <p:extLst>
      <p:ext uri="{BB962C8B-B14F-4D97-AF65-F5344CB8AC3E}">
        <p14:creationId xmlns:p14="http://schemas.microsoft.com/office/powerpoint/2010/main" val="167181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7728-1D63-4BAD-A41F-69125BEA3171}" type="slidenum">
              <a:rPr lang="ar-SA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إدارة عملية التدريس</a:t>
            </a:r>
            <a:r>
              <a:rPr lang="en-US" dirty="0"/>
              <a:t>CMI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dirty="0">
                <a:latin typeface="Skr Naskh" pitchFamily="34" charset="0"/>
                <a:cs typeface="Tahoma" pitchFamily="34" charset="0"/>
              </a:rPr>
              <a:t>استخدم في منتصف الستينات لادارة الأعمال الادارية.</a:t>
            </a:r>
          </a:p>
          <a:p>
            <a:pPr algn="r" rtl="1">
              <a:lnSpc>
                <a:spcPct val="90000"/>
              </a:lnSpc>
            </a:pPr>
            <a:r>
              <a:rPr lang="ar-SA" dirty="0">
                <a:latin typeface="Skr Naskh" pitchFamily="34" charset="0"/>
                <a:cs typeface="Tahoma" pitchFamily="34" charset="0"/>
              </a:rPr>
              <a:t>استخدم لتحرير المدرس من الأعمال الإدارية</a:t>
            </a:r>
            <a:r>
              <a:rPr lang="ar-SA" dirty="0" smtClean="0">
                <a:latin typeface="Skr Naskh" pitchFamily="34" charset="0"/>
                <a:cs typeface="Tahoma" pitchFamily="34" charset="0"/>
              </a:rPr>
              <a:t>.</a:t>
            </a:r>
            <a:endParaRPr lang="ar-SA" dirty="0">
              <a:latin typeface="Skr Naskh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87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7F4E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الحاسب في الادارة التعليمية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برامج الادارة المدرسية.</a:t>
            </a:r>
          </a:p>
          <a:p>
            <a:pPr lvl="1" algn="r" rtl="1"/>
            <a:r>
              <a:rPr lang="ar-SA" dirty="0" smtClean="0"/>
              <a:t>استخداماتها.</a:t>
            </a:r>
          </a:p>
          <a:p>
            <a:pPr lvl="1" algn="r" rtl="1"/>
            <a:r>
              <a:rPr lang="ar-SA" dirty="0" smtClean="0"/>
              <a:t>فوائدها.</a:t>
            </a:r>
          </a:p>
          <a:p>
            <a:pPr lvl="1" algn="r" rtl="1"/>
            <a:r>
              <a:rPr lang="ar-SA" dirty="0" smtClean="0"/>
              <a:t>معوقاتها</a:t>
            </a:r>
          </a:p>
          <a:p>
            <a:pPr algn="r" rtl="1"/>
            <a:r>
              <a:rPr lang="ar-SA" dirty="0" smtClean="0"/>
              <a:t>برامج الادارة الصفية.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1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EEDDE-1DFB-4923-A495-2C397690A0C5}" type="slidenum">
              <a:rPr lang="ar-SA"/>
              <a:pPr/>
              <a:t>8</a:t>
            </a:fld>
            <a:endParaRPr lang="en-GB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/>
              <a:t>ادارة التدريس بالحاسب</a:t>
            </a:r>
            <a:r>
              <a:rPr lang="en-US" dirty="0"/>
              <a:t>CMI</a:t>
            </a:r>
            <a:r>
              <a:rPr lang="ar-SA" dirty="0"/>
              <a:t> </a:t>
            </a:r>
            <a:endParaRPr lang="en-GB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dirty="0"/>
              <a:t>الاختبار بمساعدة الحاسب</a:t>
            </a:r>
          </a:p>
          <a:p>
            <a:pPr algn="r" rtl="1"/>
            <a:r>
              <a:rPr lang="ar-SA" dirty="0"/>
              <a:t>مساعدة المدرس في الأعمال الكتابية</a:t>
            </a:r>
          </a:p>
          <a:p>
            <a:pPr algn="r" rtl="1"/>
            <a:r>
              <a:rPr lang="ar-SA" dirty="0"/>
              <a:t>تقديم الواجبات وتصحيحها</a:t>
            </a:r>
          </a:p>
          <a:p>
            <a:pPr algn="r" rtl="1"/>
            <a:r>
              <a:rPr lang="ar-SA" dirty="0"/>
              <a:t>انتاج المواد التعليمية</a:t>
            </a:r>
          </a:p>
          <a:p>
            <a:pPr algn="r" rtl="1"/>
            <a:r>
              <a:rPr lang="ar-SA" dirty="0"/>
              <a:t>حفظ المعلومات واستعادتها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084530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فودة، ألفت. الحاسب الآلي واستخداماته في التعليم.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B538-0446-44C4-AABD-7BDE5894691D}" type="slidenum">
              <a:rPr lang="ar-SA"/>
              <a:pPr/>
              <a:t>9</a:t>
            </a:fld>
            <a:endParaRPr lang="en-GB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00" r="57500" b="12000"/>
          <a:stretch>
            <a:fillRect/>
          </a:stretch>
        </p:blipFill>
        <p:spPr bwMode="auto">
          <a:xfrm>
            <a:off x="0" y="304800"/>
            <a:ext cx="9144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1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747</Words>
  <Application>Microsoft Office PowerPoint</Application>
  <PresentationFormat>On-screen Show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الحاسب الآلي في التعليم</vt:lpstr>
      <vt:lpstr>احضري ورقة وقلم....</vt:lpstr>
      <vt:lpstr>PowerPoint Presentation</vt:lpstr>
      <vt:lpstr>كوني مجموعه</vt:lpstr>
      <vt:lpstr>استخدامات الحاسب الآلي في التعليم</vt:lpstr>
      <vt:lpstr>إدارة عملية التدريسCMI</vt:lpstr>
      <vt:lpstr>الحاسب في الادارة التعليمية</vt:lpstr>
      <vt:lpstr>ادارة التدريس بالحاسبCMI </vt:lpstr>
      <vt:lpstr>PowerPoint Presentation</vt:lpstr>
      <vt:lpstr>الحاسب في التعليم</vt:lpstr>
      <vt:lpstr>التدريس بمساعدة الحاسبCAI</vt:lpstr>
      <vt:lpstr>استخدامات الحاسبات الصغيرة</vt:lpstr>
      <vt:lpstr>الحاسب في التعليم</vt:lpstr>
      <vt:lpstr>ثقافة الحاسب الآلي</vt:lpstr>
      <vt:lpstr>ثقافة الحاسب الآلي</vt:lpstr>
      <vt:lpstr>منهج ثقافة الحاسب </vt:lpstr>
      <vt:lpstr>منهج ثقافة الحاسب </vt:lpstr>
      <vt:lpstr>منهج ثقافة الحاسب</vt:lpstr>
      <vt:lpstr>ثقافة الحاسب للمعلم</vt:lpstr>
      <vt:lpstr>أثر الحاسب في التعليم</vt:lpstr>
      <vt:lpstr>ثقافة الحاسب</vt:lpstr>
      <vt:lpstr>أثر الحاسب في طرق التدريس</vt:lpstr>
      <vt:lpstr>أثر الحاسب على المحتوى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الحاسب الآلي في التعليم</dc:title>
  <dc:creator>SONY</dc:creator>
  <cp:lastModifiedBy>SONY</cp:lastModifiedBy>
  <cp:revision>12</cp:revision>
  <dcterms:created xsi:type="dcterms:W3CDTF">2006-08-16T00:00:00Z</dcterms:created>
  <dcterms:modified xsi:type="dcterms:W3CDTF">2015-09-08T03:15:45Z</dcterms:modified>
</cp:coreProperties>
</file>