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68" r:id="rId3"/>
    <p:sldId id="258" r:id="rId4"/>
    <p:sldId id="259" r:id="rId5"/>
    <p:sldId id="260" r:id="rId6"/>
    <p:sldId id="261" r:id="rId7"/>
    <p:sldId id="262" r:id="rId8"/>
    <p:sldId id="263" r:id="rId9"/>
    <p:sldId id="264" r:id="rId10"/>
    <p:sldId id="265" r:id="rId11"/>
    <p:sldId id="266" r:id="rId12"/>
    <p:sldId id="267" r:id="rId13"/>
    <p:sldId id="269" r:id="rId14"/>
    <p:sldId id="270" r:id="rId15"/>
    <p:sldId id="271" r:id="rId1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76" d="100"/>
          <a:sy n="76" d="100"/>
        </p:scale>
        <p:origin x="-1206" y="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9C621F0E-E2C5-4463-AEDF-277ED8B35E61}" type="datetimeFigureOut">
              <a:rPr lang="ar-SA" smtClean="0"/>
              <a:pPr/>
              <a:t>03/06/1435</a:t>
            </a:fld>
            <a:endParaRPr lang="ar-SA"/>
          </a:p>
        </p:txBody>
      </p:sp>
      <p:sp>
        <p:nvSpPr>
          <p:cNvPr id="17" name="Footer Placeholder 16"/>
          <p:cNvSpPr>
            <a:spLocks noGrp="1"/>
          </p:cNvSpPr>
          <p:nvPr>
            <p:ph type="ftr" sz="quarter" idx="11"/>
          </p:nvPr>
        </p:nvSpPr>
        <p:spPr/>
        <p:txBody>
          <a:bodyPr/>
          <a:lstStyle/>
          <a:p>
            <a:endParaRPr lang="ar-SA"/>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5030457E-707A-4A78-9C24-B4BDB58EBF2C}" type="slidenum">
              <a:rPr lang="ar-SA" smtClean="0"/>
              <a:pPr/>
              <a:t>‹#›</a:t>
            </a:fld>
            <a:endParaRPr lang="ar-SA"/>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spd="med">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C621F0E-E2C5-4463-AEDF-277ED8B35E61}" type="datetimeFigureOut">
              <a:rPr lang="ar-SA" smtClean="0"/>
              <a:pPr/>
              <a:t>03/06/1435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030457E-707A-4A78-9C24-B4BDB58EBF2C}"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transition spd="med">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5030457E-707A-4A78-9C24-B4BDB58EBF2C}" type="slidenum">
              <a:rPr lang="ar-SA" smtClean="0"/>
              <a:pPr/>
              <a:t>‹#›</a:t>
            </a:fld>
            <a:endParaRPr lang="ar-SA"/>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C621F0E-E2C5-4463-AEDF-277ED8B35E61}" type="datetimeFigureOut">
              <a:rPr lang="ar-SA" smtClean="0"/>
              <a:pPr/>
              <a:t>03/06/1435</a:t>
            </a:fld>
            <a:endParaRPr lang="ar-SA"/>
          </a:p>
        </p:txBody>
      </p:sp>
      <p:sp>
        <p:nvSpPr>
          <p:cNvPr id="5" name="Footer Placeholder 4"/>
          <p:cNvSpPr>
            <a:spLocks noGrp="1"/>
          </p:cNvSpPr>
          <p:nvPr>
            <p:ph type="ftr" sz="quarter" idx="11"/>
          </p:nvPr>
        </p:nvSpPr>
        <p:spPr/>
        <p:txBody>
          <a:bodyPr/>
          <a:lstStyle/>
          <a:p>
            <a:endParaRPr lang="ar-SA"/>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spd="med">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C621F0E-E2C5-4463-AEDF-277ED8B35E61}" type="datetimeFigureOut">
              <a:rPr lang="ar-SA" smtClean="0"/>
              <a:pPr/>
              <a:t>03/06/1435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a:xfrm>
            <a:off x="4361688" y="1026372"/>
            <a:ext cx="457200" cy="441325"/>
          </a:xfrm>
        </p:spPr>
        <p:txBody>
          <a:bodyPr/>
          <a:lstStyle/>
          <a:p>
            <a:fld id="{5030457E-707A-4A78-9C24-B4BDB58EBF2C}" type="slidenum">
              <a:rPr lang="ar-SA" smtClean="0"/>
              <a:pPr/>
              <a:t>‹#›</a:t>
            </a:fld>
            <a:endParaRPr lang="ar-SA"/>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transition spd="med">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ar-SA"/>
          </a:p>
        </p:txBody>
      </p:sp>
      <p:sp>
        <p:nvSpPr>
          <p:cNvPr id="4" name="Date Placeholder 3"/>
          <p:cNvSpPr>
            <a:spLocks noGrp="1"/>
          </p:cNvSpPr>
          <p:nvPr>
            <p:ph type="dt" sz="half" idx="10"/>
          </p:nvPr>
        </p:nvSpPr>
        <p:spPr/>
        <p:txBody>
          <a:bodyPr/>
          <a:lstStyle/>
          <a:p>
            <a:fld id="{9C621F0E-E2C5-4463-AEDF-277ED8B35E61}" type="datetimeFigureOut">
              <a:rPr lang="ar-SA" smtClean="0"/>
              <a:pPr/>
              <a:t>03/06/1435</a:t>
            </a:fld>
            <a:endParaRPr lang="ar-SA"/>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5030457E-707A-4A78-9C24-B4BDB58EBF2C}" type="slidenum">
              <a:rPr lang="ar-SA" smtClean="0"/>
              <a:pPr/>
              <a:t>‹#›</a:t>
            </a:fld>
            <a:endParaRPr lang="ar-SA"/>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spd="med">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9C621F0E-E2C5-4463-AEDF-277ED8B35E61}" type="datetimeFigureOut">
              <a:rPr lang="ar-SA" smtClean="0"/>
              <a:pPr/>
              <a:t>03/06/1435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030457E-707A-4A78-9C24-B4BDB58EBF2C}" type="slidenum">
              <a:rPr lang="ar-SA" smtClean="0"/>
              <a:pPr/>
              <a:t>‹#›</a:t>
            </a:fld>
            <a:endParaRPr lang="ar-SA"/>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transition spd="med">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9C621F0E-E2C5-4463-AEDF-277ED8B35E61}" type="datetimeFigureOut">
              <a:rPr lang="ar-SA" smtClean="0"/>
              <a:pPr/>
              <a:t>03/06/1435</a:t>
            </a:fld>
            <a:endParaRPr lang="ar-SA"/>
          </a:p>
        </p:txBody>
      </p:sp>
      <p:sp>
        <p:nvSpPr>
          <p:cNvPr id="8" name="Footer Placeholder 7"/>
          <p:cNvSpPr>
            <a:spLocks noGrp="1"/>
          </p:cNvSpPr>
          <p:nvPr>
            <p:ph type="ftr" sz="quarter" idx="11"/>
          </p:nvPr>
        </p:nvSpPr>
        <p:spPr>
          <a:xfrm>
            <a:off x="304800" y="6409944"/>
            <a:ext cx="3581400" cy="365760"/>
          </a:xfrm>
        </p:spPr>
        <p:txBody>
          <a:bodyPr/>
          <a:lstStyle/>
          <a:p>
            <a:endParaRPr lang="ar-SA"/>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5030457E-707A-4A78-9C24-B4BDB58EBF2C}" type="slidenum">
              <a:rPr lang="ar-SA" smtClean="0"/>
              <a:pPr/>
              <a:t>‹#›</a:t>
            </a:fld>
            <a:endParaRPr lang="ar-SA"/>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spd="med">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C621F0E-E2C5-4463-AEDF-277ED8B35E61}" type="datetimeFigureOut">
              <a:rPr lang="ar-SA" smtClean="0"/>
              <a:pPr/>
              <a:t>03/06/1435</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a:xfrm>
            <a:off x="4343400" y="1036020"/>
            <a:ext cx="457200" cy="441325"/>
          </a:xfrm>
        </p:spPr>
        <p:txBody>
          <a:bodyPr/>
          <a:lstStyle/>
          <a:p>
            <a:fld id="{5030457E-707A-4A78-9C24-B4BDB58EBF2C}" type="slidenum">
              <a:rPr lang="ar-SA" smtClean="0"/>
              <a:pPr/>
              <a:t>‹#›</a:t>
            </a:fld>
            <a:endParaRPr lang="ar-SA"/>
          </a:p>
        </p:txBody>
      </p:sp>
    </p:spTree>
  </p:cSld>
  <p:clrMapOvr>
    <a:masterClrMapping/>
  </p:clrMapOvr>
  <p:transition spd="med">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9C621F0E-E2C5-4463-AEDF-277ED8B35E61}" type="datetimeFigureOut">
              <a:rPr lang="ar-SA" smtClean="0"/>
              <a:pPr/>
              <a:t>03/06/1435</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5030457E-707A-4A78-9C24-B4BDB58EBF2C}" type="slidenum">
              <a:rPr lang="ar-SA" smtClean="0"/>
              <a:pPr/>
              <a:t>‹#›</a:t>
            </a:fld>
            <a:endParaRPr lang="ar-SA"/>
          </a:p>
        </p:txBody>
      </p:sp>
    </p:spTree>
  </p:cSld>
  <p:clrMapOvr>
    <a:masterClrMapping/>
  </p:clrMapOvr>
  <p:transition spd="med">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5030457E-707A-4A78-9C24-B4BDB58EBF2C}" type="slidenum">
              <a:rPr lang="ar-SA" smtClean="0"/>
              <a:pPr/>
              <a:t>‹#›</a:t>
            </a:fld>
            <a:endParaRPr lang="ar-SA"/>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9C621F0E-E2C5-4463-AEDF-277ED8B35E61}" type="datetimeFigureOut">
              <a:rPr lang="ar-SA" smtClean="0"/>
              <a:pPr/>
              <a:t>03/06/1435</a:t>
            </a:fld>
            <a:endParaRPr lang="ar-SA"/>
          </a:p>
        </p:txBody>
      </p:sp>
      <p:sp>
        <p:nvSpPr>
          <p:cNvPr id="6" name="Footer Placeholder 5"/>
          <p:cNvSpPr>
            <a:spLocks noGrp="1"/>
          </p:cNvSpPr>
          <p:nvPr>
            <p:ph type="ftr" sz="quarter" idx="11"/>
          </p:nvPr>
        </p:nvSpPr>
        <p:spPr>
          <a:xfrm>
            <a:off x="301752" y="6410848"/>
            <a:ext cx="3383280" cy="365760"/>
          </a:xfrm>
        </p:spPr>
        <p:txBody>
          <a:bodyPr/>
          <a:lstStyle/>
          <a:p>
            <a:endParaRPr lang="ar-SA"/>
          </a:p>
        </p:txBody>
      </p:sp>
    </p:spTree>
  </p:cSld>
  <p:clrMapOvr>
    <a:overrideClrMapping bg1="lt1" tx1="dk1" bg2="lt2" tx2="dk2" accent1="accent1" accent2="accent2" accent3="accent3" accent4="accent4" accent5="accent5" accent6="accent6" hlink="hlink" folHlink="folHlink"/>
  </p:clrMapOvr>
  <p:transition spd="med">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5030457E-707A-4A78-9C24-B4BDB58EBF2C}" type="slidenum">
              <a:rPr lang="ar-SA" smtClean="0"/>
              <a:pPr/>
              <a:t>‹#›</a:t>
            </a:fld>
            <a:endParaRPr lang="ar-SA"/>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9C621F0E-E2C5-4463-AEDF-277ED8B35E61}" type="datetimeFigureOut">
              <a:rPr lang="ar-SA" smtClean="0"/>
              <a:pPr/>
              <a:t>03/06/1435</a:t>
            </a:fld>
            <a:endParaRPr lang="ar-SA"/>
          </a:p>
        </p:txBody>
      </p:sp>
      <p:sp>
        <p:nvSpPr>
          <p:cNvPr id="6" name="Footer Placeholder 5"/>
          <p:cNvSpPr>
            <a:spLocks noGrp="1"/>
          </p:cNvSpPr>
          <p:nvPr>
            <p:ph type="ftr" sz="quarter" idx="11"/>
          </p:nvPr>
        </p:nvSpPr>
        <p:spPr>
          <a:xfrm>
            <a:off x="301752" y="6410848"/>
            <a:ext cx="3584448" cy="365760"/>
          </a:xfrm>
        </p:spPr>
        <p:txBody>
          <a:bodyPr/>
          <a:lstStyle/>
          <a:p>
            <a:endParaRPr lang="ar-SA"/>
          </a:p>
        </p:txBody>
      </p:sp>
    </p:spTree>
  </p:cSld>
  <p:clrMapOvr>
    <a:masterClrMapping/>
  </p:clrMapOvr>
  <p:transition spd="med">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9C621F0E-E2C5-4463-AEDF-277ED8B35E61}" type="datetimeFigureOut">
              <a:rPr lang="ar-SA" smtClean="0"/>
              <a:pPr/>
              <a:t>03/06/1435</a:t>
            </a:fld>
            <a:endParaRPr lang="ar-SA"/>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ar-SA"/>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5030457E-707A-4A78-9C24-B4BDB58EBF2C}" type="slidenum">
              <a:rPr lang="ar-SA" smtClean="0"/>
              <a:pPr/>
              <a:t>‹#›</a:t>
            </a:fld>
            <a:endParaRPr lang="ar-SA"/>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wipe dir="r"/>
  </p:transition>
  <p:txStyles>
    <p:titleStyle>
      <a:lvl1pPr algn="ctr" rtl="1"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ita.gov.om/ITAPortal_AR/Pages/Page.aspx?NID=510&amp;PID=2317&amp;LID=105" TargetMode="External"/><Relationship Id="rId7" Type="http://schemas.openxmlformats.org/officeDocument/2006/relationships/hyperlink" Target="http://www.iasj.net/iasj?func=fulltext&amp;aId=72789" TargetMode="External"/><Relationship Id="rId2" Type="http://schemas.openxmlformats.org/officeDocument/2006/relationships/hyperlink" Target="http://www.nauss.edu.sa/Ar/DigitalLibrary/ScientificTheses/Documents/m_as_18_2010.pdf" TargetMode="External"/><Relationship Id="rId1" Type="http://schemas.openxmlformats.org/officeDocument/2006/relationships/slideLayout" Target="../slideLayouts/slideLayout2.xml"/><Relationship Id="rId6" Type="http://schemas.openxmlformats.org/officeDocument/2006/relationships/hyperlink" Target="http://www.abahe.co.uk/Research-Papers/Application-of-electronic-administration.pdf" TargetMode="External"/><Relationship Id="rId5" Type="http://schemas.openxmlformats.org/officeDocument/2006/relationships/hyperlink" Target="http://www.al-jazirah.com/digimag/28052006/file3.htm" TargetMode="External"/><Relationship Id="rId4" Type="http://schemas.openxmlformats.org/officeDocument/2006/relationships/hyperlink" Target="http://www.egovconf.ly/papers/33.pdf"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071810"/>
            <a:ext cx="6400800" cy="1500190"/>
          </a:xfrm>
        </p:spPr>
        <p:txBody>
          <a:bodyPr>
            <a:normAutofit/>
          </a:bodyPr>
          <a:lstStyle/>
          <a:p>
            <a:r>
              <a:rPr lang="en-US" sz="3600" dirty="0" smtClean="0">
                <a:solidFill>
                  <a:schemeClr val="bg1"/>
                </a:solidFill>
                <a:latin typeface="Trebuchet MS" pitchFamily="34" charset="0"/>
              </a:rPr>
              <a:t> </a:t>
            </a:r>
            <a:endParaRPr lang="ar-SA" sz="3600" dirty="0">
              <a:solidFill>
                <a:schemeClr val="bg1"/>
              </a:solidFill>
              <a:latin typeface="Trebuchet MS" pitchFamily="34" charset="0"/>
            </a:endParaRPr>
          </a:p>
        </p:txBody>
      </p:sp>
      <p:sp>
        <p:nvSpPr>
          <p:cNvPr id="2" name="Title 1"/>
          <p:cNvSpPr>
            <a:spLocks noGrp="1"/>
          </p:cNvSpPr>
          <p:nvPr>
            <p:ph type="ctrTitle"/>
          </p:nvPr>
        </p:nvSpPr>
        <p:spPr/>
        <p:txBody>
          <a:bodyPr>
            <a:normAutofit/>
          </a:bodyPr>
          <a:lstStyle/>
          <a:p>
            <a:r>
              <a:rPr lang="ar-SA" sz="5400" b="1" dirty="0" smtClean="0">
                <a:solidFill>
                  <a:schemeClr val="tx1">
                    <a:lumMod val="95000"/>
                    <a:lumOff val="5000"/>
                  </a:schemeClr>
                </a:solidFill>
                <a:effectLst>
                  <a:glow rad="228600">
                    <a:schemeClr val="accent5">
                      <a:satMod val="175000"/>
                      <a:alpha val="40000"/>
                    </a:schemeClr>
                  </a:glow>
                </a:effectLst>
                <a:cs typeface="Akhbar MT" pitchFamily="2" charset="-78"/>
              </a:rPr>
              <a:t>الحُـكـومة الإلكترونيّة </a:t>
            </a:r>
            <a:endParaRPr lang="ar-SA" sz="5400" b="1" dirty="0">
              <a:solidFill>
                <a:schemeClr val="tx1">
                  <a:lumMod val="95000"/>
                  <a:lumOff val="5000"/>
                </a:schemeClr>
              </a:solidFill>
              <a:effectLst>
                <a:glow rad="228600">
                  <a:schemeClr val="accent5">
                    <a:satMod val="175000"/>
                    <a:alpha val="40000"/>
                  </a:schemeClr>
                </a:glow>
              </a:effectLst>
              <a:cs typeface="Akhbar MT" pitchFamily="2" charset="-78"/>
            </a:endParaRPr>
          </a:p>
        </p:txBody>
      </p:sp>
      <p:pic>
        <p:nvPicPr>
          <p:cNvPr id="4" name="Picture 3" descr="EG1.jpg"/>
          <p:cNvPicPr>
            <a:picLocks noChangeAspect="1"/>
          </p:cNvPicPr>
          <p:nvPr/>
        </p:nvPicPr>
        <p:blipFill>
          <a:blip r:embed="rId2">
            <a:duotone>
              <a:schemeClr val="accent3">
                <a:shade val="45000"/>
                <a:satMod val="135000"/>
              </a:schemeClr>
              <a:prstClr val="white"/>
            </a:duotone>
          </a:blip>
          <a:stretch>
            <a:fillRect/>
          </a:stretch>
        </p:blipFill>
        <p:spPr>
          <a:xfrm>
            <a:off x="357158" y="2714620"/>
            <a:ext cx="8358246" cy="3571900"/>
          </a:xfrm>
          <a:prstGeom prst="rect">
            <a:avLst/>
          </a:prstGeom>
          <a:ln>
            <a:noFill/>
          </a:ln>
          <a:effectLst>
            <a:softEdge rad="112500"/>
          </a:effectLst>
        </p:spPr>
      </p:pic>
    </p:spTree>
  </p:cSld>
  <p:clrMapOvr>
    <a:masterClrMapping/>
  </p:clrMapOvr>
  <p:transition spd="med">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b="1" dirty="0" smtClean="0">
                <a:solidFill>
                  <a:schemeClr val="bg1">
                    <a:lumMod val="50000"/>
                  </a:schemeClr>
                </a:solidFill>
                <a:effectLst>
                  <a:glow rad="228600">
                    <a:schemeClr val="accent5">
                      <a:satMod val="175000"/>
                      <a:alpha val="40000"/>
                    </a:schemeClr>
                  </a:glow>
                </a:effectLst>
                <a:cs typeface="Akhbar MT" pitchFamily="2" charset="-78"/>
              </a:rPr>
              <a:t>ثالثًا/ ب- متطلبات تطبيق نظام الحكومة الالكترونية: </a:t>
            </a:r>
            <a:endParaRPr lang="ar-SA" b="1" dirty="0">
              <a:solidFill>
                <a:schemeClr val="bg1">
                  <a:lumMod val="50000"/>
                </a:schemeClr>
              </a:solidFill>
              <a:effectLst>
                <a:glow rad="228600">
                  <a:schemeClr val="accent5">
                    <a:satMod val="175000"/>
                    <a:alpha val="40000"/>
                  </a:schemeClr>
                </a:glow>
              </a:effectLst>
              <a:cs typeface="Akhbar MT" pitchFamily="2" charset="-78"/>
            </a:endParaRPr>
          </a:p>
        </p:txBody>
      </p:sp>
      <p:sp>
        <p:nvSpPr>
          <p:cNvPr id="3" name="Content Placeholder 2"/>
          <p:cNvSpPr>
            <a:spLocks noGrp="1"/>
          </p:cNvSpPr>
          <p:nvPr>
            <p:ph sz="quarter" idx="1"/>
          </p:nvPr>
        </p:nvSpPr>
        <p:spPr/>
        <p:txBody>
          <a:bodyPr>
            <a:normAutofit lnSpcReduction="10000"/>
          </a:bodyPr>
          <a:lstStyle/>
          <a:p>
            <a:pPr>
              <a:buNone/>
            </a:pPr>
            <a:r>
              <a:rPr lang="ar-SA" smtClean="0">
                <a:cs typeface="Akhbar MT" pitchFamily="2" charset="-78"/>
              </a:rPr>
              <a:t>1- أن يكون هناك أجهزة حاسوب و شبكة للاتصالات والبيانات.</a:t>
            </a:r>
            <a:endParaRPr lang="en-US" smtClean="0">
              <a:cs typeface="Akhbar MT" pitchFamily="2" charset="-78"/>
            </a:endParaRPr>
          </a:p>
          <a:p>
            <a:pPr>
              <a:buNone/>
            </a:pPr>
            <a:r>
              <a:rPr lang="ar-SA" smtClean="0">
                <a:cs typeface="Akhbar MT" pitchFamily="2" charset="-78"/>
              </a:rPr>
              <a:t>2- توفير مزودين لخدمة الإنترنت. </a:t>
            </a:r>
            <a:endParaRPr lang="en-US" smtClean="0">
              <a:cs typeface="Akhbar MT" pitchFamily="2" charset="-78"/>
            </a:endParaRPr>
          </a:p>
          <a:p>
            <a:pPr>
              <a:buNone/>
            </a:pPr>
            <a:r>
              <a:rPr lang="ar-SA" smtClean="0">
                <a:cs typeface="Akhbar MT" pitchFamily="2" charset="-78"/>
              </a:rPr>
              <a:t>3- تدريب الموظفين .</a:t>
            </a:r>
          </a:p>
          <a:p>
            <a:pPr>
              <a:buNone/>
            </a:pPr>
            <a:r>
              <a:rPr lang="ar-SA" smtClean="0">
                <a:cs typeface="Akhbar MT" pitchFamily="2" charset="-78"/>
              </a:rPr>
              <a:t>4- نشر ثقافة استخدام " الحكومة الإلكترونية".</a:t>
            </a:r>
            <a:endParaRPr lang="en-US" smtClean="0">
              <a:cs typeface="Akhbar MT" pitchFamily="2" charset="-78"/>
            </a:endParaRPr>
          </a:p>
          <a:p>
            <a:pPr>
              <a:buNone/>
            </a:pPr>
            <a:r>
              <a:rPr lang="ar-SA" smtClean="0">
                <a:cs typeface="Akhbar MT" pitchFamily="2" charset="-78"/>
              </a:rPr>
              <a:t>5- توفر التمويل الحكومي اللازم.</a:t>
            </a:r>
            <a:endParaRPr lang="en-US" smtClean="0">
              <a:cs typeface="Akhbar MT" pitchFamily="2" charset="-78"/>
            </a:endParaRPr>
          </a:p>
          <a:p>
            <a:pPr>
              <a:buNone/>
            </a:pPr>
            <a:r>
              <a:rPr lang="ar-SA" smtClean="0">
                <a:cs typeface="Akhbar MT" pitchFamily="2" charset="-78"/>
              </a:rPr>
              <a:t>6- توفير الوسائل الإلكترونية للمواطنين.</a:t>
            </a:r>
            <a:endParaRPr lang="en-US" smtClean="0">
              <a:cs typeface="Akhbar MT" pitchFamily="2" charset="-78"/>
            </a:endParaRPr>
          </a:p>
          <a:p>
            <a:pPr>
              <a:buNone/>
            </a:pPr>
            <a:r>
              <a:rPr lang="ar-SA" smtClean="0">
                <a:cs typeface="Akhbar MT" pitchFamily="2" charset="-78"/>
              </a:rPr>
              <a:t>7- أن يكون هناك إدارة سياسية.</a:t>
            </a:r>
            <a:endParaRPr lang="en-US" smtClean="0">
              <a:cs typeface="Akhbar MT" pitchFamily="2" charset="-78"/>
            </a:endParaRPr>
          </a:p>
          <a:p>
            <a:pPr>
              <a:buNone/>
            </a:pPr>
            <a:r>
              <a:rPr lang="ar-SA" smtClean="0">
                <a:cs typeface="Akhbar MT" pitchFamily="2" charset="-78"/>
              </a:rPr>
              <a:t>8- أن يكون هناك نصوص قانونية.</a:t>
            </a:r>
            <a:endParaRPr lang="en-US" smtClean="0">
              <a:cs typeface="Akhbar MT" pitchFamily="2" charset="-78"/>
            </a:endParaRPr>
          </a:p>
          <a:p>
            <a:pPr>
              <a:buNone/>
            </a:pPr>
            <a:r>
              <a:rPr lang="ar-SA" smtClean="0">
                <a:cs typeface="Akhbar MT" pitchFamily="2" charset="-78"/>
              </a:rPr>
              <a:t>9- توفير الأمن الإلكتروني</a:t>
            </a:r>
            <a:r>
              <a:rPr lang="ar-SA" smtClean="0"/>
              <a:t>.</a:t>
            </a:r>
            <a:endParaRPr lang="en-US" smtClean="0"/>
          </a:p>
          <a:p>
            <a:pPr>
              <a:buNone/>
            </a:pPr>
            <a:r>
              <a:rPr lang="ar-SA" smtClean="0"/>
              <a:t> </a:t>
            </a:r>
            <a:endParaRPr lang="ar-SA" dirty="0"/>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1414450"/>
          </a:xfrm>
        </p:spPr>
        <p:txBody>
          <a:bodyPr>
            <a:normAutofit/>
          </a:bodyPr>
          <a:lstStyle/>
          <a:p>
            <a:r>
              <a:rPr lang="ar-SA" b="1" dirty="0" smtClean="0">
                <a:solidFill>
                  <a:schemeClr val="bg1">
                    <a:lumMod val="50000"/>
                  </a:schemeClr>
                </a:solidFill>
                <a:effectLst>
                  <a:glow rad="228600">
                    <a:schemeClr val="accent5">
                      <a:satMod val="175000"/>
                      <a:alpha val="40000"/>
                    </a:schemeClr>
                  </a:glow>
                </a:effectLst>
                <a:cs typeface="Akhbar MT" pitchFamily="2" charset="-78"/>
              </a:rPr>
              <a:t>رابعًا: المعوقات التي تواجه تطبيق الحكومة الإلكترونية في الوطن العربي</a:t>
            </a:r>
            <a:r>
              <a:rPr lang="en-US" b="1" dirty="0" smtClean="0">
                <a:solidFill>
                  <a:schemeClr val="bg1">
                    <a:lumMod val="50000"/>
                  </a:schemeClr>
                </a:solidFill>
                <a:effectLst>
                  <a:glow rad="228600">
                    <a:schemeClr val="accent5">
                      <a:satMod val="175000"/>
                      <a:alpha val="40000"/>
                    </a:schemeClr>
                  </a:glow>
                </a:effectLst>
                <a:cs typeface="Akhbar MT" pitchFamily="2" charset="-78"/>
              </a:rPr>
              <a:t>:</a:t>
            </a:r>
            <a:br>
              <a:rPr lang="en-US" b="1" dirty="0" smtClean="0">
                <a:solidFill>
                  <a:schemeClr val="bg1">
                    <a:lumMod val="50000"/>
                  </a:schemeClr>
                </a:solidFill>
                <a:effectLst>
                  <a:glow rad="228600">
                    <a:schemeClr val="accent5">
                      <a:satMod val="175000"/>
                      <a:alpha val="40000"/>
                    </a:schemeClr>
                  </a:glow>
                </a:effectLst>
                <a:cs typeface="Akhbar MT" pitchFamily="2" charset="-78"/>
              </a:rPr>
            </a:br>
            <a:endParaRPr lang="ar-SA" b="1" dirty="0">
              <a:solidFill>
                <a:schemeClr val="bg1">
                  <a:lumMod val="50000"/>
                </a:schemeClr>
              </a:solidFill>
              <a:effectLst>
                <a:glow rad="228600">
                  <a:schemeClr val="accent5">
                    <a:satMod val="175000"/>
                    <a:alpha val="40000"/>
                  </a:schemeClr>
                </a:glow>
              </a:effectLst>
              <a:cs typeface="Akhbar MT" pitchFamily="2" charset="-78"/>
            </a:endParaRPr>
          </a:p>
        </p:txBody>
      </p:sp>
      <p:sp>
        <p:nvSpPr>
          <p:cNvPr id="3" name="Content Placeholder 2"/>
          <p:cNvSpPr>
            <a:spLocks noGrp="1"/>
          </p:cNvSpPr>
          <p:nvPr>
            <p:ph sz="quarter" idx="1"/>
          </p:nvPr>
        </p:nvSpPr>
        <p:spPr>
          <a:xfrm>
            <a:off x="301752" y="928670"/>
            <a:ext cx="8503920" cy="5429288"/>
          </a:xfrm>
        </p:spPr>
        <p:txBody>
          <a:bodyPr>
            <a:normAutofit fontScale="92500" lnSpcReduction="20000"/>
          </a:bodyPr>
          <a:lstStyle/>
          <a:p>
            <a:pPr>
              <a:buNone/>
            </a:pPr>
            <a:r>
              <a:rPr lang="ar-SA" dirty="0" smtClean="0"/>
              <a:t> </a:t>
            </a:r>
            <a:endParaRPr lang="en-US" dirty="0" smtClean="0"/>
          </a:p>
          <a:p>
            <a:pPr>
              <a:buNone/>
            </a:pPr>
            <a:r>
              <a:rPr lang="ar-SA" sz="2400" dirty="0" smtClean="0">
                <a:cs typeface="Akhbar MT" pitchFamily="2" charset="-78"/>
              </a:rPr>
              <a:t>١ـ المشكلة الفنية المرتبطة بأنظمة الأمان التي تستخدمها الإدارات الحكومية المختلفة، وعدم الثقة بين المستخدمين والإدارات الحكومية.</a:t>
            </a:r>
          </a:p>
          <a:p>
            <a:pPr>
              <a:buNone/>
            </a:pPr>
            <a:endParaRPr lang="en-US" sz="2400" dirty="0" smtClean="0">
              <a:cs typeface="Akhbar MT" pitchFamily="2" charset="-78"/>
            </a:endParaRPr>
          </a:p>
          <a:p>
            <a:pPr>
              <a:buNone/>
            </a:pPr>
            <a:r>
              <a:rPr lang="ar-SA" sz="2400" dirty="0" smtClean="0">
                <a:cs typeface="Akhbar MT" pitchFamily="2" charset="-78"/>
              </a:rPr>
              <a:t>٢ـ عدم فهم مصطلح الحكومة الإلكترونية، ونقص العلم والمعرفة.</a:t>
            </a:r>
          </a:p>
          <a:p>
            <a:pPr>
              <a:buNone/>
            </a:pPr>
            <a:endParaRPr lang="en-US" sz="2400" dirty="0" smtClean="0">
              <a:cs typeface="Akhbar MT" pitchFamily="2" charset="-78"/>
            </a:endParaRPr>
          </a:p>
          <a:p>
            <a:pPr>
              <a:buNone/>
            </a:pPr>
            <a:r>
              <a:rPr lang="ar-SA" sz="2400" dirty="0" smtClean="0">
                <a:cs typeface="Akhbar MT" pitchFamily="2" charset="-78"/>
              </a:rPr>
              <a:t>٣ـ مستوى الاستعداد لدى مختلف الإدارات الحكومية لتطبيق مشروع الحكومة الإلكترونية فغالبية المنظمات ما زالت تعتمد على الهياكل الهرمية التقليدية والتي تقف عائق أمام تطبيق التقنيات الحديثة والاستفادة منها في تطوير منظماتها.</a:t>
            </a:r>
          </a:p>
          <a:p>
            <a:pPr>
              <a:buNone/>
            </a:pPr>
            <a:endParaRPr lang="en-US" sz="2400" dirty="0" smtClean="0">
              <a:cs typeface="Akhbar MT" pitchFamily="2" charset="-78"/>
            </a:endParaRPr>
          </a:p>
          <a:p>
            <a:pPr>
              <a:buNone/>
            </a:pPr>
            <a:r>
              <a:rPr lang="ar-SA" sz="2400" dirty="0" smtClean="0">
                <a:cs typeface="Akhbar MT" pitchFamily="2" charset="-78"/>
              </a:rPr>
              <a:t>٤ـ ضعف التمويل.</a:t>
            </a:r>
          </a:p>
          <a:p>
            <a:pPr>
              <a:buNone/>
            </a:pPr>
            <a:endParaRPr lang="en-US" sz="2400" dirty="0" smtClean="0">
              <a:cs typeface="Akhbar MT" pitchFamily="2" charset="-78"/>
            </a:endParaRPr>
          </a:p>
          <a:p>
            <a:pPr>
              <a:buNone/>
            </a:pPr>
            <a:r>
              <a:rPr lang="ar-SA" sz="2400" dirty="0" smtClean="0">
                <a:cs typeface="Akhbar MT" pitchFamily="2" charset="-78"/>
              </a:rPr>
              <a:t>٥ـ عدم تعزيز برامج محو الأمية في الدول النامية، حيث وجد مايعرف بالأميّة الرقمية.</a:t>
            </a:r>
          </a:p>
          <a:p>
            <a:pPr>
              <a:buNone/>
            </a:pPr>
            <a:endParaRPr lang="en-US" sz="2400" dirty="0" smtClean="0">
              <a:cs typeface="Akhbar MT" pitchFamily="2" charset="-78"/>
            </a:endParaRPr>
          </a:p>
          <a:p>
            <a:pPr>
              <a:buNone/>
            </a:pPr>
            <a:r>
              <a:rPr lang="ar-SA" sz="2400" dirty="0" smtClean="0">
                <a:cs typeface="Akhbar MT" pitchFamily="2" charset="-78"/>
              </a:rPr>
              <a:t>٦ـ نجاح الحكومة الإلكترونية مرتبط بحصولها على القبول والرضا من المواطنين والشركات والإدارات وسهولة استخدامها وتجانس محتواها، لهذا يجب تطويرها من خلال إعداد المواطن الالكتروني.</a:t>
            </a:r>
            <a:endParaRPr lang="en-US" sz="2400" dirty="0" smtClean="0">
              <a:cs typeface="Akhbar MT" pitchFamily="2" charset="-78"/>
            </a:endParaRPr>
          </a:p>
          <a:p>
            <a:pPr>
              <a:buNone/>
            </a:pPr>
            <a:endParaRPr lang="ar-SA" dirty="0">
              <a:cs typeface="Akhbar MT" pitchFamily="2" charset="-78"/>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 calcmode="lin" valueType="num">
                                      <p:cBhvr additive="base">
                                        <p:cTn id="2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anim calcmode="lin" valueType="num">
                                      <p:cBhvr additive="base">
                                        <p:cTn id="3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11" end="11"/>
                                            </p:txEl>
                                          </p:spTgt>
                                        </p:tgtEl>
                                        <p:attrNameLst>
                                          <p:attrName>style.visibility</p:attrName>
                                        </p:attrNameLst>
                                      </p:cBhvr>
                                      <p:to>
                                        <p:strVal val="visible"/>
                                      </p:to>
                                    </p:set>
                                    <p:anim calcmode="lin" valueType="num">
                                      <p:cBhvr additive="base">
                                        <p:cTn id="37"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b="1" dirty="0" smtClean="0">
                <a:solidFill>
                  <a:schemeClr val="bg1">
                    <a:lumMod val="50000"/>
                  </a:schemeClr>
                </a:solidFill>
                <a:effectLst>
                  <a:glow rad="228600">
                    <a:schemeClr val="accent5">
                      <a:satMod val="175000"/>
                      <a:alpha val="40000"/>
                    </a:schemeClr>
                  </a:glow>
                </a:effectLst>
                <a:cs typeface="Akhbar MT" pitchFamily="2" charset="-78"/>
              </a:rPr>
              <a:t>خامسًا: مزايا وسلبيّات الحكومة الإلكترونية:</a:t>
            </a:r>
            <a:endParaRPr lang="en-US" b="1" dirty="0" smtClean="0">
              <a:solidFill>
                <a:schemeClr val="bg1">
                  <a:lumMod val="50000"/>
                </a:schemeClr>
              </a:solidFill>
              <a:effectLst>
                <a:glow rad="228600">
                  <a:schemeClr val="accent5">
                    <a:satMod val="175000"/>
                    <a:alpha val="40000"/>
                  </a:schemeClr>
                </a:glow>
              </a:effectLst>
              <a:cs typeface="Akhbar MT" pitchFamily="2" charset="-78"/>
            </a:endParaRPr>
          </a:p>
        </p:txBody>
      </p:sp>
      <p:sp>
        <p:nvSpPr>
          <p:cNvPr id="3" name="Content Placeholder 2"/>
          <p:cNvSpPr>
            <a:spLocks noGrp="1"/>
          </p:cNvSpPr>
          <p:nvPr>
            <p:ph sz="quarter" idx="1"/>
          </p:nvPr>
        </p:nvSpPr>
        <p:spPr/>
        <p:txBody>
          <a:bodyPr/>
          <a:lstStyle/>
          <a:p>
            <a:pPr marL="514350" indent="-514350">
              <a:buClrTx/>
              <a:buNone/>
            </a:pPr>
            <a:r>
              <a:rPr lang="ar-SA" b="1" dirty="0" smtClean="0">
                <a:solidFill>
                  <a:schemeClr val="bg1">
                    <a:lumMod val="50000"/>
                  </a:schemeClr>
                </a:solidFill>
                <a:cs typeface="Akhbar MT" pitchFamily="2" charset="-78"/>
              </a:rPr>
              <a:t>أ- مميزات الحكومة الإلكترونية:</a:t>
            </a:r>
          </a:p>
          <a:p>
            <a:pPr marL="514350" indent="-514350">
              <a:buNone/>
            </a:pPr>
            <a:endParaRPr lang="ar-SA" dirty="0" smtClean="0">
              <a:solidFill>
                <a:schemeClr val="bg1">
                  <a:lumMod val="50000"/>
                </a:schemeClr>
              </a:solidFill>
              <a:cs typeface="Akhbar MT" pitchFamily="2" charset="-78"/>
            </a:endParaRPr>
          </a:p>
          <a:p>
            <a:pPr marL="514350" indent="-514350">
              <a:buNone/>
            </a:pPr>
            <a:r>
              <a:rPr lang="ar-SA" dirty="0" smtClean="0">
                <a:cs typeface="Akhbar MT" pitchFamily="2" charset="-78"/>
              </a:rPr>
              <a:t>1- </a:t>
            </a:r>
            <a:r>
              <a:rPr lang="ar-EG" dirty="0" smtClean="0">
                <a:cs typeface="Akhbar MT" pitchFamily="2" charset="-78"/>
              </a:rPr>
              <a:t>الحدّ من انتشار مستويات الفساد</a:t>
            </a:r>
            <a:r>
              <a:rPr lang="en-US" dirty="0" smtClean="0">
                <a:cs typeface="Akhbar MT" pitchFamily="2" charset="-78"/>
              </a:rPr>
              <a:t> .</a:t>
            </a:r>
            <a:endParaRPr lang="ar-SA" dirty="0" smtClean="0">
              <a:cs typeface="Akhbar MT" pitchFamily="2" charset="-78"/>
            </a:endParaRPr>
          </a:p>
          <a:p>
            <a:pPr marL="514350" indent="-514350">
              <a:buNone/>
            </a:pPr>
            <a:r>
              <a:rPr lang="ar-SA" dirty="0" smtClean="0">
                <a:cs typeface="Akhbar MT" pitchFamily="2" charset="-78"/>
              </a:rPr>
              <a:t>2- رفع مستوى الأداء والكفاءة والفعالية للعمليات والإجراءات داخل القطاع الحكومي.</a:t>
            </a:r>
          </a:p>
          <a:p>
            <a:pPr marL="514350" indent="-514350">
              <a:buNone/>
            </a:pPr>
            <a:r>
              <a:rPr lang="ar-SA" dirty="0" smtClean="0">
                <a:cs typeface="Akhbar MT" pitchFamily="2" charset="-78"/>
              </a:rPr>
              <a:t>3- توفير التكاليف الحكومية و</a:t>
            </a:r>
            <a:r>
              <a:rPr lang="ar-EG" dirty="0" smtClean="0">
                <a:cs typeface="Akhbar MT" pitchFamily="2" charset="-78"/>
              </a:rPr>
              <a:t>تقليل التكلفة</a:t>
            </a:r>
            <a:r>
              <a:rPr lang="ar-SA" dirty="0" smtClean="0">
                <a:cs typeface="Akhbar MT" pitchFamily="2" charset="-78"/>
              </a:rPr>
              <a:t>.</a:t>
            </a:r>
          </a:p>
          <a:p>
            <a:pPr marL="514350" indent="-514350">
              <a:buNone/>
            </a:pPr>
            <a:r>
              <a:rPr lang="ar-SA" dirty="0" smtClean="0">
                <a:cs typeface="Akhbar MT" pitchFamily="2" charset="-78"/>
              </a:rPr>
              <a:t>4- الاستخدام الأمثل للطاقات البشرية.</a:t>
            </a:r>
          </a:p>
          <a:p>
            <a:pPr marL="514350" indent="-514350">
              <a:buNone/>
            </a:pPr>
            <a:r>
              <a:rPr lang="ar-SA" dirty="0" smtClean="0">
                <a:cs typeface="Akhbar MT" pitchFamily="2" charset="-78"/>
              </a:rPr>
              <a:t>5- تحقيق الاتصال الفعال وتقليل التعقيدات الإداريّة.</a:t>
            </a:r>
          </a:p>
          <a:p>
            <a:pPr marL="514350" indent="-514350">
              <a:buNone/>
            </a:pPr>
            <a:endParaRPr lang="en-US" dirty="0" smtClean="0">
              <a:cs typeface="Akhbar MT" pitchFamily="2" charset="-78"/>
            </a:endParaRPr>
          </a:p>
          <a:p>
            <a:pPr marL="514350" indent="-514350">
              <a:buFontTx/>
              <a:buChar char="-"/>
            </a:pPr>
            <a:endParaRPr lang="en-US" dirty="0" smtClean="0"/>
          </a:p>
          <a:p>
            <a:pPr marL="514350" indent="-514350">
              <a:buNone/>
            </a:pPr>
            <a:endParaRPr lang="ar-SA" dirty="0"/>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 calcmode="lin" valueType="num">
                                      <p:cBhvr additive="base">
                                        <p:cTn id="1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 calcmode="lin" valueType="num">
                                      <p:cBhvr additive="base">
                                        <p:cTn id="24"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 calcmode="lin" valueType="num">
                                      <p:cBhvr additive="base">
                                        <p:cTn id="30"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anim calcmode="lin" valueType="num">
                                      <p:cBhvr additive="base">
                                        <p:cTn id="36"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b="1" dirty="0" smtClean="0">
                <a:solidFill>
                  <a:schemeClr val="bg1">
                    <a:lumMod val="50000"/>
                  </a:schemeClr>
                </a:solidFill>
                <a:effectLst>
                  <a:glow rad="228600">
                    <a:schemeClr val="accent5">
                      <a:satMod val="175000"/>
                      <a:alpha val="40000"/>
                    </a:schemeClr>
                  </a:glow>
                </a:effectLst>
                <a:cs typeface="Akhbar MT" pitchFamily="2" charset="-78"/>
              </a:rPr>
              <a:t>ب- سلبيات الحكومة الإلكترونية:</a:t>
            </a:r>
            <a:endParaRPr lang="ar-SA" b="1" dirty="0">
              <a:solidFill>
                <a:schemeClr val="bg1">
                  <a:lumMod val="50000"/>
                </a:schemeClr>
              </a:solidFill>
              <a:effectLst>
                <a:glow rad="228600">
                  <a:schemeClr val="accent5">
                    <a:satMod val="175000"/>
                    <a:alpha val="40000"/>
                  </a:schemeClr>
                </a:glow>
              </a:effectLst>
              <a:cs typeface="Akhbar MT" pitchFamily="2" charset="-78"/>
            </a:endParaRPr>
          </a:p>
        </p:txBody>
      </p:sp>
      <p:sp>
        <p:nvSpPr>
          <p:cNvPr id="3" name="Content Placeholder 2"/>
          <p:cNvSpPr>
            <a:spLocks noGrp="1"/>
          </p:cNvSpPr>
          <p:nvPr>
            <p:ph sz="quarter" idx="1"/>
          </p:nvPr>
        </p:nvSpPr>
        <p:spPr>
          <a:xfrm>
            <a:off x="301752" y="2000240"/>
            <a:ext cx="8503920" cy="4098808"/>
          </a:xfrm>
        </p:spPr>
        <p:txBody>
          <a:bodyPr>
            <a:normAutofit/>
          </a:bodyPr>
          <a:lstStyle/>
          <a:p>
            <a:pPr marL="514350" indent="-514350">
              <a:buNone/>
            </a:pPr>
            <a:r>
              <a:rPr lang="ar-SA" sz="3200" dirty="0" smtClean="0">
                <a:cs typeface="Akhbar MT" pitchFamily="2" charset="-78"/>
              </a:rPr>
              <a:t>1- التجسس الإلكتروني.</a:t>
            </a:r>
          </a:p>
          <a:p>
            <a:pPr marL="514350" indent="-514350">
              <a:buNone/>
            </a:pPr>
            <a:r>
              <a:rPr lang="ar-SA" sz="3200" dirty="0" smtClean="0">
                <a:cs typeface="Akhbar MT" pitchFamily="2" charset="-78"/>
              </a:rPr>
              <a:t>2- الاستعانة بالخبراء الأجانب. </a:t>
            </a:r>
          </a:p>
          <a:p>
            <a:pPr marL="514350" indent="-514350">
              <a:buClr>
                <a:schemeClr val="tx1"/>
              </a:buClr>
              <a:buNone/>
            </a:pPr>
            <a:r>
              <a:rPr lang="ar-SA" sz="3200" dirty="0" smtClean="0">
                <a:cs typeface="Akhbar MT" pitchFamily="2" charset="-78"/>
              </a:rPr>
              <a:t>3- شلل الإدارة.</a:t>
            </a:r>
          </a:p>
        </p:txBody>
      </p:sp>
      <p:pic>
        <p:nvPicPr>
          <p:cNvPr id="4" name="Picture 3" descr="ios-hack.jpg"/>
          <p:cNvPicPr>
            <a:picLocks noChangeAspect="1"/>
          </p:cNvPicPr>
          <p:nvPr/>
        </p:nvPicPr>
        <p:blipFill>
          <a:blip r:embed="rId2"/>
          <a:stretch>
            <a:fillRect/>
          </a:stretch>
        </p:blipFill>
        <p:spPr>
          <a:xfrm>
            <a:off x="785786" y="1857364"/>
            <a:ext cx="3167058" cy="4286250"/>
          </a:xfrm>
          <a:prstGeom prst="rect">
            <a:avLst/>
          </a:prstGeom>
          <a:ln>
            <a:noFill/>
          </a:ln>
          <a:effectLst>
            <a:softEdge rad="112500"/>
          </a:effectLst>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928794" y="1428736"/>
            <a:ext cx="7000924" cy="4929222"/>
          </a:xfrm>
        </p:spPr>
        <p:txBody>
          <a:bodyPr>
            <a:normAutofit fontScale="92500"/>
          </a:bodyPr>
          <a:lstStyle/>
          <a:p>
            <a:pPr lvl="0">
              <a:buNone/>
            </a:pPr>
            <a:r>
              <a:rPr lang="ar-SA" sz="2400" dirty="0" smtClean="0">
                <a:cs typeface="Akhbar MT" pitchFamily="2" charset="-78"/>
              </a:rPr>
              <a:t>1-إمكانية تنفيذ عمليات الدفع للجهات الحكومية إلكترونيا بدلًا من الدفع العادي وهذا يعني من جهة المحاسبة الحكومية أن جزء من الإيرادات لهذه الجهات سيأتي بصورة إلكترونية مثل سداد مخالفات ساهر، رسوم استخراج الإقامات والفيز، سداد فواتير الكهرباء والماء.</a:t>
            </a:r>
          </a:p>
          <a:p>
            <a:pPr lvl="0">
              <a:buNone/>
            </a:pPr>
            <a:endParaRPr lang="en-US" sz="2400" dirty="0" smtClean="0">
              <a:cs typeface="Akhbar MT" pitchFamily="2" charset="-78"/>
            </a:endParaRPr>
          </a:p>
          <a:p>
            <a:pPr>
              <a:buNone/>
            </a:pPr>
            <a:r>
              <a:rPr lang="ar-SA" sz="2400" dirty="0" smtClean="0">
                <a:cs typeface="Akhbar MT" pitchFamily="2" charset="-78"/>
              </a:rPr>
              <a:t>2- ينبغي التعرف والإطلاع على تجارب الحكومات الإلكترونية للدول الأخرى قبل البدء في تطبيق الحكومة الإلكترونية، لتلافي بعض المعوقات والسلبيات التي قد تحصل.</a:t>
            </a:r>
          </a:p>
          <a:p>
            <a:pPr>
              <a:buNone/>
            </a:pPr>
            <a:endParaRPr lang="en-US" sz="2400" dirty="0" smtClean="0">
              <a:cs typeface="Akhbar MT" pitchFamily="2" charset="-78"/>
            </a:endParaRPr>
          </a:p>
          <a:p>
            <a:pPr>
              <a:buNone/>
            </a:pPr>
            <a:r>
              <a:rPr lang="ar-SA" sz="2400" dirty="0" smtClean="0">
                <a:cs typeface="Akhbar MT" pitchFamily="2" charset="-78"/>
              </a:rPr>
              <a:t>3ـ من الضروري تأهيل وتدريب الموظفين على تطبيق الحكومة الإلكترونية.</a:t>
            </a:r>
          </a:p>
          <a:p>
            <a:pPr>
              <a:buNone/>
            </a:pPr>
            <a:endParaRPr lang="en-US" sz="2400" dirty="0" smtClean="0">
              <a:cs typeface="Akhbar MT" pitchFamily="2" charset="-78"/>
            </a:endParaRPr>
          </a:p>
          <a:p>
            <a:pPr>
              <a:buNone/>
            </a:pPr>
            <a:r>
              <a:rPr lang="ar-SA" sz="2400" dirty="0" smtClean="0">
                <a:cs typeface="Akhbar MT" pitchFamily="2" charset="-78"/>
              </a:rPr>
              <a:t>4- توفير وتجهيز البنى التحتية للاتصالات، قبل البدء في التطبيق الشامل للحكومة الإلكترونية.  </a:t>
            </a:r>
          </a:p>
          <a:p>
            <a:pPr>
              <a:buNone/>
            </a:pPr>
            <a:endParaRPr lang="en-US" sz="2400" dirty="0" smtClean="0">
              <a:cs typeface="Akhbar MT" pitchFamily="2" charset="-78"/>
            </a:endParaRPr>
          </a:p>
          <a:p>
            <a:pPr>
              <a:buNone/>
            </a:pPr>
            <a:r>
              <a:rPr lang="ar-SA" sz="2400" dirty="0" smtClean="0">
                <a:cs typeface="Akhbar MT" pitchFamily="2" charset="-78"/>
              </a:rPr>
              <a:t>5- ضرورة نشر الثقافة الإلكترونية وخلق المواطن الإلكتروني ومحو الأمية المعلوماتية.</a:t>
            </a:r>
            <a:endParaRPr lang="ar-SA" sz="2400" dirty="0"/>
          </a:p>
        </p:txBody>
      </p:sp>
      <p:sp>
        <p:nvSpPr>
          <p:cNvPr id="4" name="Title 3"/>
          <p:cNvSpPr>
            <a:spLocks noGrp="1"/>
          </p:cNvSpPr>
          <p:nvPr>
            <p:ph type="title"/>
          </p:nvPr>
        </p:nvSpPr>
        <p:spPr/>
        <p:txBody>
          <a:bodyPr/>
          <a:lstStyle/>
          <a:p>
            <a:pPr algn="r"/>
            <a:r>
              <a:rPr lang="ar-SA" b="1" dirty="0" smtClean="0">
                <a:solidFill>
                  <a:schemeClr val="bg1">
                    <a:lumMod val="50000"/>
                  </a:schemeClr>
                </a:solidFill>
                <a:effectLst>
                  <a:glow rad="228600">
                    <a:schemeClr val="accent5">
                      <a:satMod val="175000"/>
                      <a:alpha val="40000"/>
                    </a:schemeClr>
                  </a:glow>
                </a:effectLst>
                <a:cs typeface="Akhbar MT" pitchFamily="2" charset="-78"/>
              </a:rPr>
              <a:t>الاستنتاجات والتوصيات: </a:t>
            </a:r>
            <a:endParaRPr lang="ar-SA" b="1" dirty="0">
              <a:solidFill>
                <a:schemeClr val="bg1">
                  <a:lumMod val="50000"/>
                </a:schemeClr>
              </a:solidFill>
              <a:effectLst>
                <a:glow rad="228600">
                  <a:schemeClr val="accent5">
                    <a:satMod val="175000"/>
                    <a:alpha val="40000"/>
                  </a:schemeClr>
                </a:glow>
              </a:effectLst>
              <a:cs typeface="Akhbar MT" pitchFamily="2" charset="-78"/>
            </a:endParaRPr>
          </a:p>
        </p:txBody>
      </p:sp>
      <p:pic>
        <p:nvPicPr>
          <p:cNvPr id="5" name="Picture 4" descr="egovernment-300x263.jpg"/>
          <p:cNvPicPr>
            <a:picLocks noChangeAspect="1"/>
          </p:cNvPicPr>
          <p:nvPr/>
        </p:nvPicPr>
        <p:blipFill>
          <a:blip r:embed="rId2"/>
          <a:stretch>
            <a:fillRect/>
          </a:stretch>
        </p:blipFill>
        <p:spPr>
          <a:xfrm>
            <a:off x="285720" y="1643050"/>
            <a:ext cx="1714512" cy="2286015"/>
          </a:xfrm>
          <a:prstGeom prst="rect">
            <a:avLst/>
          </a:prstGeom>
          <a:ln>
            <a:noFill/>
          </a:ln>
          <a:effectLst>
            <a:softEdge rad="112500"/>
          </a:effectLst>
        </p:spPr>
      </p:pic>
      <p:pic>
        <p:nvPicPr>
          <p:cNvPr id="6" name="Picture 5" descr="training.jpg"/>
          <p:cNvPicPr>
            <a:picLocks noChangeAspect="1"/>
          </p:cNvPicPr>
          <p:nvPr/>
        </p:nvPicPr>
        <p:blipFill>
          <a:blip r:embed="rId3"/>
          <a:stretch>
            <a:fillRect/>
          </a:stretch>
        </p:blipFill>
        <p:spPr>
          <a:xfrm>
            <a:off x="285720" y="4143380"/>
            <a:ext cx="1714512" cy="2071702"/>
          </a:xfrm>
          <a:prstGeom prst="rect">
            <a:avLst/>
          </a:prstGeom>
          <a:ln>
            <a:noFill/>
          </a:ln>
          <a:effectLst>
            <a:softEdge rad="112500"/>
          </a:effectLst>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solidFill>
                  <a:schemeClr val="tx1"/>
                </a:solidFill>
                <a:effectLst>
                  <a:glow rad="228600">
                    <a:schemeClr val="accent5">
                      <a:satMod val="175000"/>
                      <a:alpha val="40000"/>
                    </a:schemeClr>
                  </a:glow>
                </a:effectLst>
                <a:cs typeface="Akhbar MT" pitchFamily="2" charset="-78"/>
              </a:rPr>
              <a:t>المراجع:</a:t>
            </a:r>
            <a:endParaRPr lang="ar-SA" dirty="0">
              <a:solidFill>
                <a:schemeClr val="tx1"/>
              </a:solidFill>
              <a:effectLst>
                <a:glow rad="228600">
                  <a:schemeClr val="accent5">
                    <a:satMod val="175000"/>
                    <a:alpha val="40000"/>
                  </a:schemeClr>
                </a:glow>
              </a:effectLst>
              <a:cs typeface="Akhbar MT" pitchFamily="2" charset="-78"/>
            </a:endParaRPr>
          </a:p>
        </p:txBody>
      </p:sp>
      <p:sp>
        <p:nvSpPr>
          <p:cNvPr id="3" name="Content Placeholder 2"/>
          <p:cNvSpPr>
            <a:spLocks noGrp="1"/>
          </p:cNvSpPr>
          <p:nvPr>
            <p:ph sz="quarter" idx="1"/>
          </p:nvPr>
        </p:nvSpPr>
        <p:spPr>
          <a:xfrm>
            <a:off x="301752" y="1428736"/>
            <a:ext cx="8503920" cy="5429264"/>
          </a:xfrm>
        </p:spPr>
        <p:txBody>
          <a:bodyPr>
            <a:normAutofit/>
          </a:bodyPr>
          <a:lstStyle/>
          <a:p>
            <a:pPr>
              <a:buNone/>
            </a:pPr>
            <a:r>
              <a:rPr lang="ar-SA" sz="1600" dirty="0" smtClean="0">
                <a:solidFill>
                  <a:schemeClr val="bg1">
                    <a:lumMod val="50000"/>
                  </a:schemeClr>
                </a:solidFill>
                <a:cs typeface="Akhbar MT" pitchFamily="2" charset="-78"/>
              </a:rPr>
              <a:t>1- تطبيق الحكومة الإلكترونية ودورها في التطوير الإداري بالمديرية العامة للدفاع المدني، صالح بن محمد القحطاني، 2010 م.</a:t>
            </a:r>
            <a:endParaRPr lang="en-US" sz="1600" dirty="0" smtClean="0">
              <a:solidFill>
                <a:schemeClr val="bg1">
                  <a:lumMod val="50000"/>
                </a:schemeClr>
              </a:solidFill>
              <a:cs typeface="Akhbar MT" pitchFamily="2" charset="-78"/>
            </a:endParaRPr>
          </a:p>
          <a:p>
            <a:pPr>
              <a:buNone/>
            </a:pPr>
            <a:r>
              <a:rPr lang="ar-SA" sz="1600" u="sng" dirty="0" smtClean="0">
                <a:solidFill>
                  <a:schemeClr val="bg1">
                    <a:lumMod val="50000"/>
                  </a:schemeClr>
                </a:solidFill>
                <a:cs typeface="Akhbar MT" pitchFamily="2" charset="-78"/>
                <a:hlinkClick r:id="rId2"/>
              </a:rPr>
              <a:t>تطبيق الحكومة الالكترونية </a:t>
            </a:r>
            <a:r>
              <a:rPr lang="en-US" sz="1600" u="sng" dirty="0" smtClean="0">
                <a:solidFill>
                  <a:schemeClr val="bg1">
                    <a:lumMod val="50000"/>
                  </a:schemeClr>
                </a:solidFill>
                <a:cs typeface="Akhbar MT" pitchFamily="2" charset="-78"/>
                <a:hlinkClick r:id="rId2"/>
              </a:rPr>
              <a:t> </a:t>
            </a:r>
            <a:r>
              <a:rPr lang="ar-SA" sz="1600" u="sng" dirty="0" smtClean="0">
                <a:solidFill>
                  <a:schemeClr val="bg1">
                    <a:lumMod val="50000"/>
                  </a:schemeClr>
                </a:solidFill>
                <a:cs typeface="Akhbar MT" pitchFamily="2" charset="-78"/>
                <a:hlinkClick r:id="rId2"/>
              </a:rPr>
              <a:t>في</a:t>
            </a:r>
            <a:r>
              <a:rPr lang="en-US" sz="1600" u="sng" dirty="0" smtClean="0">
                <a:solidFill>
                  <a:schemeClr val="bg1">
                    <a:lumMod val="50000"/>
                  </a:schemeClr>
                </a:solidFill>
                <a:cs typeface="Akhbar MT" pitchFamily="2" charset="-78"/>
                <a:hlinkClick r:id="rId2"/>
              </a:rPr>
              <a:t> </a:t>
            </a:r>
            <a:r>
              <a:rPr lang="ar-SA" sz="1600" u="sng" dirty="0" smtClean="0">
                <a:solidFill>
                  <a:schemeClr val="bg1">
                    <a:lumMod val="50000"/>
                  </a:schemeClr>
                </a:solidFill>
                <a:cs typeface="Akhbar MT" pitchFamily="2" charset="-78"/>
                <a:hlinkClick r:id="rId2"/>
              </a:rPr>
              <a:t>التطوير الإداري</a:t>
            </a:r>
            <a:r>
              <a:rPr lang="en-US" sz="1600" u="sng" dirty="0" smtClean="0">
                <a:solidFill>
                  <a:schemeClr val="bg1">
                    <a:lumMod val="50000"/>
                  </a:schemeClr>
                </a:solidFill>
                <a:cs typeface="Akhbar MT" pitchFamily="2" charset="-78"/>
                <a:hlinkClick r:id="rId2"/>
              </a:rPr>
              <a:t> ...</a:t>
            </a:r>
            <a:endParaRPr lang="ar-SA" sz="1600" u="sng" dirty="0" smtClean="0">
              <a:solidFill>
                <a:schemeClr val="bg1">
                  <a:lumMod val="50000"/>
                </a:schemeClr>
              </a:solidFill>
              <a:cs typeface="Akhbar MT" pitchFamily="2" charset="-78"/>
            </a:endParaRPr>
          </a:p>
          <a:p>
            <a:pPr>
              <a:buNone/>
            </a:pPr>
            <a:endParaRPr lang="ar-SA" sz="1600" u="sng" dirty="0" smtClean="0">
              <a:solidFill>
                <a:schemeClr val="bg1">
                  <a:lumMod val="50000"/>
                </a:schemeClr>
              </a:solidFill>
              <a:cs typeface="Akhbar MT" pitchFamily="2" charset="-78"/>
            </a:endParaRPr>
          </a:p>
          <a:p>
            <a:pPr>
              <a:buNone/>
            </a:pPr>
            <a:r>
              <a:rPr lang="ar-SA" sz="1600" dirty="0" smtClean="0">
                <a:solidFill>
                  <a:schemeClr val="bg1">
                    <a:lumMod val="50000"/>
                  </a:schemeClr>
                </a:solidFill>
                <a:cs typeface="Akhbar MT" pitchFamily="2" charset="-78"/>
              </a:rPr>
              <a:t>2- خطة التحول نحو الحكومة الالكترونية، هيئة تقنية المعلومات " سلطنة عمان " ( 2014 ) </a:t>
            </a:r>
            <a:endParaRPr lang="en-US" sz="1600" dirty="0" smtClean="0">
              <a:solidFill>
                <a:schemeClr val="bg1">
                  <a:lumMod val="50000"/>
                </a:schemeClr>
              </a:solidFill>
              <a:cs typeface="Akhbar MT" pitchFamily="2" charset="-78"/>
            </a:endParaRPr>
          </a:p>
          <a:p>
            <a:pPr>
              <a:buNone/>
            </a:pPr>
            <a:r>
              <a:rPr lang="en-US" sz="1600" u="sng" dirty="0" smtClean="0">
                <a:solidFill>
                  <a:schemeClr val="bg1">
                    <a:lumMod val="50000"/>
                  </a:schemeClr>
                </a:solidFill>
                <a:cs typeface="Akhbar MT" pitchFamily="2" charset="-78"/>
                <a:hlinkClick r:id="rId3"/>
              </a:rPr>
              <a:t>http://www.ita.gov.om/ITAPortal_AR/Pages/Page.aspx?NID=510&amp;PID=2317&amp;LID=105</a:t>
            </a:r>
            <a:endParaRPr lang="ar-SA" sz="1600" u="sng" dirty="0" smtClean="0">
              <a:solidFill>
                <a:schemeClr val="bg1">
                  <a:lumMod val="50000"/>
                </a:schemeClr>
              </a:solidFill>
              <a:cs typeface="Akhbar MT" pitchFamily="2" charset="-78"/>
            </a:endParaRPr>
          </a:p>
          <a:p>
            <a:pPr>
              <a:buNone/>
            </a:pPr>
            <a:endParaRPr lang="ar-SA" sz="1600" u="sng" dirty="0" smtClean="0">
              <a:solidFill>
                <a:schemeClr val="bg1">
                  <a:lumMod val="50000"/>
                </a:schemeClr>
              </a:solidFill>
              <a:cs typeface="Akhbar MT" pitchFamily="2" charset="-78"/>
            </a:endParaRPr>
          </a:p>
          <a:p>
            <a:pPr>
              <a:buNone/>
            </a:pPr>
            <a:r>
              <a:rPr lang="ar-SA" sz="1600" dirty="0" smtClean="0">
                <a:solidFill>
                  <a:schemeClr val="bg1">
                    <a:lumMod val="50000"/>
                  </a:schemeClr>
                </a:solidFill>
                <a:cs typeface="Akhbar MT" pitchFamily="2" charset="-78"/>
              </a:rPr>
              <a:t>3-  مقومات ومعوقات تطبيق الحكومة الإلكترونية : </a:t>
            </a:r>
            <a:r>
              <a:rPr lang="en-US" sz="1600" dirty="0" smtClean="0">
                <a:solidFill>
                  <a:schemeClr val="bg1">
                    <a:lumMod val="50000"/>
                  </a:schemeClr>
                </a:solidFill>
                <a:cs typeface="Akhbar MT" pitchFamily="2" charset="-78"/>
              </a:rPr>
              <a:t> </a:t>
            </a:r>
          </a:p>
          <a:p>
            <a:pPr>
              <a:buNone/>
            </a:pPr>
            <a:r>
              <a:rPr lang="en-US" sz="1600" u="sng" dirty="0" smtClean="0">
                <a:solidFill>
                  <a:schemeClr val="bg1">
                    <a:lumMod val="50000"/>
                  </a:schemeClr>
                </a:solidFill>
                <a:cs typeface="Akhbar MT" pitchFamily="2" charset="-78"/>
                <a:hlinkClick r:id="rId4"/>
              </a:rPr>
              <a:t>http://www.egovconf.ly/papers/33.pdf</a:t>
            </a:r>
            <a:r>
              <a:rPr lang="en-US" sz="1600" dirty="0" smtClean="0">
                <a:solidFill>
                  <a:schemeClr val="bg1">
                    <a:lumMod val="50000"/>
                  </a:schemeClr>
                </a:solidFill>
                <a:cs typeface="Akhbar MT" pitchFamily="2" charset="-78"/>
              </a:rPr>
              <a:t> </a:t>
            </a:r>
          </a:p>
          <a:p>
            <a:pPr>
              <a:buNone/>
            </a:pPr>
            <a:endParaRPr lang="en-US" sz="1600" dirty="0" smtClean="0">
              <a:solidFill>
                <a:schemeClr val="bg1">
                  <a:lumMod val="50000"/>
                </a:schemeClr>
              </a:solidFill>
              <a:cs typeface="Akhbar MT" pitchFamily="2" charset="-78"/>
            </a:endParaRPr>
          </a:p>
          <a:p>
            <a:pPr>
              <a:buNone/>
            </a:pPr>
            <a:r>
              <a:rPr lang="ar-SA" sz="1600" dirty="0" smtClean="0">
                <a:solidFill>
                  <a:schemeClr val="bg1">
                    <a:lumMod val="50000"/>
                  </a:schemeClr>
                </a:solidFill>
                <a:cs typeface="Akhbar MT" pitchFamily="2" charset="-78"/>
              </a:rPr>
              <a:t>4- تدشين الحكومة الإلكترونية في المملكة خطوة رائدة نحو المجتمع الرقمي-د.محمد سيد الداعور- الجزيرة </a:t>
            </a:r>
            <a:endParaRPr lang="en-US" sz="1600" dirty="0" smtClean="0">
              <a:solidFill>
                <a:schemeClr val="bg1">
                  <a:lumMod val="50000"/>
                </a:schemeClr>
              </a:solidFill>
              <a:cs typeface="Akhbar MT" pitchFamily="2" charset="-78"/>
            </a:endParaRPr>
          </a:p>
          <a:p>
            <a:pPr>
              <a:buNone/>
            </a:pPr>
            <a:r>
              <a:rPr lang="en-US" sz="1600" u="sng" dirty="0" smtClean="0">
                <a:solidFill>
                  <a:schemeClr val="bg1">
                    <a:lumMod val="50000"/>
                  </a:schemeClr>
                </a:solidFill>
                <a:cs typeface="Akhbar MT" pitchFamily="2" charset="-78"/>
                <a:hlinkClick r:id="rId5"/>
              </a:rPr>
              <a:t>http://www.al-jazirah.com/digimag/28052006/file3.htm</a:t>
            </a:r>
            <a:endParaRPr lang="en-US" sz="1600" dirty="0" smtClean="0">
              <a:solidFill>
                <a:schemeClr val="bg1">
                  <a:lumMod val="50000"/>
                </a:schemeClr>
              </a:solidFill>
              <a:cs typeface="Akhbar MT" pitchFamily="2" charset="-78"/>
            </a:endParaRPr>
          </a:p>
          <a:p>
            <a:pPr>
              <a:buNone/>
            </a:pPr>
            <a:endParaRPr lang="en-US" sz="1600" dirty="0" smtClean="0">
              <a:solidFill>
                <a:schemeClr val="bg1">
                  <a:lumMod val="50000"/>
                </a:schemeClr>
              </a:solidFill>
              <a:cs typeface="Akhbar MT" pitchFamily="2" charset="-78"/>
            </a:endParaRPr>
          </a:p>
          <a:p>
            <a:pPr>
              <a:buNone/>
            </a:pPr>
            <a:r>
              <a:rPr lang="ar-SA" sz="1600" dirty="0" smtClean="0">
                <a:solidFill>
                  <a:schemeClr val="bg1">
                    <a:lumMod val="50000"/>
                  </a:schemeClr>
                </a:solidFill>
                <a:cs typeface="Akhbar MT" pitchFamily="2" charset="-78"/>
              </a:rPr>
              <a:t>5- متطلبات تطبيق الإدارة الإلكترونية في مركز نظم المعلومات التابع للحكومة الإلكترونية في دولة قطر- كلثم محمد الكبيسي</a:t>
            </a:r>
            <a:endParaRPr lang="en-US" sz="1600" dirty="0" smtClean="0">
              <a:solidFill>
                <a:schemeClr val="bg1">
                  <a:lumMod val="50000"/>
                </a:schemeClr>
              </a:solidFill>
              <a:cs typeface="Akhbar MT" pitchFamily="2" charset="-78"/>
            </a:endParaRPr>
          </a:p>
          <a:p>
            <a:pPr>
              <a:buNone/>
            </a:pPr>
            <a:r>
              <a:rPr lang="ar-SA" sz="1600" dirty="0" smtClean="0">
                <a:solidFill>
                  <a:schemeClr val="bg1">
                    <a:lumMod val="50000"/>
                  </a:schemeClr>
                </a:solidFill>
                <a:cs typeface="Akhbar MT" pitchFamily="2" charset="-78"/>
              </a:rPr>
              <a:t>  </a:t>
            </a:r>
            <a:r>
              <a:rPr lang="en-US" sz="1600" u="sng" dirty="0" smtClean="0">
                <a:solidFill>
                  <a:schemeClr val="bg1">
                    <a:lumMod val="50000"/>
                  </a:schemeClr>
                </a:solidFill>
                <a:cs typeface="Akhbar MT" pitchFamily="2" charset="-78"/>
                <a:hlinkClick r:id="rId6"/>
              </a:rPr>
              <a:t>http://www.abahe.co.uk/Research-Papers/Application-of-electronic-administration.pdf</a:t>
            </a:r>
            <a:endParaRPr lang="en-US" sz="1600" u="sng" dirty="0" smtClean="0">
              <a:solidFill>
                <a:schemeClr val="bg1">
                  <a:lumMod val="50000"/>
                </a:schemeClr>
              </a:solidFill>
              <a:cs typeface="Akhbar MT" pitchFamily="2" charset="-78"/>
            </a:endParaRPr>
          </a:p>
          <a:p>
            <a:pPr>
              <a:buNone/>
            </a:pPr>
            <a:endParaRPr lang="ar-SA" sz="1600" dirty="0" smtClean="0">
              <a:solidFill>
                <a:schemeClr val="bg1">
                  <a:lumMod val="50000"/>
                </a:schemeClr>
              </a:solidFill>
              <a:cs typeface="Akhbar MT" pitchFamily="2" charset="-78"/>
            </a:endParaRPr>
          </a:p>
          <a:p>
            <a:pPr>
              <a:buNone/>
            </a:pPr>
            <a:r>
              <a:rPr lang="ar-SA" sz="1600" dirty="0" smtClean="0">
                <a:solidFill>
                  <a:schemeClr val="bg1">
                    <a:lumMod val="50000"/>
                  </a:schemeClr>
                </a:solidFill>
                <a:cs typeface="Akhbar MT" pitchFamily="2" charset="-78"/>
              </a:rPr>
              <a:t>6- الحكومة الإلكترونية - ﻣﺟﻠﺔ ﻛﻠﻳﺔ ﺑﻐﺩﺍﺩ ﻟﻠﻌﻠﻭﻡ ﺍﻻﻗﺗﺻﺎﺩﻳﺔ ﺍﻟﺟﺎﻣﻌﺔ - ﺍﻟﻌﺩﺩ ﺍﻟﺧﺎﺹ ﺑﻣﺅﺗﻣر ﺍﻟﻛﻠﻳﺔ - مريم خالص حسين </a:t>
            </a:r>
            <a:endParaRPr lang="en-US" sz="1600" dirty="0" smtClean="0">
              <a:solidFill>
                <a:schemeClr val="bg1">
                  <a:lumMod val="50000"/>
                </a:schemeClr>
              </a:solidFill>
              <a:cs typeface="Akhbar MT" pitchFamily="2" charset="-78"/>
            </a:endParaRPr>
          </a:p>
          <a:p>
            <a:pPr>
              <a:buNone/>
            </a:pPr>
            <a:r>
              <a:rPr lang="en-US" sz="1600" dirty="0" smtClean="0">
                <a:solidFill>
                  <a:schemeClr val="bg1">
                    <a:lumMod val="50000"/>
                  </a:schemeClr>
                </a:solidFill>
                <a:cs typeface="Akhbar MT" pitchFamily="2" charset="-78"/>
              </a:rPr>
              <a:t> </a:t>
            </a:r>
            <a:r>
              <a:rPr lang="en-US" sz="1600" u="sng" dirty="0" smtClean="0">
                <a:solidFill>
                  <a:schemeClr val="bg1">
                    <a:lumMod val="50000"/>
                  </a:schemeClr>
                </a:solidFill>
                <a:cs typeface="Akhbar MT" pitchFamily="2" charset="-78"/>
                <a:hlinkClick r:id="rId7"/>
              </a:rPr>
              <a:t>http://www.iasj.net/iasj?func=fulltext&amp;aId=72789</a:t>
            </a:r>
            <a:endParaRPr lang="en-US" sz="1600" dirty="0" smtClean="0">
              <a:solidFill>
                <a:schemeClr val="bg1">
                  <a:lumMod val="50000"/>
                </a:schemeClr>
              </a:solidFill>
              <a:cs typeface="Akhbar MT" pitchFamily="2" charset="-78"/>
            </a:endParaRPr>
          </a:p>
          <a:p>
            <a:pPr>
              <a:buNone/>
            </a:pPr>
            <a:endParaRPr lang="en-US" sz="1600" dirty="0" smtClean="0"/>
          </a:p>
        </p:txBody>
      </p:sp>
    </p:spTree>
  </p:cSld>
  <p:clrMapOvr>
    <a:masterClrMapping/>
  </p:clrMapOvr>
  <p:transition spd="med">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4000" dirty="0" smtClean="0">
                <a:solidFill>
                  <a:schemeClr val="tx1"/>
                </a:solidFill>
                <a:effectLst>
                  <a:glow rad="228600">
                    <a:schemeClr val="accent5">
                      <a:satMod val="175000"/>
                      <a:alpha val="40000"/>
                    </a:schemeClr>
                  </a:glow>
                </a:effectLst>
                <a:cs typeface="Akhbar MT" pitchFamily="2" charset="-78"/>
              </a:rPr>
              <a:t>الأجـنـدة:</a:t>
            </a:r>
            <a:endParaRPr lang="ar-SA" sz="4000" dirty="0">
              <a:solidFill>
                <a:schemeClr val="tx1"/>
              </a:solidFill>
              <a:effectLst>
                <a:glow rad="228600">
                  <a:schemeClr val="accent5">
                    <a:satMod val="175000"/>
                    <a:alpha val="40000"/>
                  </a:schemeClr>
                </a:glow>
              </a:effectLst>
              <a:cs typeface="Akhbar MT" pitchFamily="2" charset="-78"/>
            </a:endParaRPr>
          </a:p>
        </p:txBody>
      </p:sp>
      <p:sp>
        <p:nvSpPr>
          <p:cNvPr id="3" name="Content Placeholder 2"/>
          <p:cNvSpPr>
            <a:spLocks noGrp="1"/>
          </p:cNvSpPr>
          <p:nvPr>
            <p:ph sz="quarter" idx="1"/>
          </p:nvPr>
        </p:nvSpPr>
        <p:spPr>
          <a:xfrm>
            <a:off x="0" y="2143116"/>
            <a:ext cx="8699404" cy="3955932"/>
          </a:xfrm>
        </p:spPr>
        <p:txBody>
          <a:bodyPr>
            <a:normAutofit/>
          </a:bodyPr>
          <a:lstStyle/>
          <a:p>
            <a:pPr>
              <a:buNone/>
            </a:pPr>
            <a:r>
              <a:rPr lang="ar-SA" sz="3200" b="1" dirty="0" smtClean="0">
                <a:solidFill>
                  <a:schemeClr val="bg1">
                    <a:lumMod val="50000"/>
                  </a:schemeClr>
                </a:solidFill>
                <a:cs typeface="Akhbar MT" pitchFamily="2" charset="-78"/>
              </a:rPr>
              <a:t>أولاً: مفهوم الحكومة الإلكترونية وماهيتها.</a:t>
            </a:r>
            <a:endParaRPr lang="en-US" sz="3200" b="1" dirty="0" smtClean="0">
              <a:solidFill>
                <a:schemeClr val="bg1">
                  <a:lumMod val="50000"/>
                </a:schemeClr>
              </a:solidFill>
              <a:cs typeface="Akhbar MT" pitchFamily="2" charset="-78"/>
            </a:endParaRPr>
          </a:p>
          <a:p>
            <a:pPr>
              <a:buNone/>
            </a:pPr>
            <a:r>
              <a:rPr lang="ar-SA" sz="3200" b="1" dirty="0" smtClean="0">
                <a:solidFill>
                  <a:schemeClr val="bg1">
                    <a:lumMod val="50000"/>
                  </a:schemeClr>
                </a:solidFill>
                <a:cs typeface="Akhbar MT" pitchFamily="2" charset="-78"/>
              </a:rPr>
              <a:t>ثانيًا: أهداف التحوّل من الحكومة التقليدية إلى الحكومة الإلكترونية.</a:t>
            </a:r>
            <a:endParaRPr lang="en-US" sz="3200" b="1" dirty="0" smtClean="0">
              <a:solidFill>
                <a:schemeClr val="bg1">
                  <a:lumMod val="50000"/>
                </a:schemeClr>
              </a:solidFill>
              <a:cs typeface="Akhbar MT" pitchFamily="2" charset="-78"/>
            </a:endParaRPr>
          </a:p>
          <a:p>
            <a:pPr>
              <a:buNone/>
            </a:pPr>
            <a:r>
              <a:rPr lang="ar-SA" sz="3200" b="1" dirty="0" smtClean="0">
                <a:solidFill>
                  <a:schemeClr val="bg1">
                    <a:lumMod val="50000"/>
                  </a:schemeClr>
                </a:solidFill>
                <a:cs typeface="Akhbar MT" pitchFamily="2" charset="-78"/>
              </a:rPr>
              <a:t>ثالثًا: مراحل ومتطلبات التحوّل إلى الحكومة الإلكترونية.</a:t>
            </a:r>
            <a:endParaRPr lang="en-US" sz="3200" b="1" dirty="0" smtClean="0">
              <a:solidFill>
                <a:schemeClr val="bg1">
                  <a:lumMod val="50000"/>
                </a:schemeClr>
              </a:solidFill>
              <a:cs typeface="Akhbar MT" pitchFamily="2" charset="-78"/>
            </a:endParaRPr>
          </a:p>
          <a:p>
            <a:pPr>
              <a:buNone/>
            </a:pPr>
            <a:r>
              <a:rPr lang="ar-SA" sz="3200" b="1" dirty="0" smtClean="0">
                <a:solidFill>
                  <a:schemeClr val="bg1">
                    <a:lumMod val="50000"/>
                  </a:schemeClr>
                </a:solidFill>
                <a:cs typeface="Akhbar MT" pitchFamily="2" charset="-78"/>
              </a:rPr>
              <a:t>رابعًا: المعوقات التي تواجه تطبيق الحكومة الإلكترونية في الوطن العربي.</a:t>
            </a:r>
            <a:endParaRPr lang="en-US" sz="3200" b="1" dirty="0" smtClean="0">
              <a:solidFill>
                <a:schemeClr val="bg1">
                  <a:lumMod val="50000"/>
                </a:schemeClr>
              </a:solidFill>
              <a:cs typeface="Akhbar MT" pitchFamily="2" charset="-78"/>
            </a:endParaRPr>
          </a:p>
          <a:p>
            <a:pPr>
              <a:buNone/>
            </a:pPr>
            <a:r>
              <a:rPr lang="ar-SA" sz="3200" b="1" dirty="0" smtClean="0">
                <a:solidFill>
                  <a:schemeClr val="bg1">
                    <a:lumMod val="50000"/>
                  </a:schemeClr>
                </a:solidFill>
                <a:cs typeface="Akhbar MT" pitchFamily="2" charset="-78"/>
              </a:rPr>
              <a:t>خامسًا: مزايا وسلبيّات الحكومة الإلكترونية.</a:t>
            </a:r>
            <a:endParaRPr lang="en-US" sz="3200" b="1" dirty="0" smtClean="0">
              <a:solidFill>
                <a:schemeClr val="bg1">
                  <a:lumMod val="50000"/>
                </a:schemeClr>
              </a:solidFill>
              <a:cs typeface="Akhbar MT" pitchFamily="2" charset="-78"/>
            </a:endParaRPr>
          </a:p>
          <a:p>
            <a:pPr>
              <a:buNone/>
            </a:pPr>
            <a:endParaRPr lang="en-US" dirty="0" smtClean="0"/>
          </a:p>
        </p:txBody>
      </p:sp>
    </p:spTree>
  </p:cSld>
  <p:clrMapOvr>
    <a:masterClrMapping/>
  </p:clrMapOvr>
  <p:transition spd="med" advClick="0">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b="1" dirty="0" smtClean="0">
                <a:solidFill>
                  <a:schemeClr val="bg1">
                    <a:lumMod val="50000"/>
                  </a:schemeClr>
                </a:solidFill>
                <a:effectLst>
                  <a:glow rad="228600">
                    <a:schemeClr val="accent5">
                      <a:satMod val="175000"/>
                      <a:alpha val="40000"/>
                    </a:schemeClr>
                  </a:glow>
                </a:effectLst>
                <a:cs typeface="Akhbar MT" pitchFamily="2" charset="-78"/>
              </a:rPr>
              <a:t>أولاً/ مفهوم الحكومة الإلكترونية:</a:t>
            </a:r>
            <a:endParaRPr lang="ar-SA" b="1" dirty="0">
              <a:solidFill>
                <a:schemeClr val="bg1">
                  <a:lumMod val="50000"/>
                </a:schemeClr>
              </a:solidFill>
              <a:effectLst>
                <a:glow rad="228600">
                  <a:schemeClr val="accent5">
                    <a:satMod val="175000"/>
                    <a:alpha val="40000"/>
                  </a:schemeClr>
                </a:glow>
              </a:effectLst>
              <a:cs typeface="Akhbar MT" pitchFamily="2" charset="-78"/>
            </a:endParaRPr>
          </a:p>
        </p:txBody>
      </p:sp>
      <p:sp>
        <p:nvSpPr>
          <p:cNvPr id="3" name="Content Placeholder 2"/>
          <p:cNvSpPr>
            <a:spLocks noGrp="1"/>
          </p:cNvSpPr>
          <p:nvPr>
            <p:ph sz="quarter" idx="1"/>
          </p:nvPr>
        </p:nvSpPr>
        <p:spPr/>
        <p:txBody>
          <a:bodyPr/>
          <a:lstStyle/>
          <a:p>
            <a:pPr>
              <a:buClrTx/>
              <a:buFont typeface="Wingdings" pitchFamily="2" charset="2"/>
              <a:buChar char="§"/>
            </a:pPr>
            <a:r>
              <a:rPr lang="ar-SA" b="1" dirty="0" smtClean="0">
                <a:cs typeface="Akhbar MT" pitchFamily="2" charset="-78"/>
              </a:rPr>
              <a:t> "</a:t>
            </a:r>
            <a:r>
              <a:rPr lang="ar-SA" dirty="0" smtClean="0">
                <a:cs typeface="Akhbar MT" pitchFamily="2" charset="-78"/>
              </a:rPr>
              <a:t> تحويل الأعمال الإدارية التقليدية إلى أعمال إدارية إلكترونية تنفذ بشكل سريع ودقيق ".</a:t>
            </a:r>
          </a:p>
          <a:p>
            <a:pPr>
              <a:buNone/>
            </a:pPr>
            <a:endParaRPr lang="ar-SA" dirty="0" smtClean="0">
              <a:cs typeface="Akhbar MT" pitchFamily="2" charset="-78"/>
            </a:endParaRPr>
          </a:p>
          <a:p>
            <a:pPr>
              <a:buClr>
                <a:schemeClr val="tx1"/>
              </a:buClr>
              <a:buFont typeface="Wingdings" pitchFamily="2" charset="2"/>
              <a:buChar char="§"/>
            </a:pPr>
            <a:r>
              <a:rPr lang="ar-SA" dirty="0" smtClean="0">
                <a:cs typeface="Akhbar MT" pitchFamily="2" charset="-78"/>
              </a:rPr>
              <a:t>" قدرة القطاعات والأجهزة الحكومية على استخدام تكنولوجيا المعلومات والاتصالات والتقنيات الحديثة لتنفيذ الأنشطة الإدارية إلكترونيًا عبر الإنترنت وشبكات الحاسب الآلية وتقديم الخدمات الآلية في كل زمان ومكان، مما يؤدي إلى جودة وتحسين الأداء وتوحيد الإجراءات وسرعة التنفيذ وخفض التكلفة وتوفير البيانات والمعلومات اللازمة بهدف تحقيق أهداف المنظمات الإدارية بأقل وقت وجهد وتكلفة ".</a:t>
            </a:r>
            <a:endParaRPr lang="en-US" dirty="0" smtClean="0">
              <a:cs typeface="Akhbar MT" pitchFamily="2" charset="-78"/>
            </a:endParaRPr>
          </a:p>
          <a:p>
            <a:pPr>
              <a:buNone/>
            </a:pPr>
            <a:endParaRPr lang="ar-SA" dirty="0"/>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b="1" dirty="0" smtClean="0">
                <a:solidFill>
                  <a:schemeClr val="bg1">
                    <a:lumMod val="50000"/>
                  </a:schemeClr>
                </a:solidFill>
                <a:effectLst>
                  <a:glow rad="228600">
                    <a:schemeClr val="accent5">
                      <a:satMod val="175000"/>
                      <a:alpha val="40000"/>
                    </a:schemeClr>
                  </a:glow>
                </a:effectLst>
                <a:cs typeface="Akhbar MT" pitchFamily="2" charset="-78"/>
              </a:rPr>
              <a:t>ثانيًا/ أهداف التحول إلى الحكومة الإلكترونية:</a:t>
            </a:r>
            <a:endParaRPr lang="ar-SA" b="1" dirty="0">
              <a:solidFill>
                <a:schemeClr val="bg1">
                  <a:lumMod val="50000"/>
                </a:schemeClr>
              </a:solidFill>
              <a:effectLst>
                <a:glow rad="228600">
                  <a:schemeClr val="accent5">
                    <a:satMod val="175000"/>
                    <a:alpha val="40000"/>
                  </a:schemeClr>
                </a:glow>
              </a:effectLst>
              <a:cs typeface="Akhbar MT" pitchFamily="2" charset="-78"/>
            </a:endParaRPr>
          </a:p>
        </p:txBody>
      </p:sp>
      <p:sp>
        <p:nvSpPr>
          <p:cNvPr id="3" name="Content Placeholder 2"/>
          <p:cNvSpPr>
            <a:spLocks noGrp="1"/>
          </p:cNvSpPr>
          <p:nvPr>
            <p:ph sz="quarter" idx="1"/>
          </p:nvPr>
        </p:nvSpPr>
        <p:spPr>
          <a:xfrm>
            <a:off x="0" y="1357298"/>
            <a:ext cx="8929718" cy="4857784"/>
          </a:xfrm>
        </p:spPr>
        <p:txBody>
          <a:bodyPr>
            <a:normAutofit lnSpcReduction="10000"/>
          </a:bodyPr>
          <a:lstStyle/>
          <a:p>
            <a:pPr>
              <a:buNone/>
            </a:pPr>
            <a:r>
              <a:rPr lang="ar-SA" dirty="0" smtClean="0">
                <a:cs typeface="Akhbar MT" pitchFamily="2" charset="-78"/>
              </a:rPr>
              <a:t>١- توفير الوقت من خلال إنجاز سريع للأعمال.</a:t>
            </a:r>
            <a:endParaRPr lang="en-US" dirty="0" smtClean="0">
              <a:cs typeface="Akhbar MT" pitchFamily="2" charset="-78"/>
            </a:endParaRPr>
          </a:p>
          <a:p>
            <a:pPr>
              <a:buNone/>
            </a:pPr>
            <a:r>
              <a:rPr lang="ar-SA" dirty="0" smtClean="0">
                <a:cs typeface="Akhbar MT" pitchFamily="2" charset="-78"/>
              </a:rPr>
              <a:t>٢- توفير الجهد من خلال تقليل ساعات العمل داخل المنظمات الحكومية. </a:t>
            </a:r>
            <a:endParaRPr lang="en-US" dirty="0" smtClean="0">
              <a:cs typeface="Akhbar MT" pitchFamily="2" charset="-78"/>
            </a:endParaRPr>
          </a:p>
          <a:p>
            <a:pPr>
              <a:buNone/>
            </a:pPr>
            <a:r>
              <a:rPr lang="ar-SA" dirty="0" smtClean="0">
                <a:cs typeface="Akhbar MT" pitchFamily="2" charset="-78"/>
              </a:rPr>
              <a:t>٣- الحد من استخدام الأوراق في الأعمال الإدارية.</a:t>
            </a:r>
            <a:endParaRPr lang="en-US" dirty="0" smtClean="0">
              <a:cs typeface="Akhbar MT" pitchFamily="2" charset="-78"/>
            </a:endParaRPr>
          </a:p>
          <a:p>
            <a:pPr>
              <a:buNone/>
            </a:pPr>
            <a:r>
              <a:rPr lang="ar-SA" dirty="0" smtClean="0">
                <a:cs typeface="Akhbar MT" pitchFamily="2" charset="-78"/>
              </a:rPr>
              <a:t>٤- إمكانية أداء الأعمال عن بعد. </a:t>
            </a:r>
            <a:endParaRPr lang="en-US" dirty="0" smtClean="0">
              <a:cs typeface="Akhbar MT" pitchFamily="2" charset="-78"/>
            </a:endParaRPr>
          </a:p>
          <a:p>
            <a:pPr>
              <a:buNone/>
            </a:pPr>
            <a:r>
              <a:rPr lang="ar-SA" dirty="0" smtClean="0">
                <a:cs typeface="Akhbar MT" pitchFamily="2" charset="-78"/>
              </a:rPr>
              <a:t>٥- القضاء على البيروقراطية وتسهيل تقسيم العمل والتخصص به. </a:t>
            </a:r>
            <a:endParaRPr lang="en-US" dirty="0" smtClean="0">
              <a:cs typeface="Akhbar MT" pitchFamily="2" charset="-78"/>
            </a:endParaRPr>
          </a:p>
          <a:p>
            <a:pPr>
              <a:buNone/>
            </a:pPr>
            <a:r>
              <a:rPr lang="ar-SA" dirty="0" smtClean="0">
                <a:cs typeface="Akhbar MT" pitchFamily="2" charset="-78"/>
              </a:rPr>
              <a:t>٦- تخفيض التكاليف المالية نتيجة تبسيط الإجراءات وتقليل المعاملات وتخفيض وقت الأداء.</a:t>
            </a:r>
            <a:endParaRPr lang="en-US" dirty="0" smtClean="0">
              <a:cs typeface="Akhbar MT" pitchFamily="2" charset="-78"/>
            </a:endParaRPr>
          </a:p>
          <a:p>
            <a:pPr>
              <a:buNone/>
            </a:pPr>
            <a:r>
              <a:rPr lang="ar-SA" dirty="0" smtClean="0">
                <a:cs typeface="Akhbar MT" pitchFamily="2" charset="-78"/>
              </a:rPr>
              <a:t>٧- تحسين مستوى الخدمات المقدمة للمواطنين.</a:t>
            </a:r>
            <a:endParaRPr lang="en-US" dirty="0" smtClean="0">
              <a:cs typeface="Akhbar MT" pitchFamily="2" charset="-78"/>
            </a:endParaRPr>
          </a:p>
          <a:p>
            <a:pPr>
              <a:buNone/>
            </a:pPr>
            <a:r>
              <a:rPr lang="ar-SA" dirty="0" smtClean="0">
                <a:cs typeface="Akhbar MT" pitchFamily="2" charset="-78"/>
              </a:rPr>
              <a:t>٨- توفير البيانات والمعلومات للمستفيدين بصورة فورية.</a:t>
            </a:r>
            <a:endParaRPr lang="en-US" dirty="0" smtClean="0">
              <a:cs typeface="Akhbar MT" pitchFamily="2" charset="-78"/>
            </a:endParaRPr>
          </a:p>
          <a:p>
            <a:pPr>
              <a:buNone/>
            </a:pPr>
            <a:r>
              <a:rPr lang="ar-SA" dirty="0" smtClean="0">
                <a:cs typeface="Akhbar MT" pitchFamily="2" charset="-78"/>
              </a:rPr>
              <a:t>٩- الحد قدر المستطاع من الفساد الإداري مثل: الوساطة والمحسوبية والرشوة. </a:t>
            </a:r>
            <a:endParaRPr lang="en-US" dirty="0" smtClean="0">
              <a:cs typeface="Akhbar MT" pitchFamily="2" charset="-78"/>
            </a:endParaRPr>
          </a:p>
          <a:p>
            <a:pPr>
              <a:buNone/>
            </a:pPr>
            <a:r>
              <a:rPr lang="ar-SA" dirty="0" smtClean="0">
                <a:cs typeface="Akhbar MT" pitchFamily="2" charset="-78"/>
              </a:rPr>
              <a:t>10- تقليص الأخطاء إلى أقل ما يمكن فالنظام الإلكتروني أقل عرضة للأخطاء.</a:t>
            </a:r>
            <a:r>
              <a:rPr lang="en-US" dirty="0" smtClean="0">
                <a:cs typeface="Akhbar MT" pitchFamily="2" charset="-78"/>
              </a:rPr>
              <a:t>  </a:t>
            </a: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b="1" dirty="0" smtClean="0">
                <a:solidFill>
                  <a:schemeClr val="bg1">
                    <a:lumMod val="50000"/>
                  </a:schemeClr>
                </a:solidFill>
                <a:effectLst>
                  <a:glow rad="228600">
                    <a:schemeClr val="accent5">
                      <a:satMod val="175000"/>
                      <a:alpha val="40000"/>
                    </a:schemeClr>
                  </a:glow>
                </a:effectLst>
                <a:cs typeface="Akhbar MT" pitchFamily="2" charset="-78"/>
              </a:rPr>
              <a:t> ثالثًا/ أ- مراحل التحول نحو الحكومة الإلكترونية:</a:t>
            </a:r>
            <a:endParaRPr lang="ar-SA" b="1" dirty="0">
              <a:solidFill>
                <a:schemeClr val="bg1">
                  <a:lumMod val="50000"/>
                </a:schemeClr>
              </a:solidFill>
              <a:effectLst>
                <a:glow rad="228600">
                  <a:schemeClr val="accent5">
                    <a:satMod val="175000"/>
                    <a:alpha val="40000"/>
                  </a:schemeClr>
                </a:glow>
              </a:effectLst>
              <a:cs typeface="Akhbar MT" pitchFamily="2" charset="-78"/>
            </a:endParaRPr>
          </a:p>
        </p:txBody>
      </p:sp>
      <p:sp>
        <p:nvSpPr>
          <p:cNvPr id="3" name="Content Placeholder 2"/>
          <p:cNvSpPr>
            <a:spLocks noGrp="1"/>
          </p:cNvSpPr>
          <p:nvPr>
            <p:ph sz="quarter" idx="1"/>
          </p:nvPr>
        </p:nvSpPr>
        <p:spPr/>
        <p:txBody>
          <a:bodyPr/>
          <a:lstStyle/>
          <a:p>
            <a:pPr>
              <a:buNone/>
            </a:pPr>
            <a:r>
              <a:rPr lang="ar-SA" b="1" dirty="0" smtClean="0">
                <a:cs typeface="Akhbar MT" pitchFamily="2" charset="-78"/>
              </a:rPr>
              <a:t>1- التواجد الإلكتروني:</a:t>
            </a:r>
          </a:p>
          <a:p>
            <a:pPr>
              <a:buNone/>
            </a:pPr>
            <a:endParaRPr lang="ar-SA" dirty="0"/>
          </a:p>
        </p:txBody>
      </p:sp>
      <p:pic>
        <p:nvPicPr>
          <p:cNvPr id="4" name="صورة 3"/>
          <p:cNvPicPr/>
          <p:nvPr/>
        </p:nvPicPr>
        <p:blipFill rotWithShape="1">
          <a:blip r:embed="rId2"/>
          <a:srcRect l="14380" t="8223" r="13719" b="29319"/>
          <a:stretch/>
        </p:blipFill>
        <p:spPr bwMode="auto">
          <a:xfrm>
            <a:off x="5643570" y="2214554"/>
            <a:ext cx="2680350" cy="207170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53640926-AAD7-44D8-BBD7-CCE9431645EC}">
              <a14:shadowObscured xmlns:a14="http://schemas.microsoft.com/office/drawing/2010/main"/>
            </a:ext>
          </a:extLst>
        </p:spPr>
      </p:pic>
      <p:pic>
        <p:nvPicPr>
          <p:cNvPr id="5" name="صورة 5"/>
          <p:cNvPicPr/>
          <p:nvPr/>
        </p:nvPicPr>
        <p:blipFill rotWithShape="1">
          <a:blip r:embed="rId3"/>
          <a:srcRect l="14828" t="8040" r="15913" b="36644"/>
          <a:stretch/>
        </p:blipFill>
        <p:spPr bwMode="auto">
          <a:xfrm>
            <a:off x="3143240" y="3357562"/>
            <a:ext cx="2685037" cy="228601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53640926-AAD7-44D8-BBD7-CCE9431645EC}">
              <a14:shadowObscured xmlns:a14="http://schemas.microsoft.com/office/drawing/2010/main"/>
            </a:ext>
          </a:extLst>
        </p:spPr>
      </p:pic>
      <p:pic>
        <p:nvPicPr>
          <p:cNvPr id="6" name="صورة 6"/>
          <p:cNvPicPr/>
          <p:nvPr/>
        </p:nvPicPr>
        <p:blipFill rotWithShape="1">
          <a:blip r:embed="rId4"/>
          <a:srcRect l="14466" t="8993" r="15552" b="28886"/>
          <a:stretch/>
        </p:blipFill>
        <p:spPr bwMode="auto">
          <a:xfrm>
            <a:off x="785786" y="4500570"/>
            <a:ext cx="2714644" cy="20170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53640926-AAD7-44D8-BBD7-CCE9431645EC}">
              <a14:shadowObscured xmlns:a14="http://schemas.microsoft.com/office/drawing/2010/main"/>
            </a:ext>
          </a:extLst>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ox(in)">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ox(in)">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box(in)">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b="1" dirty="0" smtClean="0">
                <a:solidFill>
                  <a:schemeClr val="bg1">
                    <a:lumMod val="50000"/>
                  </a:schemeClr>
                </a:solidFill>
                <a:effectLst>
                  <a:glow rad="228600">
                    <a:schemeClr val="accent5">
                      <a:satMod val="175000"/>
                      <a:alpha val="40000"/>
                    </a:schemeClr>
                  </a:glow>
                </a:effectLst>
                <a:cs typeface="Akhbar MT" pitchFamily="2" charset="-78"/>
              </a:rPr>
              <a:t>  ثالثًا/ أ- مراحل التحول نحو الحكومة الإلكترونية:</a:t>
            </a:r>
            <a:endParaRPr lang="ar-SA" b="1" dirty="0">
              <a:solidFill>
                <a:schemeClr val="bg1">
                  <a:lumMod val="50000"/>
                </a:schemeClr>
              </a:solidFill>
              <a:effectLst>
                <a:glow rad="228600">
                  <a:schemeClr val="accent5">
                    <a:satMod val="175000"/>
                    <a:alpha val="40000"/>
                  </a:schemeClr>
                </a:glow>
              </a:effectLst>
              <a:cs typeface="Akhbar MT" pitchFamily="2" charset="-78"/>
            </a:endParaRPr>
          </a:p>
        </p:txBody>
      </p:sp>
      <p:sp>
        <p:nvSpPr>
          <p:cNvPr id="3" name="Content Placeholder 2"/>
          <p:cNvSpPr>
            <a:spLocks noGrp="1"/>
          </p:cNvSpPr>
          <p:nvPr>
            <p:ph sz="quarter" idx="1"/>
          </p:nvPr>
        </p:nvSpPr>
        <p:spPr/>
        <p:txBody>
          <a:bodyPr/>
          <a:lstStyle/>
          <a:p>
            <a:pPr>
              <a:buNone/>
            </a:pPr>
            <a:r>
              <a:rPr lang="ar-SA" b="1" dirty="0" smtClean="0">
                <a:cs typeface="Akhbar MT" pitchFamily="2" charset="-78"/>
              </a:rPr>
              <a:t>2- التفاعل الإلكتروني:</a:t>
            </a:r>
            <a:endParaRPr lang="ar-SA" b="1" dirty="0">
              <a:cs typeface="Akhbar MT" pitchFamily="2" charset="-78"/>
            </a:endParaRPr>
          </a:p>
        </p:txBody>
      </p:sp>
      <p:pic>
        <p:nvPicPr>
          <p:cNvPr id="4" name="صورة 4"/>
          <p:cNvPicPr/>
          <p:nvPr/>
        </p:nvPicPr>
        <p:blipFill rotWithShape="1">
          <a:blip r:embed="rId2"/>
          <a:srcRect l="14987" t="14038" r="15698" b="27012"/>
          <a:stretch/>
        </p:blipFill>
        <p:spPr bwMode="auto">
          <a:xfrm>
            <a:off x="4429124" y="2143116"/>
            <a:ext cx="3789066" cy="266258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53640926-AAD7-44D8-BBD7-CCE9431645EC}">
              <a14:shadowObscured xmlns:a14="http://schemas.microsoft.com/office/drawing/2010/main"/>
            </a:ext>
          </a:extLst>
        </p:spPr>
      </p:pic>
      <p:pic>
        <p:nvPicPr>
          <p:cNvPr id="5" name="صورة 5"/>
          <p:cNvPicPr/>
          <p:nvPr/>
        </p:nvPicPr>
        <p:blipFill rotWithShape="1">
          <a:blip r:embed="rId3"/>
          <a:srcRect l="12116" t="24437" r="30741" b="6738"/>
          <a:stretch/>
        </p:blipFill>
        <p:spPr bwMode="auto">
          <a:xfrm>
            <a:off x="428596" y="4214818"/>
            <a:ext cx="3959820" cy="224331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53640926-AAD7-44D8-BBD7-CCE9431645EC}">
              <a14:shadowObscured xmlns:a14="http://schemas.microsoft.com/office/drawing/2010/main"/>
            </a:ext>
          </a:extLst>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ox(in)">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ox(in)">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0"/>
            <a:ext cx="8534400" cy="1428736"/>
          </a:xfrm>
        </p:spPr>
        <p:txBody>
          <a:bodyPr>
            <a:normAutofit/>
          </a:bodyPr>
          <a:lstStyle/>
          <a:p>
            <a:pPr algn="r"/>
            <a:r>
              <a:rPr lang="ar-SA" b="1" dirty="0" smtClean="0">
                <a:solidFill>
                  <a:schemeClr val="tx1"/>
                </a:solidFill>
                <a:effectLst>
                  <a:glow rad="228600">
                    <a:schemeClr val="accent5">
                      <a:satMod val="175000"/>
                      <a:alpha val="40000"/>
                    </a:schemeClr>
                  </a:glow>
                </a:effectLst>
                <a:cs typeface="Akhbar MT" pitchFamily="2" charset="-78"/>
              </a:rPr>
              <a:t> </a:t>
            </a:r>
            <a:r>
              <a:rPr lang="ar-SA" b="1" dirty="0" smtClean="0">
                <a:solidFill>
                  <a:schemeClr val="bg1">
                    <a:lumMod val="50000"/>
                  </a:schemeClr>
                </a:solidFill>
                <a:effectLst>
                  <a:glow rad="228600">
                    <a:schemeClr val="accent5">
                      <a:satMod val="175000"/>
                      <a:alpha val="40000"/>
                    </a:schemeClr>
                  </a:glow>
                </a:effectLst>
                <a:cs typeface="Akhbar MT" pitchFamily="2" charset="-78"/>
              </a:rPr>
              <a:t>ثالثًا/ أ- مراحل التحول نحو الحكومة الإلكترونية:</a:t>
            </a:r>
            <a:r>
              <a:rPr lang="ar-SA" b="1" dirty="0" smtClean="0">
                <a:solidFill>
                  <a:schemeClr val="tx1"/>
                </a:solidFill>
                <a:cs typeface="Akhbar MT" pitchFamily="2" charset="-78"/>
              </a:rPr>
              <a:t/>
            </a:r>
            <a:br>
              <a:rPr lang="ar-SA" b="1" dirty="0" smtClean="0">
                <a:solidFill>
                  <a:schemeClr val="tx1"/>
                </a:solidFill>
                <a:cs typeface="Akhbar MT" pitchFamily="2" charset="-78"/>
              </a:rPr>
            </a:br>
            <a:r>
              <a:rPr lang="ar-SA" b="1" dirty="0" smtClean="0">
                <a:solidFill>
                  <a:schemeClr val="tx1"/>
                </a:solidFill>
                <a:cs typeface="Akhbar MT" pitchFamily="2" charset="-78"/>
              </a:rPr>
              <a:t>3- التعاملات الإلكترونية: </a:t>
            </a:r>
            <a:endParaRPr lang="ar-SA" b="1" dirty="0">
              <a:solidFill>
                <a:schemeClr val="tx1"/>
              </a:solidFill>
              <a:cs typeface="Akhbar MT" pitchFamily="2" charset="-78"/>
            </a:endParaRPr>
          </a:p>
        </p:txBody>
      </p:sp>
      <p:pic>
        <p:nvPicPr>
          <p:cNvPr id="4" name="صورة 5"/>
          <p:cNvPicPr>
            <a:picLocks noGrp="1"/>
          </p:cNvPicPr>
          <p:nvPr>
            <p:ph sz="quarter" idx="1"/>
          </p:nvPr>
        </p:nvPicPr>
        <p:blipFill rotWithShape="1">
          <a:blip r:embed="rId2" cstate="print"/>
          <a:srcRect l="13020" t="12686" r="14646" b="9890"/>
          <a:stretch/>
        </p:blipFill>
        <p:spPr bwMode="auto">
          <a:xfrm>
            <a:off x="5643570" y="1571612"/>
            <a:ext cx="2714645" cy="197326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53640926-AAD7-44D8-BBD7-CCE9431645EC}">
              <a14:shadowObscured xmlns:a14="http://schemas.microsoft.com/office/drawing/2010/main"/>
            </a:ext>
          </a:extLst>
        </p:spPr>
      </p:pic>
      <p:pic>
        <p:nvPicPr>
          <p:cNvPr id="5" name="صورة 6"/>
          <p:cNvPicPr/>
          <p:nvPr/>
        </p:nvPicPr>
        <p:blipFill rotWithShape="1">
          <a:blip r:embed="rId3" cstate="print"/>
          <a:srcRect l="17540" t="14150" r="15733" b="17992"/>
          <a:stretch/>
        </p:blipFill>
        <p:spPr bwMode="auto">
          <a:xfrm>
            <a:off x="3143240" y="2714620"/>
            <a:ext cx="2549450" cy="165264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53640926-AAD7-44D8-BBD7-CCE9431645EC}">
              <a14:shadowObscured xmlns:a14="http://schemas.microsoft.com/office/drawing/2010/main"/>
            </a:ext>
          </a:extLst>
        </p:spPr>
      </p:pic>
      <p:pic>
        <p:nvPicPr>
          <p:cNvPr id="6" name="صورة 10"/>
          <p:cNvPicPr/>
          <p:nvPr/>
        </p:nvPicPr>
        <p:blipFill rotWithShape="1">
          <a:blip r:embed="rId4"/>
          <a:srcRect l="15914" t="7718" r="14104" b="47900"/>
          <a:stretch/>
        </p:blipFill>
        <p:spPr bwMode="auto">
          <a:xfrm>
            <a:off x="1142976" y="3714752"/>
            <a:ext cx="2832407" cy="149545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53640926-AAD7-44D8-BBD7-CCE9431645EC}">
              <a14:shadowObscured xmlns:a14="http://schemas.microsoft.com/office/drawing/2010/main"/>
            </a:ext>
          </a:extLst>
        </p:spPr>
      </p:pic>
      <p:pic>
        <p:nvPicPr>
          <p:cNvPr id="7" name="صورة 8"/>
          <p:cNvPicPr/>
          <p:nvPr/>
        </p:nvPicPr>
        <p:blipFill rotWithShape="1">
          <a:blip r:embed="rId5"/>
          <a:srcRect l="14105" t="52100" r="13561" b="20885"/>
          <a:stretch/>
        </p:blipFill>
        <p:spPr bwMode="auto">
          <a:xfrm>
            <a:off x="357158" y="5214950"/>
            <a:ext cx="2832407" cy="10801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53640926-AAD7-44D8-BBD7-CCE9431645EC}">
              <a14:shadowObscured xmlns:a14="http://schemas.microsoft.com/office/drawing/2010/main"/>
            </a:ext>
          </a:extLst>
        </p:spPr>
      </p:pic>
      <p:pic>
        <p:nvPicPr>
          <p:cNvPr id="8" name="صورة 9"/>
          <p:cNvPicPr/>
          <p:nvPr/>
        </p:nvPicPr>
        <p:blipFill rotWithShape="1">
          <a:blip r:embed="rId6" cstate="print"/>
          <a:srcRect l="5063" t="8040" r="4520" b="7717"/>
          <a:stretch/>
        </p:blipFill>
        <p:spPr bwMode="auto">
          <a:xfrm>
            <a:off x="5458790" y="4435621"/>
            <a:ext cx="3024336" cy="211155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53640926-AAD7-44D8-BBD7-CCE9431645EC}">
              <a14:shadowObscured xmlns:a14="http://schemas.microsoft.com/office/drawing/2010/main"/>
            </a:ext>
          </a:extLst>
        </p:spPr>
      </p:pic>
      <p:cxnSp>
        <p:nvCxnSpPr>
          <p:cNvPr id="9" name="رابط كسهم مستقيم 12"/>
          <p:cNvCxnSpPr/>
          <p:nvPr/>
        </p:nvCxnSpPr>
        <p:spPr>
          <a:xfrm rot="5400000">
            <a:off x="5679289" y="3036091"/>
            <a:ext cx="428628" cy="21431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1" name="رابط كسهم مستقيم 15"/>
          <p:cNvCxnSpPr/>
          <p:nvPr/>
        </p:nvCxnSpPr>
        <p:spPr>
          <a:xfrm>
            <a:off x="3042635" y="3544420"/>
            <a:ext cx="0" cy="50405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3" name="رابط كسهم مستقيم 18"/>
          <p:cNvCxnSpPr/>
          <p:nvPr/>
        </p:nvCxnSpPr>
        <p:spPr>
          <a:xfrm>
            <a:off x="1643042" y="4857760"/>
            <a:ext cx="0" cy="50405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4" name="رابط كسهم مستقيم 21"/>
          <p:cNvCxnSpPr/>
          <p:nvPr/>
        </p:nvCxnSpPr>
        <p:spPr>
          <a:xfrm>
            <a:off x="3491880" y="5858798"/>
            <a:ext cx="1296144"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ox(in)">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ox(in)">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box(in)">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box(in)">
                                      <p:cBhvr>
                                        <p:cTn id="28" dur="500"/>
                                        <p:tgtEl>
                                          <p:spTgt spid="7"/>
                                        </p:tgtEl>
                                      </p:cBhvr>
                                    </p:animEffect>
                                  </p:childTnLst>
                                </p:cTn>
                              </p:par>
                            </p:childTnLst>
                          </p:cTn>
                        </p:par>
                      </p:childTnLst>
                    </p:cTn>
                  </p:par>
                  <p:par>
                    <p:cTn id="29" fill="hold">
                      <p:stCondLst>
                        <p:cond delay="indefinite"/>
                      </p:stCondLst>
                      <p:childTnLst>
                        <p:par>
                          <p:cTn id="30" fill="hold">
                            <p:stCondLst>
                              <p:cond delay="0"/>
                            </p:stCondLst>
                            <p:childTnLst>
                              <p:par>
                                <p:cTn id="31" presetID="4" presetClass="entr" presetSubtype="16" fill="hold" nodeType="click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box(in)">
                                      <p:cBhvr>
                                        <p:cTn id="3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0"/>
            <a:ext cx="8534400" cy="1285860"/>
          </a:xfrm>
        </p:spPr>
        <p:txBody>
          <a:bodyPr>
            <a:normAutofit/>
          </a:bodyPr>
          <a:lstStyle/>
          <a:p>
            <a:pPr algn="r"/>
            <a:r>
              <a:rPr lang="ar-SA" b="1" dirty="0" smtClean="0">
                <a:solidFill>
                  <a:schemeClr val="tx1"/>
                </a:solidFill>
                <a:cs typeface="Akhbar MT" pitchFamily="2" charset="-78"/>
              </a:rPr>
              <a:t> </a:t>
            </a:r>
            <a:r>
              <a:rPr lang="ar-SA" b="1" dirty="0" smtClean="0">
                <a:solidFill>
                  <a:schemeClr val="bg1">
                    <a:lumMod val="50000"/>
                  </a:schemeClr>
                </a:solidFill>
                <a:effectLst>
                  <a:glow rad="228600">
                    <a:schemeClr val="accent5">
                      <a:satMod val="175000"/>
                      <a:alpha val="40000"/>
                    </a:schemeClr>
                  </a:glow>
                </a:effectLst>
                <a:cs typeface="Akhbar MT" pitchFamily="2" charset="-78"/>
              </a:rPr>
              <a:t>ثالثًا/ أ- مراحل التحول نحو الحكومة الإلكترونية:</a:t>
            </a:r>
            <a:r>
              <a:rPr lang="ar-SA" b="1" dirty="0" smtClean="0">
                <a:solidFill>
                  <a:schemeClr val="tx1"/>
                </a:solidFill>
                <a:cs typeface="Akhbar MT" pitchFamily="2" charset="-78"/>
              </a:rPr>
              <a:t/>
            </a:r>
            <a:br>
              <a:rPr lang="ar-SA" b="1" dirty="0" smtClean="0">
                <a:solidFill>
                  <a:schemeClr val="tx1"/>
                </a:solidFill>
                <a:cs typeface="Akhbar MT" pitchFamily="2" charset="-78"/>
              </a:rPr>
            </a:br>
            <a:r>
              <a:rPr lang="ar-SA" b="1" dirty="0" smtClean="0">
                <a:solidFill>
                  <a:schemeClr val="tx1"/>
                </a:solidFill>
                <a:cs typeface="Akhbar MT" pitchFamily="2" charset="-78"/>
              </a:rPr>
              <a:t>4- التحول الإلكتروني:</a:t>
            </a:r>
            <a:endParaRPr lang="ar-SA" b="1" dirty="0">
              <a:solidFill>
                <a:schemeClr val="tx1"/>
              </a:solidFill>
              <a:cs typeface="Akhbar MT" pitchFamily="2" charset="-78"/>
            </a:endParaRPr>
          </a:p>
        </p:txBody>
      </p:sp>
      <p:pic>
        <p:nvPicPr>
          <p:cNvPr id="4" name="صورة 5"/>
          <p:cNvPicPr>
            <a:picLocks noGrp="1"/>
          </p:cNvPicPr>
          <p:nvPr>
            <p:ph sz="quarter" idx="1"/>
          </p:nvPr>
        </p:nvPicPr>
        <p:blipFill rotWithShape="1">
          <a:blip r:embed="rId2"/>
          <a:srcRect l="34531" t="54340" r="15750" b="14148"/>
          <a:stretch/>
        </p:blipFill>
        <p:spPr bwMode="auto">
          <a:xfrm>
            <a:off x="2000232" y="1643050"/>
            <a:ext cx="5643602" cy="230516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53640926-AAD7-44D8-BBD7-CCE9431645EC}">
              <a14:shadowObscured xmlns:a14="http://schemas.microsoft.com/office/drawing/2010/main"/>
            </a:ext>
          </a:extLst>
        </p:spPr>
      </p:pic>
      <p:pic>
        <p:nvPicPr>
          <p:cNvPr id="5" name="عنصر نائب للمحتوى 6"/>
          <p:cNvPicPr>
            <a:picLocks/>
          </p:cNvPicPr>
          <p:nvPr/>
        </p:nvPicPr>
        <p:blipFill rotWithShape="1">
          <a:blip r:embed="rId3"/>
          <a:srcRect l="14463" t="7717" r="15389" b="7074"/>
          <a:stretch/>
        </p:blipFill>
        <p:spPr bwMode="auto">
          <a:xfrm>
            <a:off x="2643174" y="4071942"/>
            <a:ext cx="4143404" cy="242889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53640926-AAD7-44D8-BBD7-CCE9431645EC}">
              <a14:shadowObscured xmlns:a14="http://schemas.microsoft.com/office/drawing/2010/main"/>
            </a:ext>
          </a:extLst>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ox(in)">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ox(in)">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500042"/>
            <a:ext cx="8534400" cy="1143008"/>
          </a:xfrm>
        </p:spPr>
        <p:txBody>
          <a:bodyPr>
            <a:normAutofit fontScale="90000"/>
          </a:bodyPr>
          <a:lstStyle/>
          <a:p>
            <a:pPr algn="r"/>
            <a:r>
              <a:rPr lang="ar-SA" b="1" dirty="0" smtClean="0">
                <a:solidFill>
                  <a:schemeClr val="bg1">
                    <a:lumMod val="50000"/>
                  </a:schemeClr>
                </a:solidFill>
                <a:effectLst>
                  <a:glow rad="228600">
                    <a:schemeClr val="accent5">
                      <a:satMod val="175000"/>
                      <a:alpha val="40000"/>
                    </a:schemeClr>
                  </a:glow>
                </a:effectLst>
                <a:cs typeface="Akhbar MT" pitchFamily="2" charset="-78"/>
              </a:rPr>
              <a:t>ثالثًا/ أ- مراحل التحول نحو الحكومة الإلكترونية:</a:t>
            </a:r>
            <a:br>
              <a:rPr lang="ar-SA" b="1" dirty="0" smtClean="0">
                <a:solidFill>
                  <a:schemeClr val="bg1">
                    <a:lumMod val="50000"/>
                  </a:schemeClr>
                </a:solidFill>
                <a:effectLst>
                  <a:glow rad="228600">
                    <a:schemeClr val="accent5">
                      <a:satMod val="175000"/>
                      <a:alpha val="40000"/>
                    </a:schemeClr>
                  </a:glow>
                </a:effectLst>
                <a:cs typeface="Akhbar MT" pitchFamily="2" charset="-78"/>
              </a:rPr>
            </a:br>
            <a:r>
              <a:rPr lang="ar-SA" b="1" dirty="0" smtClean="0">
                <a:solidFill>
                  <a:schemeClr val="bg1">
                    <a:lumMod val="50000"/>
                  </a:schemeClr>
                </a:solidFill>
                <a:effectLst>
                  <a:glow rad="228600">
                    <a:schemeClr val="accent5">
                      <a:satMod val="175000"/>
                      <a:alpha val="40000"/>
                    </a:schemeClr>
                  </a:glow>
                </a:effectLst>
                <a:cs typeface="Akhbar MT" pitchFamily="2" charset="-78"/>
              </a:rPr>
              <a:t> </a:t>
            </a:r>
            <a:br>
              <a:rPr lang="ar-SA" b="1" dirty="0" smtClean="0">
                <a:solidFill>
                  <a:schemeClr val="bg1">
                    <a:lumMod val="50000"/>
                  </a:schemeClr>
                </a:solidFill>
                <a:effectLst>
                  <a:glow rad="228600">
                    <a:schemeClr val="accent5">
                      <a:satMod val="175000"/>
                      <a:alpha val="40000"/>
                    </a:schemeClr>
                  </a:glow>
                </a:effectLst>
                <a:cs typeface="Akhbar MT" pitchFamily="2" charset="-78"/>
              </a:rPr>
            </a:br>
            <a:endParaRPr lang="ar-SA" b="1" dirty="0">
              <a:solidFill>
                <a:schemeClr val="bg1">
                  <a:lumMod val="50000"/>
                </a:schemeClr>
              </a:solidFill>
              <a:effectLst>
                <a:glow rad="228600">
                  <a:schemeClr val="accent5">
                    <a:satMod val="175000"/>
                    <a:alpha val="40000"/>
                  </a:schemeClr>
                </a:glow>
              </a:effectLst>
              <a:cs typeface="Akhbar MT" pitchFamily="2" charset="-78"/>
            </a:endParaRPr>
          </a:p>
        </p:txBody>
      </p:sp>
      <p:pic>
        <p:nvPicPr>
          <p:cNvPr id="4" name="عنصر نائب للمحتوى 3"/>
          <p:cNvPicPr>
            <a:picLocks noGrp="1"/>
          </p:cNvPicPr>
          <p:nvPr>
            <p:ph sz="quarter" idx="1"/>
          </p:nvPr>
        </p:nvPicPr>
        <p:blipFill rotWithShape="1">
          <a:blip r:embed="rId2"/>
          <a:srcRect l="13264" t="27298" r="15648" b="31198"/>
          <a:stretch/>
        </p:blipFill>
        <p:spPr bwMode="auto">
          <a:xfrm>
            <a:off x="357158" y="2714620"/>
            <a:ext cx="8504238" cy="279151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53640926-AAD7-44D8-BBD7-CCE9431645EC}">
              <a14:shadowObscured xmlns:a14="http://schemas.microsoft.com/office/drawing/2010/main"/>
            </a:ext>
          </a:extLst>
        </p:spPr>
      </p:pic>
      <p:sp>
        <p:nvSpPr>
          <p:cNvPr id="6" name="Rectangle 5"/>
          <p:cNvSpPr/>
          <p:nvPr/>
        </p:nvSpPr>
        <p:spPr>
          <a:xfrm>
            <a:off x="2286000" y="1428737"/>
            <a:ext cx="6286528" cy="954107"/>
          </a:xfrm>
          <a:prstGeom prst="rect">
            <a:avLst/>
          </a:prstGeom>
        </p:spPr>
        <p:txBody>
          <a:bodyPr wrap="square">
            <a:spAutoFit/>
          </a:bodyPr>
          <a:lstStyle/>
          <a:p>
            <a:r>
              <a:rPr lang="ar-SA" sz="2800" b="1" dirty="0" smtClean="0">
                <a:cs typeface="Akhbar MT" pitchFamily="2" charset="-78"/>
              </a:rPr>
              <a:t/>
            </a:r>
            <a:br>
              <a:rPr lang="ar-SA" sz="2800" b="1" dirty="0" smtClean="0">
                <a:cs typeface="Akhbar MT" pitchFamily="2" charset="-78"/>
              </a:rPr>
            </a:br>
            <a:r>
              <a:rPr lang="ar-SA" sz="2800" b="1" dirty="0" smtClean="0">
                <a:cs typeface="Akhbar MT" pitchFamily="2" charset="-78"/>
              </a:rPr>
              <a:t>5- المشاركة الإلكترونية «مرحلة إضافية»: </a:t>
            </a:r>
            <a:endParaRPr lang="ar-SA" sz="2800" b="1" dirty="0">
              <a:cs typeface="Akhbar MT" pitchFamily="2" charset="-78"/>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ox(in)">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884</TotalTime>
  <Words>499</Words>
  <Application>Microsoft Office PowerPoint</Application>
  <PresentationFormat>On-screen Show (4:3)</PresentationFormat>
  <Paragraphs>96</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Civic</vt:lpstr>
      <vt:lpstr>الحُـكـومة الإلكترونيّة </vt:lpstr>
      <vt:lpstr>الأجـنـدة:</vt:lpstr>
      <vt:lpstr>أولاً/ مفهوم الحكومة الإلكترونية:</vt:lpstr>
      <vt:lpstr>ثانيًا/ أهداف التحول إلى الحكومة الإلكترونية:</vt:lpstr>
      <vt:lpstr> ثالثًا/ أ- مراحل التحول نحو الحكومة الإلكترونية:</vt:lpstr>
      <vt:lpstr>  ثالثًا/ أ- مراحل التحول نحو الحكومة الإلكترونية:</vt:lpstr>
      <vt:lpstr> ثالثًا/ أ- مراحل التحول نحو الحكومة الإلكترونية: 3- التعاملات الإلكترونية: </vt:lpstr>
      <vt:lpstr> ثالثًا/ أ- مراحل التحول نحو الحكومة الإلكترونية: 4- التحول الإلكتروني:</vt:lpstr>
      <vt:lpstr>ثالثًا/ أ- مراحل التحول نحو الحكومة الإلكترونية:   </vt:lpstr>
      <vt:lpstr>ثالثًا/ ب- متطلبات تطبيق نظام الحكومة الالكترونية: </vt:lpstr>
      <vt:lpstr>رابعًا: المعوقات التي تواجه تطبيق الحكومة الإلكترونية في الوطن العربي: </vt:lpstr>
      <vt:lpstr>خامسًا: مزايا وسلبيّات الحكومة الإلكترونية:</vt:lpstr>
      <vt:lpstr>ب- سلبيات الحكومة الإلكترونية:</vt:lpstr>
      <vt:lpstr>الاستنتاجات والتوصيات: </vt:lpstr>
      <vt:lpstr>المراجع:</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الحُـكـومة الإلكترونيّة</dc:title>
  <dc:creator>Afrah Ibrahim</dc:creator>
  <cp:lastModifiedBy>shadow</cp:lastModifiedBy>
  <cp:revision>4</cp:revision>
  <dcterms:created xsi:type="dcterms:W3CDTF">2014-04-01T21:24:18Z</dcterms:created>
  <dcterms:modified xsi:type="dcterms:W3CDTF">2014-04-03T18:46:56Z</dcterms:modified>
</cp:coreProperties>
</file>