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5"/>
  </p:notesMasterIdLst>
  <p:sldIdLst>
    <p:sldId id="268" r:id="rId2"/>
    <p:sldId id="270" r:id="rId3"/>
    <p:sldId id="271" r:id="rId4"/>
    <p:sldId id="272" r:id="rId5"/>
    <p:sldId id="293" r:id="rId6"/>
    <p:sldId id="279" r:id="rId7"/>
    <p:sldId id="280" r:id="rId8"/>
    <p:sldId id="307" r:id="rId9"/>
    <p:sldId id="308" r:id="rId10"/>
    <p:sldId id="304" r:id="rId11"/>
    <p:sldId id="303" r:id="rId12"/>
    <p:sldId id="306" r:id="rId13"/>
    <p:sldId id="282"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F395E1"/>
    <a:srgbClr val="FFFF99"/>
    <a:srgbClr val="FF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CEFE71B-75A9-4C93-91E7-54700F9BBF16}" type="datetimeFigureOut">
              <a:rPr lang="ar-SA" smtClean="0"/>
              <a:pPr/>
              <a:t>13/04/35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848DF1B-46B8-40FA-85FA-0FAF5DA9013B}"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848DF1B-46B8-40FA-85FA-0FAF5DA9013B}"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848DF1B-46B8-40FA-85FA-0FAF5DA9013B}" type="slidenum">
              <a:rPr lang="ar-SA" smtClean="0"/>
              <a:pPr/>
              <a:t>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E678B85-6457-4472-9AF2-DD3971A04D1C}" type="datetimeFigureOut">
              <a:rPr lang="ar-SA" smtClean="0"/>
              <a:pPr/>
              <a:t>13/04/35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E678B85-6457-4472-9AF2-DD3971A04D1C}" type="datetimeFigureOut">
              <a:rPr lang="ar-SA" smtClean="0"/>
              <a:pPr/>
              <a:t>13/04/35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E678B85-6457-4472-9AF2-DD3971A04D1C}" type="datetimeFigureOut">
              <a:rPr lang="ar-SA" smtClean="0"/>
              <a:pPr/>
              <a:t>13/04/35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E678B85-6457-4472-9AF2-DD3971A04D1C}" type="datetimeFigureOut">
              <a:rPr lang="ar-SA" smtClean="0"/>
              <a:pPr/>
              <a:t>13/04/35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E678B85-6457-4472-9AF2-DD3971A04D1C}" type="datetimeFigureOut">
              <a:rPr lang="ar-SA" smtClean="0"/>
              <a:pPr/>
              <a:t>13/04/35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E678B85-6457-4472-9AF2-DD3971A04D1C}" type="datetimeFigureOut">
              <a:rPr lang="ar-SA" smtClean="0"/>
              <a:pPr/>
              <a:t>13/04/35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E678B85-6457-4472-9AF2-DD3971A04D1C}" type="datetimeFigureOut">
              <a:rPr lang="ar-SA" smtClean="0"/>
              <a:pPr/>
              <a:t>13/04/35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E678B85-6457-4472-9AF2-DD3971A04D1C}" type="datetimeFigureOut">
              <a:rPr lang="ar-SA" smtClean="0"/>
              <a:pPr/>
              <a:t>13/04/35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E678B85-6457-4472-9AF2-DD3971A04D1C}" type="datetimeFigureOut">
              <a:rPr lang="ar-SA" smtClean="0"/>
              <a:pPr/>
              <a:t>13/04/35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E678B85-6457-4472-9AF2-DD3971A04D1C}" type="datetimeFigureOut">
              <a:rPr lang="ar-SA" smtClean="0"/>
              <a:pPr/>
              <a:t>13/04/35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E678B85-6457-4472-9AF2-DD3971A04D1C}" type="datetimeFigureOut">
              <a:rPr lang="ar-SA" smtClean="0"/>
              <a:pPr/>
              <a:t>13/04/35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2107871-655B-443D-88BA-9AAF4216ED2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E678B85-6457-4472-9AF2-DD3971A04D1C}" type="datetimeFigureOut">
              <a:rPr lang="ar-SA" smtClean="0"/>
              <a:pPr/>
              <a:t>13/04/35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2107871-655B-443D-88BA-9AAF4216ED2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5_1209596793.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0" y="0"/>
            <a:ext cx="8786874" cy="4278094"/>
          </a:xfrm>
          <a:prstGeom prst="rect">
            <a:avLst/>
          </a:prstGeom>
        </p:spPr>
        <p:txBody>
          <a:bodyPr>
            <a:spAutoFit/>
          </a:bodyPr>
          <a:lstStyle/>
          <a:p>
            <a:pPr algn="ctr" fontAlgn="auto">
              <a:spcBef>
                <a:spcPts val="0"/>
              </a:spcBef>
              <a:spcAft>
                <a:spcPts val="0"/>
              </a:spcAft>
              <a:defRPr/>
            </a:pP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latin typeface="Andalus" pitchFamily="18" charset="-78"/>
              <a:cs typeface="Old Antic Outline Shaded" pitchFamily="2" charset="-78"/>
            </a:endParaRPr>
          </a:p>
          <a:p>
            <a:pPr algn="ctr" fontAlgn="auto">
              <a:spcBef>
                <a:spcPts val="0"/>
              </a:spcBef>
              <a:spcAft>
                <a:spcPts val="0"/>
              </a:spcAft>
              <a:defRPr/>
            </a:pPr>
            <a:r>
              <a:rPr lang="ar-SA"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latin typeface="Andalus" pitchFamily="18" charset="-78"/>
                <a:cs typeface="Old Antic Outline Shaded" pitchFamily="2" charset="-78"/>
              </a:rPr>
              <a:t>التحلل </a:t>
            </a:r>
            <a:r>
              <a:rPr lang="ar-SA"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latin typeface="Andalus" pitchFamily="18" charset="-78"/>
                <a:cs typeface="Old Antic Outline Shaded" pitchFamily="2" charset="-78"/>
              </a:rPr>
              <a:t>الحيوي </a:t>
            </a: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latin typeface="Andalus" pitchFamily="18" charset="-78"/>
                <a:cs typeface="Old Antic Outline Shaded" pitchFamily="2" charset="-78"/>
              </a:rPr>
              <a:t>Biodegradation</a:t>
            </a:r>
            <a:endParaRPr lang="ar-SA"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latin typeface="Andalus" pitchFamily="18" charset="-78"/>
              <a:cs typeface="Old Antic Outline Shaded" pitchFamily="2" charset="-78"/>
            </a:endParaRPr>
          </a:p>
        </p:txBody>
      </p:sp>
      <p:pic>
        <p:nvPicPr>
          <p:cNvPr id="2052" name="Picture 3" descr="w48.gif"/>
          <p:cNvPicPr>
            <a:picLocks noChangeAspect="1"/>
          </p:cNvPicPr>
          <p:nvPr/>
        </p:nvPicPr>
        <p:blipFill>
          <a:blip r:embed="rId3" cstate="print"/>
          <a:srcRect/>
          <a:stretch>
            <a:fillRect/>
          </a:stretch>
        </p:blipFill>
        <p:spPr bwMode="auto">
          <a:xfrm>
            <a:off x="7572375" y="5643563"/>
            <a:ext cx="857250" cy="1009650"/>
          </a:xfrm>
          <a:prstGeom prst="rect">
            <a:avLst/>
          </a:prstGeom>
          <a:noFill/>
          <a:ln w="9525">
            <a:noFill/>
            <a:miter lim="800000"/>
            <a:headEnd/>
            <a:tailEnd/>
          </a:ln>
        </p:spPr>
      </p:pic>
      <p:sp>
        <p:nvSpPr>
          <p:cNvPr id="6" name="مستطيل 5"/>
          <p:cNvSpPr/>
          <p:nvPr/>
        </p:nvSpPr>
        <p:spPr>
          <a:xfrm>
            <a:off x="285720" y="5357826"/>
            <a:ext cx="8858280" cy="923330"/>
          </a:xfrm>
          <a:prstGeom prst="rect">
            <a:avLst/>
          </a:prstGeom>
          <a:noFill/>
        </p:spPr>
        <p:txBody>
          <a:bodyPr wrap="square" lIns="91440" tIns="45720" rIns="91440" bIns="45720">
            <a:spAutoFit/>
          </a:bodyPr>
          <a:lstStyle/>
          <a:p>
            <a:pPr algn="ctr"/>
            <a:r>
              <a:rPr lang="ar-SA"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cs typeface="Old Antic Outline Shaded" pitchFamily="2" charset="-78"/>
              </a:rPr>
              <a:t>أ. منيرة </a:t>
            </a:r>
            <a:r>
              <a:rPr lang="ar-SA"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cs typeface="Old Antic Outline Shaded" pitchFamily="2" charset="-78"/>
              </a:rPr>
              <a:t>الدوسري</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6">
                    <a:satMod val="175000"/>
                    <a:alpha val="40000"/>
                  </a:schemeClr>
                </a:glow>
                <a:outerShdw blurRad="50800" algn="tl" rotWithShape="0">
                  <a:srgbClr val="000000"/>
                </a:outerShdw>
              </a:effectLst>
              <a:cs typeface="Old Antic Outline Shaded" pitchFamily="2" charset="-78"/>
            </a:endParaRPr>
          </a:p>
        </p:txBody>
      </p:sp>
      <p:sp>
        <p:nvSpPr>
          <p:cNvPr id="7" name="مستطيل 6"/>
          <p:cNvSpPr/>
          <p:nvPr/>
        </p:nvSpPr>
        <p:spPr>
          <a:xfrm>
            <a:off x="2643174" y="4143380"/>
            <a:ext cx="4310795" cy="923330"/>
          </a:xfrm>
          <a:prstGeom prst="rect">
            <a:avLst/>
          </a:prstGeom>
          <a:noFill/>
        </p:spPr>
        <p:txBody>
          <a:bodyPr wrap="none" lIns="91440" tIns="45720" rIns="91440" bIns="45720">
            <a:spAutoFit/>
          </a:bodyPr>
          <a:lstStyle/>
          <a:p>
            <a:pPr algn="ctr"/>
            <a:r>
              <a:rPr lang="ar-SA" sz="5400" b="1" cap="none" spc="0" dirty="0" smtClean="0">
                <a:ln w="17780" cmpd="sng">
                  <a:noFill/>
                  <a:prstDash val="solid"/>
                  <a:miter lim="800000"/>
                </a:ln>
                <a:solidFill>
                  <a:srgbClr val="C00000"/>
                </a:solidFill>
                <a:effectLst>
                  <a:glow rad="228600">
                    <a:schemeClr val="accent6">
                      <a:satMod val="175000"/>
                      <a:alpha val="40000"/>
                    </a:schemeClr>
                  </a:glow>
                  <a:outerShdw blurRad="50800" algn="tl" rotWithShape="0">
                    <a:srgbClr val="000000"/>
                  </a:outerShdw>
                </a:effectLst>
                <a:cs typeface="Old Antic Outline Shaded" pitchFamily="2" charset="-78"/>
              </a:rPr>
              <a:t>مقرر  335  حدق</a:t>
            </a:r>
            <a:endParaRPr lang="ar-SA" sz="5400" b="1" cap="none" spc="0" dirty="0">
              <a:ln w="17780" cmpd="sng">
                <a:noFill/>
                <a:prstDash val="solid"/>
                <a:miter lim="800000"/>
              </a:ln>
              <a:solidFill>
                <a:srgbClr val="C00000"/>
              </a:solidFill>
              <a:effectLst>
                <a:glow rad="228600">
                  <a:schemeClr val="accent6">
                    <a:satMod val="175000"/>
                    <a:alpha val="40000"/>
                  </a:schemeClr>
                </a:glow>
                <a:outerShdw blurRad="50800" algn="tl" rotWithShape="0">
                  <a:srgbClr val="000000"/>
                </a:outerShdw>
              </a:effectLst>
              <a:cs typeface="Old Antic Outline Shaded" pitchFamily="2" charset="-78"/>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descr="C:\Users\DAR\Pictures\ImageProxyCACOA7W8.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4" name="مستطيل 3"/>
          <p:cNvSpPr/>
          <p:nvPr/>
        </p:nvSpPr>
        <p:spPr>
          <a:xfrm>
            <a:off x="2428860" y="714356"/>
            <a:ext cx="4706392"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auto">
              <a:spcBef>
                <a:spcPts val="0"/>
              </a:spcBef>
              <a:spcAft>
                <a:spcPts val="0"/>
              </a:spcAft>
              <a:defRPr/>
            </a:pPr>
            <a:r>
              <a:rPr lang="ar-SA" sz="4000" b="1" dirty="0" err="1" smtClean="0">
                <a:ln>
                  <a:solidFill>
                    <a:schemeClr val="bg1"/>
                  </a:solidFill>
                  <a:prstDash val="solid"/>
                </a:ln>
                <a:solidFill>
                  <a:schemeClr val="accent4">
                    <a:lumMod val="50000"/>
                  </a:schemeClr>
                </a:solidFill>
                <a:effectLst>
                  <a:glow rad="228600">
                    <a:schemeClr val="accent6">
                      <a:satMod val="175000"/>
                      <a:alpha val="40000"/>
                    </a:schemeClr>
                  </a:glow>
                  <a:outerShdw blurRad="88000" dist="50800" dir="5040000" algn="tl">
                    <a:schemeClr val="accent4">
                      <a:tint val="80000"/>
                      <a:satMod val="250000"/>
                      <a:alpha val="45000"/>
                    </a:schemeClr>
                  </a:outerShdw>
                </a:effectLst>
                <a:latin typeface="+mn-lt"/>
                <a:cs typeface="PT Bold Heading" pitchFamily="2" charset="-78"/>
              </a:rPr>
              <a:t>الادوات</a:t>
            </a:r>
            <a:r>
              <a:rPr lang="ar-SA" sz="4000" b="1" dirty="0" smtClean="0">
                <a:ln>
                  <a:solidFill>
                    <a:schemeClr val="bg1"/>
                  </a:solidFill>
                  <a:prstDash val="solid"/>
                </a:ln>
                <a:solidFill>
                  <a:schemeClr val="accent4">
                    <a:lumMod val="50000"/>
                  </a:schemeClr>
                </a:solidFill>
                <a:effectLst>
                  <a:glow rad="228600">
                    <a:schemeClr val="accent6">
                      <a:satMod val="175000"/>
                      <a:alpha val="40000"/>
                    </a:schemeClr>
                  </a:glow>
                  <a:outerShdw blurRad="88000" dist="50800" dir="5040000" algn="tl">
                    <a:schemeClr val="accent4">
                      <a:tint val="80000"/>
                      <a:satMod val="250000"/>
                      <a:alpha val="45000"/>
                    </a:schemeClr>
                  </a:outerShdw>
                </a:effectLst>
                <a:latin typeface="+mn-lt"/>
                <a:cs typeface="PT Bold Heading" pitchFamily="2" charset="-78"/>
              </a:rPr>
              <a:t> المطلوبة للتجربة</a:t>
            </a:r>
            <a:endParaRPr lang="ar-SA" sz="4000" b="1" dirty="0">
              <a:ln>
                <a:solidFill>
                  <a:schemeClr val="bg1"/>
                </a:solidFill>
                <a:prstDash val="solid"/>
              </a:ln>
              <a:solidFill>
                <a:schemeClr val="accent4">
                  <a:lumMod val="50000"/>
                </a:schemeClr>
              </a:solidFill>
              <a:effectLst>
                <a:glow rad="228600">
                  <a:schemeClr val="accent6">
                    <a:satMod val="175000"/>
                    <a:alpha val="40000"/>
                  </a:schemeClr>
                </a:glow>
                <a:outerShdw blurRad="88000" dist="50800" dir="5040000" algn="tl">
                  <a:schemeClr val="accent4">
                    <a:tint val="80000"/>
                    <a:satMod val="250000"/>
                    <a:alpha val="45000"/>
                  </a:schemeClr>
                </a:outerShdw>
              </a:effectLst>
              <a:latin typeface="+mn-lt"/>
              <a:cs typeface="PT Bold Heading" pitchFamily="2" charset="-78"/>
            </a:endParaRPr>
          </a:p>
        </p:txBody>
      </p:sp>
      <p:sp>
        <p:nvSpPr>
          <p:cNvPr id="5" name="مستطيل 4"/>
          <p:cNvSpPr/>
          <p:nvPr/>
        </p:nvSpPr>
        <p:spPr>
          <a:xfrm>
            <a:off x="0" y="1428736"/>
            <a:ext cx="9144000" cy="3539430"/>
          </a:xfrm>
          <a:prstGeom prst="rect">
            <a:avLst/>
          </a:prstGeom>
          <a:noFill/>
        </p:spPr>
        <p:txBody>
          <a:bodyPr wrap="square">
            <a:spAutoFit/>
          </a:bodyPr>
          <a:lstStyle/>
          <a:p>
            <a:pPr lvl="0" rtl="1">
              <a:buFont typeface="Wingdings" pitchFamily="2" charset="2"/>
              <a:buChar char="v"/>
            </a:pP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وسط غذائي خاص بنمو البكتيريا (</a:t>
            </a:r>
            <a:r>
              <a:rPr lang="ar-SA" sz="3200" dirty="0" err="1"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آجار</a:t>
            </a: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 مغذي) .</a:t>
            </a:r>
          </a:p>
          <a:p>
            <a:pPr lvl="0" rtl="1">
              <a:buFont typeface="Wingdings" pitchFamily="2" charset="2"/>
              <a:buChar char="v"/>
            </a:pP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وسط غذائي خاص بنمو الفطريات (</a:t>
            </a:r>
            <a:r>
              <a:rPr lang="ar-SA" sz="3200" dirty="0" err="1"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آجار</a:t>
            </a: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 تشابك </a:t>
            </a:r>
            <a:r>
              <a:rPr lang="ar-SA" sz="3200" dirty="0" err="1"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دوكس</a:t>
            </a: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a:t>
            </a:r>
          </a:p>
          <a:p>
            <a:pPr lvl="0" rtl="1">
              <a:buFont typeface="Wingdings" pitchFamily="2" charset="2"/>
              <a:buChar char="v"/>
            </a:pP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عينات تربة .</a:t>
            </a:r>
          </a:p>
          <a:p>
            <a:pPr lvl="0" rtl="1">
              <a:buFont typeface="Wingdings" pitchFamily="2" charset="2"/>
              <a:buChar char="v"/>
            </a:pPr>
            <a:r>
              <a:rPr lang="ar-SA" sz="3200" dirty="0" err="1"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تخفيفات</a:t>
            </a: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 مختلفة من معلق التربة .</a:t>
            </a:r>
          </a:p>
          <a:p>
            <a:pPr lvl="0" rtl="1">
              <a:buFont typeface="Wingdings" pitchFamily="2" charset="2"/>
              <a:buChar char="v"/>
            </a:pP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ماصات معقمة سعة 5 مل .</a:t>
            </a:r>
          </a:p>
          <a:p>
            <a:pPr lvl="0" rtl="1">
              <a:buFont typeface="Wingdings" pitchFamily="2" charset="2"/>
              <a:buChar char="v"/>
            </a:pP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كحول 70%-ديتول50% .</a:t>
            </a:r>
          </a:p>
          <a:p>
            <a:pPr lvl="0" rtl="1">
              <a:buFont typeface="Wingdings" pitchFamily="2" charset="2"/>
              <a:buChar char="v"/>
            </a:pP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قطن – لهب </a:t>
            </a:r>
            <a:r>
              <a:rPr lang="ar-SA" sz="3200" dirty="0" err="1"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بنزن</a:t>
            </a:r>
            <a:r>
              <a:rPr lang="ar-SA" sz="3200" dirty="0" smtClean="0">
                <a:ln>
                  <a:solidFill>
                    <a:schemeClr val="bg1"/>
                  </a:solidFill>
                </a:ln>
                <a:solidFill>
                  <a:srgbClr val="990033"/>
                </a:solidFill>
                <a:effectLst>
                  <a:glow rad="101600">
                    <a:schemeClr val="tx1">
                      <a:lumMod val="65000"/>
                      <a:lumOff val="35000"/>
                      <a:alpha val="60000"/>
                    </a:schemeClr>
                  </a:glow>
                </a:effectLst>
                <a:cs typeface="PT Bold Heading" pitchFamily="2" charset="-78"/>
              </a:rPr>
              <a:t> .</a:t>
            </a:r>
            <a:endParaRPr lang="en-US" sz="3200" dirty="0">
              <a:ln>
                <a:solidFill>
                  <a:schemeClr val="bg1"/>
                </a:solidFill>
              </a:ln>
              <a:solidFill>
                <a:srgbClr val="990033"/>
              </a:solidFill>
              <a:effectLst>
                <a:glow rad="101600">
                  <a:schemeClr val="tx1">
                    <a:lumMod val="65000"/>
                    <a:lumOff val="35000"/>
                    <a:alpha val="60000"/>
                  </a:schemeClr>
                </a:glow>
              </a:effectLst>
              <a:cs typeface="PT Bold Heading" pitchFamily="2" charset="-78"/>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8" presetClass="entr" presetSubtype="0" accel="50000"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1000" fill="hold"/>
                                        <p:tgtEl>
                                          <p:spTgt spid="5">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15" dur="1000"/>
                                        <p:tgtEl>
                                          <p:spTgt spid="5">
                                            <p:txEl>
                                              <p:pRg st="0" end="0"/>
                                            </p:txEl>
                                          </p:spTgt>
                                        </p:tgtEl>
                                      </p:cBhvr>
                                    </p:animEffect>
                                  </p:childTnLst>
                                </p:cTn>
                              </p:par>
                            </p:childTnLst>
                          </p:cTn>
                        </p:par>
                        <p:par>
                          <p:cTn id="16" fill="hold">
                            <p:stCondLst>
                              <p:cond delay="1500"/>
                            </p:stCondLst>
                            <p:childTnLst>
                              <p:par>
                                <p:cTn id="17" presetID="48" presetClass="entr" presetSubtype="0" accel="50000" fill="hold" grpId="0" nodeType="after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1000" fill="hold"/>
                                        <p:tgtEl>
                                          <p:spTgt spid="5">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5">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5">
                                            <p:txEl>
                                              <p:pRg st="1" end="1"/>
                                            </p:txEl>
                                          </p:spTgt>
                                        </p:tgtEl>
                                        <p:attrNameLst>
                                          <p:attrName>ppt_y</p:attrName>
                                        </p:attrNameLst>
                                      </p:cBhvr>
                                      <p:tavLst>
                                        <p:tav tm="0">
                                          <p:val>
                                            <p:strVal val="#ppt_y"/>
                                          </p:val>
                                        </p:tav>
                                        <p:tav tm="100000">
                                          <p:val>
                                            <p:strVal val="#ppt_y"/>
                                          </p:val>
                                        </p:tav>
                                      </p:tavLst>
                                    </p:anim>
                                    <p:animEffect transition="in" filter="fade">
                                      <p:cBhvr>
                                        <p:cTn id="22" dur="1000"/>
                                        <p:tgtEl>
                                          <p:spTgt spid="5">
                                            <p:txEl>
                                              <p:pRg st="1" end="1"/>
                                            </p:txEl>
                                          </p:spTgt>
                                        </p:tgtEl>
                                      </p:cBhvr>
                                    </p:animEffect>
                                  </p:childTnLst>
                                </p:cTn>
                              </p:par>
                            </p:childTnLst>
                          </p:cTn>
                        </p:par>
                        <p:par>
                          <p:cTn id="23" fill="hold">
                            <p:stCondLst>
                              <p:cond delay="2500"/>
                            </p:stCondLst>
                            <p:childTnLst>
                              <p:par>
                                <p:cTn id="24" presetID="48" presetClass="entr" presetSubtype="0" accel="50000" fill="hold" grpId="0" nodeType="after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 calcmode="lin" valueType="num">
                                      <p:cBhvr>
                                        <p:cTn id="26" dur="1000" fill="hold"/>
                                        <p:tgtEl>
                                          <p:spTgt spid="5">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7" dur="1000" fill="hold"/>
                                        <p:tgtEl>
                                          <p:spTgt spid="5">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8" dur="1000" fill="hold"/>
                                        <p:tgtEl>
                                          <p:spTgt spid="5">
                                            <p:txEl>
                                              <p:pRg st="2" end="2"/>
                                            </p:txEl>
                                          </p:spTgt>
                                        </p:tgtEl>
                                        <p:attrNameLst>
                                          <p:attrName>ppt_y</p:attrName>
                                        </p:attrNameLst>
                                      </p:cBhvr>
                                      <p:tavLst>
                                        <p:tav tm="0">
                                          <p:val>
                                            <p:strVal val="#ppt_y"/>
                                          </p:val>
                                        </p:tav>
                                        <p:tav tm="100000">
                                          <p:val>
                                            <p:strVal val="#ppt_y"/>
                                          </p:val>
                                        </p:tav>
                                      </p:tavLst>
                                    </p:anim>
                                    <p:animEffect transition="in" filter="fade">
                                      <p:cBhvr>
                                        <p:cTn id="29" dur="1000"/>
                                        <p:tgtEl>
                                          <p:spTgt spid="5">
                                            <p:txEl>
                                              <p:pRg st="2" end="2"/>
                                            </p:txEl>
                                          </p:spTgt>
                                        </p:tgtEl>
                                      </p:cBhvr>
                                    </p:animEffect>
                                  </p:childTnLst>
                                </p:cTn>
                              </p:par>
                            </p:childTnLst>
                          </p:cTn>
                        </p:par>
                        <p:par>
                          <p:cTn id="30" fill="hold">
                            <p:stCondLst>
                              <p:cond delay="3500"/>
                            </p:stCondLst>
                            <p:childTnLst>
                              <p:par>
                                <p:cTn id="31" presetID="48" presetClass="entr" presetSubtype="0" accel="50000" fill="hold" grpId="0" nodeType="after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p:cTn id="33" dur="1000" fill="hold"/>
                                        <p:tgtEl>
                                          <p:spTgt spid="5">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4" dur="1000" fill="hold"/>
                                        <p:tgtEl>
                                          <p:spTgt spid="5">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35" dur="1000" fill="hold"/>
                                        <p:tgtEl>
                                          <p:spTgt spid="5">
                                            <p:txEl>
                                              <p:pRg st="3" end="3"/>
                                            </p:txEl>
                                          </p:spTgt>
                                        </p:tgtEl>
                                        <p:attrNameLst>
                                          <p:attrName>ppt_y</p:attrName>
                                        </p:attrNameLst>
                                      </p:cBhvr>
                                      <p:tavLst>
                                        <p:tav tm="0">
                                          <p:val>
                                            <p:strVal val="#ppt_y"/>
                                          </p:val>
                                        </p:tav>
                                        <p:tav tm="100000">
                                          <p:val>
                                            <p:strVal val="#ppt_y"/>
                                          </p:val>
                                        </p:tav>
                                      </p:tavLst>
                                    </p:anim>
                                    <p:animEffect transition="in" filter="fade">
                                      <p:cBhvr>
                                        <p:cTn id="36" dur="1000"/>
                                        <p:tgtEl>
                                          <p:spTgt spid="5">
                                            <p:txEl>
                                              <p:pRg st="3" end="3"/>
                                            </p:txEl>
                                          </p:spTgt>
                                        </p:tgtEl>
                                      </p:cBhvr>
                                    </p:animEffect>
                                  </p:childTnLst>
                                </p:cTn>
                              </p:par>
                            </p:childTnLst>
                          </p:cTn>
                        </p:par>
                        <p:par>
                          <p:cTn id="37" fill="hold">
                            <p:stCondLst>
                              <p:cond delay="4500"/>
                            </p:stCondLst>
                            <p:childTnLst>
                              <p:par>
                                <p:cTn id="38" presetID="48" presetClass="entr" presetSubtype="0" accel="50000" fill="hold" grpId="0" nodeType="afterEffect">
                                  <p:stCondLst>
                                    <p:cond delay="0"/>
                                  </p:stCondLst>
                                  <p:childTnLst>
                                    <p:set>
                                      <p:cBhvr>
                                        <p:cTn id="39" dur="1" fill="hold">
                                          <p:stCondLst>
                                            <p:cond delay="0"/>
                                          </p:stCondLst>
                                        </p:cTn>
                                        <p:tgtEl>
                                          <p:spTgt spid="5">
                                            <p:txEl>
                                              <p:pRg st="4" end="4"/>
                                            </p:txEl>
                                          </p:spTgt>
                                        </p:tgtEl>
                                        <p:attrNameLst>
                                          <p:attrName>style.visibility</p:attrName>
                                        </p:attrNameLst>
                                      </p:cBhvr>
                                      <p:to>
                                        <p:strVal val="visible"/>
                                      </p:to>
                                    </p:set>
                                    <p:anim calcmode="lin" valueType="num">
                                      <p:cBhvr>
                                        <p:cTn id="40" dur="1000" fill="hold"/>
                                        <p:tgtEl>
                                          <p:spTgt spid="5">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1000" fill="hold"/>
                                        <p:tgtEl>
                                          <p:spTgt spid="5">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42" dur="1000" fill="hold"/>
                                        <p:tgtEl>
                                          <p:spTgt spid="5">
                                            <p:txEl>
                                              <p:pRg st="4" end="4"/>
                                            </p:txEl>
                                          </p:spTgt>
                                        </p:tgtEl>
                                        <p:attrNameLst>
                                          <p:attrName>ppt_y</p:attrName>
                                        </p:attrNameLst>
                                      </p:cBhvr>
                                      <p:tavLst>
                                        <p:tav tm="0">
                                          <p:val>
                                            <p:strVal val="#ppt_y"/>
                                          </p:val>
                                        </p:tav>
                                        <p:tav tm="100000">
                                          <p:val>
                                            <p:strVal val="#ppt_y"/>
                                          </p:val>
                                        </p:tav>
                                      </p:tavLst>
                                    </p:anim>
                                    <p:animEffect transition="in" filter="fade">
                                      <p:cBhvr>
                                        <p:cTn id="43" dur="1000"/>
                                        <p:tgtEl>
                                          <p:spTgt spid="5">
                                            <p:txEl>
                                              <p:pRg st="4" end="4"/>
                                            </p:txEl>
                                          </p:spTgt>
                                        </p:tgtEl>
                                      </p:cBhvr>
                                    </p:animEffect>
                                  </p:childTnLst>
                                </p:cTn>
                              </p:par>
                            </p:childTnLst>
                          </p:cTn>
                        </p:par>
                        <p:par>
                          <p:cTn id="44" fill="hold">
                            <p:stCondLst>
                              <p:cond delay="5500"/>
                            </p:stCondLst>
                            <p:childTnLst>
                              <p:par>
                                <p:cTn id="45" presetID="48" presetClass="entr" presetSubtype="0" accel="50000" fill="hold" grpId="0" nodeType="after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p:cTn id="47" dur="1000" fill="hold"/>
                                        <p:tgtEl>
                                          <p:spTgt spid="5">
                                            <p:txEl>
                                              <p:pRg st="5" end="5"/>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8" dur="1000" fill="hold"/>
                                        <p:tgtEl>
                                          <p:spTgt spid="5">
                                            <p:txEl>
                                              <p:pRg st="5" end="5"/>
                                            </p:txEl>
                                          </p:spTgt>
                                        </p:tgtEl>
                                        <p:attrNameLst>
                                          <p:attrName>ppt_x</p:attrName>
                                        </p:attrNameLst>
                                      </p:cBhvr>
                                      <p:tavLst>
                                        <p:tav tm="0">
                                          <p:val>
                                            <p:fltVal val="-1"/>
                                          </p:val>
                                        </p:tav>
                                        <p:tav tm="50000">
                                          <p:val>
                                            <p:fltVal val="0.95"/>
                                          </p:val>
                                        </p:tav>
                                        <p:tav tm="100000">
                                          <p:val>
                                            <p:strVal val="#ppt_x"/>
                                          </p:val>
                                        </p:tav>
                                      </p:tavLst>
                                    </p:anim>
                                    <p:anim calcmode="lin" valueType="num">
                                      <p:cBhvr>
                                        <p:cTn id="49" dur="1000" fill="hold"/>
                                        <p:tgtEl>
                                          <p:spTgt spid="5">
                                            <p:txEl>
                                              <p:pRg st="5" end="5"/>
                                            </p:txEl>
                                          </p:spTgt>
                                        </p:tgtEl>
                                        <p:attrNameLst>
                                          <p:attrName>ppt_y</p:attrName>
                                        </p:attrNameLst>
                                      </p:cBhvr>
                                      <p:tavLst>
                                        <p:tav tm="0">
                                          <p:val>
                                            <p:strVal val="#ppt_y"/>
                                          </p:val>
                                        </p:tav>
                                        <p:tav tm="100000">
                                          <p:val>
                                            <p:strVal val="#ppt_y"/>
                                          </p:val>
                                        </p:tav>
                                      </p:tavLst>
                                    </p:anim>
                                    <p:animEffect transition="in" filter="fade">
                                      <p:cBhvr>
                                        <p:cTn id="50" dur="1000"/>
                                        <p:tgtEl>
                                          <p:spTgt spid="5">
                                            <p:txEl>
                                              <p:pRg st="5" end="5"/>
                                            </p:txEl>
                                          </p:spTgt>
                                        </p:tgtEl>
                                      </p:cBhvr>
                                    </p:animEffect>
                                  </p:childTnLst>
                                </p:cTn>
                              </p:par>
                            </p:childTnLst>
                          </p:cTn>
                        </p:par>
                        <p:par>
                          <p:cTn id="51" fill="hold">
                            <p:stCondLst>
                              <p:cond delay="6500"/>
                            </p:stCondLst>
                            <p:childTnLst>
                              <p:par>
                                <p:cTn id="52" presetID="48" presetClass="entr" presetSubtype="0" accel="50000" fill="hold" grpId="0" nodeType="afterEffect">
                                  <p:stCondLst>
                                    <p:cond delay="0"/>
                                  </p:stCondLst>
                                  <p:childTnLst>
                                    <p:set>
                                      <p:cBhvr>
                                        <p:cTn id="53" dur="1" fill="hold">
                                          <p:stCondLst>
                                            <p:cond delay="0"/>
                                          </p:stCondLst>
                                        </p:cTn>
                                        <p:tgtEl>
                                          <p:spTgt spid="5">
                                            <p:txEl>
                                              <p:pRg st="6" end="6"/>
                                            </p:txEl>
                                          </p:spTgt>
                                        </p:tgtEl>
                                        <p:attrNameLst>
                                          <p:attrName>style.visibility</p:attrName>
                                        </p:attrNameLst>
                                      </p:cBhvr>
                                      <p:to>
                                        <p:strVal val="visible"/>
                                      </p:to>
                                    </p:set>
                                    <p:anim calcmode="lin" valueType="num">
                                      <p:cBhvr>
                                        <p:cTn id="54" dur="1000" fill="hold"/>
                                        <p:tgtEl>
                                          <p:spTgt spid="5">
                                            <p:txEl>
                                              <p:pRg st="6" end="6"/>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5" dur="1000" fill="hold"/>
                                        <p:tgtEl>
                                          <p:spTgt spid="5">
                                            <p:txEl>
                                              <p:pRg st="6" end="6"/>
                                            </p:txEl>
                                          </p:spTgt>
                                        </p:tgtEl>
                                        <p:attrNameLst>
                                          <p:attrName>ppt_x</p:attrName>
                                        </p:attrNameLst>
                                      </p:cBhvr>
                                      <p:tavLst>
                                        <p:tav tm="0">
                                          <p:val>
                                            <p:fltVal val="-1"/>
                                          </p:val>
                                        </p:tav>
                                        <p:tav tm="50000">
                                          <p:val>
                                            <p:fltVal val="0.95"/>
                                          </p:val>
                                        </p:tav>
                                        <p:tav tm="100000">
                                          <p:val>
                                            <p:strVal val="#ppt_x"/>
                                          </p:val>
                                        </p:tav>
                                      </p:tavLst>
                                    </p:anim>
                                    <p:anim calcmode="lin" valueType="num">
                                      <p:cBhvr>
                                        <p:cTn id="56" dur="1000" fill="hold"/>
                                        <p:tgtEl>
                                          <p:spTgt spid="5">
                                            <p:txEl>
                                              <p:pRg st="6" end="6"/>
                                            </p:txEl>
                                          </p:spTgt>
                                        </p:tgtEl>
                                        <p:attrNameLst>
                                          <p:attrName>ppt_y</p:attrName>
                                        </p:attrNameLst>
                                      </p:cBhvr>
                                      <p:tavLst>
                                        <p:tav tm="0">
                                          <p:val>
                                            <p:strVal val="#ppt_y"/>
                                          </p:val>
                                        </p:tav>
                                        <p:tav tm="100000">
                                          <p:val>
                                            <p:strVal val="#ppt_y"/>
                                          </p:val>
                                        </p:tav>
                                      </p:tavLst>
                                    </p:anim>
                                    <p:animEffect transition="in" filter="fade">
                                      <p:cBhvr>
                                        <p:cTn id="57"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descr="C:\Users\DAR\Pictures\ImageProxyCACOA7W8.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4" name="مستطيل 3"/>
          <p:cNvSpPr/>
          <p:nvPr/>
        </p:nvSpPr>
        <p:spPr>
          <a:xfrm>
            <a:off x="3000364" y="357166"/>
            <a:ext cx="3786214" cy="830997"/>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auto">
              <a:spcBef>
                <a:spcPts val="0"/>
              </a:spcBef>
              <a:spcAft>
                <a:spcPts val="0"/>
              </a:spcAft>
              <a:defRPr/>
            </a:pPr>
            <a:r>
              <a:rPr lang="ar-SA" sz="4800" b="1" dirty="0" smtClean="0">
                <a:ln>
                  <a:solidFill>
                    <a:schemeClr val="bg1"/>
                  </a:solidFill>
                  <a:prstDash val="solid"/>
                </a:ln>
                <a:solidFill>
                  <a:schemeClr val="accent4">
                    <a:lumMod val="50000"/>
                  </a:schemeClr>
                </a:solidFill>
                <a:effectLst>
                  <a:glow rad="228600">
                    <a:schemeClr val="accent6">
                      <a:satMod val="175000"/>
                      <a:alpha val="40000"/>
                    </a:schemeClr>
                  </a:glow>
                  <a:outerShdw blurRad="88000" dist="50800" dir="5040000" algn="tl">
                    <a:schemeClr val="accent4">
                      <a:tint val="80000"/>
                      <a:satMod val="250000"/>
                      <a:alpha val="45000"/>
                    </a:schemeClr>
                  </a:outerShdw>
                </a:effectLst>
                <a:latin typeface="+mn-lt"/>
                <a:cs typeface="PT Bold Heading" pitchFamily="2" charset="-78"/>
              </a:rPr>
              <a:t>طريقة العمل</a:t>
            </a:r>
            <a:endParaRPr lang="ar-SA" sz="4800" b="1" dirty="0">
              <a:ln>
                <a:solidFill>
                  <a:schemeClr val="bg1"/>
                </a:solidFill>
                <a:prstDash val="solid"/>
              </a:ln>
              <a:solidFill>
                <a:schemeClr val="accent4">
                  <a:lumMod val="50000"/>
                </a:schemeClr>
              </a:solidFill>
              <a:effectLst>
                <a:glow rad="228600">
                  <a:schemeClr val="accent6">
                    <a:satMod val="175000"/>
                    <a:alpha val="40000"/>
                  </a:schemeClr>
                </a:glow>
                <a:outerShdw blurRad="88000" dist="50800" dir="5040000" algn="tl">
                  <a:schemeClr val="accent4">
                    <a:tint val="80000"/>
                    <a:satMod val="250000"/>
                    <a:alpha val="45000"/>
                  </a:schemeClr>
                </a:outerShdw>
              </a:effectLst>
              <a:latin typeface="+mn-lt"/>
              <a:cs typeface="PT Bold Heading" pitchFamily="2" charset="-78"/>
            </a:endParaRPr>
          </a:p>
        </p:txBody>
      </p:sp>
      <p:sp>
        <p:nvSpPr>
          <p:cNvPr id="5" name="مستطيل 4"/>
          <p:cNvSpPr/>
          <p:nvPr/>
        </p:nvSpPr>
        <p:spPr>
          <a:xfrm>
            <a:off x="0" y="1285860"/>
            <a:ext cx="9144000" cy="4401205"/>
          </a:xfrm>
          <a:prstGeom prst="rect">
            <a:avLst/>
          </a:prstGeom>
          <a:noFill/>
        </p:spPr>
        <p:txBody>
          <a:bodyPr wrap="square">
            <a:spAutoFit/>
          </a:bodyPr>
          <a:lstStyle/>
          <a:p>
            <a:pPr>
              <a:buClr>
                <a:schemeClr val="accent2">
                  <a:lumMod val="75000"/>
                </a:schemeClr>
              </a:buClr>
              <a:buFont typeface="Wingdings" pitchFamily="2" charset="2"/>
              <a:buChar char=""/>
            </a:pP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كل مجموعة تأخذ طبقي بتري محتوية على الوسط المغذي</a:t>
            </a:r>
            <a:r>
              <a:rPr lang="ar-SA" sz="28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(فطريات </a:t>
            </a:r>
            <a:r>
              <a:rPr lang="ar-SA" sz="2800" b="1" cap="all" dirty="0" smtClean="0">
                <a:ln w="9000" cmpd="sng">
                  <a:solidFill>
                    <a:schemeClr val="bg1"/>
                  </a:solidFill>
                  <a:prstDash val="solid"/>
                </a:ln>
                <a:solidFill>
                  <a:srgbClr val="FF0000"/>
                </a:soli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(تشابك </a:t>
            </a:r>
            <a:r>
              <a:rPr lang="ar-SA" sz="2800" b="1" cap="all" dirty="0" err="1" smtClean="0">
                <a:ln w="9000" cmpd="sng">
                  <a:solidFill>
                    <a:schemeClr val="bg1"/>
                  </a:solidFill>
                  <a:prstDash val="solid"/>
                </a:ln>
                <a:solidFill>
                  <a:srgbClr val="FF0000"/>
                </a:soli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دوكس)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a:t>
            </a:r>
            <a:r>
              <a:rPr lang="ar-SA" sz="28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بكتيريا </a:t>
            </a:r>
            <a:r>
              <a:rPr lang="ar-SA" sz="2800" b="1" cap="all" dirty="0" smtClean="0">
                <a:ln w="9000" cmpd="sng">
                  <a:solidFill>
                    <a:schemeClr val="bg1"/>
                  </a:solidFill>
                  <a:prstDash val="solid"/>
                </a:ln>
                <a:solidFill>
                  <a:srgbClr val="FF0000"/>
                </a:soli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a:t>
            </a:r>
            <a:r>
              <a:rPr lang="ar-SA" sz="2800" b="1" cap="all" dirty="0" err="1" smtClean="0">
                <a:ln w="9000" cmpd="sng">
                  <a:solidFill>
                    <a:schemeClr val="bg1"/>
                  </a:solidFill>
                  <a:prstDash val="solid"/>
                </a:ln>
                <a:solidFill>
                  <a:srgbClr val="FF0000"/>
                </a:soli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آجار</a:t>
            </a:r>
            <a:r>
              <a:rPr lang="ar-SA" sz="2800" b="1" cap="all" dirty="0" smtClean="0">
                <a:ln w="9000" cmpd="sng">
                  <a:solidFill>
                    <a:schemeClr val="bg1"/>
                  </a:solidFill>
                  <a:prstDash val="solid"/>
                </a:ln>
                <a:solidFill>
                  <a:srgbClr val="FF0000"/>
                </a:soli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مغذي</a:t>
            </a:r>
            <a:r>
              <a:rPr lang="ar-SA" sz="2800" b="1" cap="all" dirty="0" err="1" smtClean="0">
                <a:ln w="9000" cmpd="sng">
                  <a:solidFill>
                    <a:schemeClr val="bg1"/>
                  </a:solidFill>
                  <a:prstDash val="solid"/>
                </a:ln>
                <a:solidFill>
                  <a:srgbClr val="FF0000"/>
                </a:soli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المعقم والجاهز للاستخدام وعلى حافة الطبق السفلية تدون المعلومات الخاصة بالمجموعة</a:t>
            </a:r>
            <a:endParaRPr lang="en-US"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endParaRPr>
          </a:p>
          <a:p>
            <a:pPr>
              <a:buClr>
                <a:schemeClr val="accent2">
                  <a:lumMod val="75000"/>
                </a:schemeClr>
              </a:buClr>
              <a:buFont typeface="Wingdings" pitchFamily="2" charset="2"/>
              <a:buChar char=""/>
            </a:pP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تعقم طاولة العمل </a:t>
            </a:r>
            <a:r>
              <a:rPr lang="en-US"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Bench</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a:t>
            </a:r>
            <a:r>
              <a:rPr lang="ar-SA" sz="28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با</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a:t>
            </a:r>
            <a:r>
              <a:rPr lang="ar-SA" sz="28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لديتول</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50%</a:t>
            </a:r>
            <a:r>
              <a:rPr lang="en-US"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ويتم تشغيل اللهب قبل العمل بعشر دقائق تقريبا.</a:t>
            </a:r>
            <a:endParaRPr lang="en-US"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endParaRPr>
          </a:p>
          <a:p>
            <a:pPr>
              <a:buClr>
                <a:schemeClr val="accent2">
                  <a:lumMod val="75000"/>
                </a:schemeClr>
              </a:buClr>
              <a:buFont typeface="Wingdings" pitchFamily="2" charset="2"/>
              <a:buChar char=""/>
            </a:pP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يتم العزل برش التربة على سطح الأطباق المحتوية على البيئة (البكتيريا-الفطريات) ، أما العزل من معلق التربة فيتم بتلقيح البيئة بواقع 1 مل لكل </a:t>
            </a:r>
            <a:r>
              <a:rPr lang="ar-SA" sz="28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طبق .</a:t>
            </a:r>
            <a:endParaRPr lang="en-US"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endParaRPr>
          </a:p>
          <a:p>
            <a:pPr>
              <a:buClr>
                <a:schemeClr val="accent2">
                  <a:lumMod val="75000"/>
                </a:schemeClr>
              </a:buClr>
              <a:buFont typeface="Wingdings" pitchFamily="2" charset="2"/>
              <a:buChar char=""/>
            </a:pP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تحضن </a:t>
            </a:r>
            <a:r>
              <a:rPr lang="ar-SA" sz="28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الأطباق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-البكتيريا عند درجة حرارة </a:t>
            </a:r>
            <a:r>
              <a:rPr lang="ar-SA" sz="28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35</a:t>
            </a:r>
            <a:r>
              <a:rPr lang="ar-SA" sz="24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م</a:t>
            </a:r>
            <a:r>
              <a:rPr lang="ar-SA" sz="2800" dirty="0" smtClean="0">
                <a:solidFill>
                  <a:schemeClr val="tx1">
                    <a:lumMod val="95000"/>
                    <a:lumOff val="5000"/>
                  </a:schemeClr>
                </a:solidFill>
                <a:effectLst>
                  <a:glow rad="228600">
                    <a:schemeClr val="accent1">
                      <a:satMod val="175000"/>
                      <a:alpha val="40000"/>
                    </a:schemeClr>
                  </a:glow>
                </a:effectLst>
                <a:cs typeface="W1 SHUROOQ 09 004" pitchFamily="2" charset="-78"/>
              </a:rPr>
              <a:t>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1">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لمدة 24-48 ساعة، </a:t>
            </a:r>
            <a:r>
              <a:rPr lang="ar-SA" sz="2800" b="1" cap="all"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والفطريات عند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درجة حرارة 25 </a:t>
            </a:r>
            <a:r>
              <a:rPr lang="ar-SA" sz="2400" b="1" cap="all" dirty="0" err="1"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م</a:t>
            </a:r>
            <a:r>
              <a:rPr lang="ar-SA" sz="2400" dirty="0" err="1" smtClean="0">
                <a:solidFill>
                  <a:schemeClr val="tx1">
                    <a:lumMod val="95000"/>
                    <a:lumOff val="5000"/>
                  </a:schemeClr>
                </a:solidFill>
                <a:effectLst>
                  <a:glow rad="139700">
                    <a:srgbClr val="FFFF00">
                      <a:alpha val="40000"/>
                    </a:srgbClr>
                  </a:glow>
                </a:effectLst>
                <a:cs typeface="W1 SHUROOQ 09 004" pitchFamily="2" charset="-78"/>
              </a:rPr>
              <a:t> </a:t>
            </a:r>
            <a:r>
              <a:rPr lang="ar-SA" sz="2400" dirty="0" smtClean="0">
                <a:solidFill>
                  <a:schemeClr val="tx1">
                    <a:lumMod val="95000"/>
                    <a:lumOff val="5000"/>
                  </a:schemeClr>
                </a:solidFill>
                <a:effectLst>
                  <a:glow rad="228600">
                    <a:schemeClr val="accent1">
                      <a:satMod val="175000"/>
                      <a:alpha val="40000"/>
                    </a:schemeClr>
                  </a:glow>
                </a:effectLst>
                <a:cs typeface="W1 SHUROOQ 09 004" pitchFamily="2" charset="-78"/>
              </a:rPr>
              <a:t>°</a:t>
            </a:r>
            <a:r>
              <a:rPr lang="ar-SA" sz="24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 </a:t>
            </a:r>
            <a:r>
              <a:rPr lang="ar-SA" sz="2800"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rPr>
              <a:t>ولمدة اسبوع لحين تنقيتها.</a:t>
            </a:r>
            <a:endParaRPr lang="en-US" sz="2800" b="1" cap="all" dirty="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5">
                    <a:satMod val="175000"/>
                    <a:alpha val="40000"/>
                  </a:schemeClr>
                </a:glow>
                <a:outerShdw blurRad="50800" dist="38100" dir="2700000" algn="tl" rotWithShape="0">
                  <a:prstClr val="black">
                    <a:alpha val="40000"/>
                  </a:prstClr>
                </a:outerShdw>
                <a:reflection blurRad="6350" stA="55000" endA="300" endPos="45500" dir="5400000" sy="-100000" algn="bl" rotWithShape="0"/>
              </a:effectLst>
              <a:cs typeface="PT Bold Heading" pitchFamily="2" charset="-78"/>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500"/>
                                        <p:tgtEl>
                                          <p:spTgt spid="5">
                                            <p:txEl>
                                              <p:pRg st="0" end="0"/>
                                            </p:txEl>
                                          </p:spTgt>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slide(fromBottom)">
                                      <p:cBhvr>
                                        <p:cTn id="16" dur="500"/>
                                        <p:tgtEl>
                                          <p:spTgt spid="5">
                                            <p:txEl>
                                              <p:pRg st="1" end="1"/>
                                            </p:txEl>
                                          </p:spTgt>
                                        </p:tgtEl>
                                      </p:cBhvr>
                                    </p:animEffect>
                                  </p:childTnLst>
                                </p:cTn>
                              </p:par>
                            </p:childTnLst>
                          </p:cTn>
                        </p:par>
                        <p:par>
                          <p:cTn id="17" fill="hold">
                            <p:stCondLst>
                              <p:cond delay="1500"/>
                            </p:stCondLst>
                            <p:childTnLst>
                              <p:par>
                                <p:cTn id="18" presetID="12" presetClass="entr" presetSubtype="4" fill="hold" nodeType="after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slide(fromBottom)">
                                      <p:cBhvr>
                                        <p:cTn id="20" dur="500"/>
                                        <p:tgtEl>
                                          <p:spTgt spid="5">
                                            <p:txEl>
                                              <p:pRg st="2" end="2"/>
                                            </p:txEl>
                                          </p:spTgt>
                                        </p:tgtEl>
                                      </p:cBhvr>
                                    </p:animEffect>
                                  </p:childTnLst>
                                </p:cTn>
                              </p:par>
                            </p:childTnLst>
                          </p:cTn>
                        </p:par>
                        <p:par>
                          <p:cTn id="21" fill="hold">
                            <p:stCondLst>
                              <p:cond delay="2000"/>
                            </p:stCondLst>
                            <p:childTnLst>
                              <p:par>
                                <p:cTn id="22" presetID="12" presetClass="entr" presetSubtype="4" fill="hold" nodeType="after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slide(fromBottom)">
                                      <p:cBhvr>
                                        <p:cTn id="24"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 descr="C:\Users\Public\Pictures\Sample Pictures\‫38eb7a84f6 - نسخة.gif"/>
          <p:cNvPicPr>
            <a:picLocks noGrp="1" noChangeAspect="1" noChangeArrowheads="1" noCrop="1"/>
          </p:cNvPicPr>
          <p:nvPr>
            <p:ph idx="1"/>
          </p:nvPr>
        </p:nvPicPr>
        <p:blipFill>
          <a:blip r:embed="rId2" cstate="print"/>
          <a:srcRect/>
          <a:stretch>
            <a:fillRect/>
          </a:stretch>
        </p:blipFill>
        <p:spPr bwMode="auto">
          <a:xfrm>
            <a:off x="0" y="0"/>
            <a:ext cx="9143999" cy="6857999"/>
          </a:xfrm>
          <a:prstGeom prst="rect">
            <a:avLst/>
          </a:prstGeom>
          <a:noFill/>
        </p:spPr>
      </p:pic>
      <p:sp>
        <p:nvSpPr>
          <p:cNvPr id="5" name="مستطيل 4"/>
          <p:cNvSpPr/>
          <p:nvPr/>
        </p:nvSpPr>
        <p:spPr>
          <a:xfrm>
            <a:off x="5286380" y="214290"/>
            <a:ext cx="3500462" cy="110799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6600" b="1" spc="50" dirty="0" smtClean="0">
                <a:ln w="11430"/>
                <a:solidFill>
                  <a:schemeClr val="accent6">
                    <a:lumMod val="75000"/>
                  </a:schemeClr>
                </a:solidFill>
                <a:effectLst>
                  <a:outerShdw blurRad="76200" dist="50800" dir="5400000" algn="tl" rotWithShape="0">
                    <a:srgbClr val="000000">
                      <a:alpha val="65000"/>
                    </a:srgbClr>
                  </a:outerShdw>
                </a:effectLst>
                <a:cs typeface="PT Bold Heading" pitchFamily="2" charset="-78"/>
              </a:rPr>
              <a:t>التقرير</a:t>
            </a:r>
            <a:endParaRPr lang="ar-SA" sz="6600" b="1" cap="none" spc="50" dirty="0">
              <a:ln w="11430"/>
              <a:solidFill>
                <a:schemeClr val="accent6">
                  <a:lumMod val="75000"/>
                </a:schemeClr>
              </a:solidFill>
              <a:effectLst>
                <a:outerShdw blurRad="76200" dist="50800" dir="5400000" algn="tl" rotWithShape="0">
                  <a:srgbClr val="000000">
                    <a:alpha val="65000"/>
                  </a:srgbClr>
                </a:outerShdw>
              </a:effectLst>
              <a:cs typeface="PT Bold Heading" pitchFamily="2" charset="-78"/>
            </a:endParaRPr>
          </a:p>
        </p:txBody>
      </p:sp>
      <p:sp>
        <p:nvSpPr>
          <p:cNvPr id="6" name="Rectangle 1"/>
          <p:cNvSpPr>
            <a:spLocks noChangeArrowheads="1"/>
          </p:cNvSpPr>
          <p:nvPr/>
        </p:nvSpPr>
        <p:spPr bwMode="auto">
          <a:xfrm flipH="1">
            <a:off x="134802" y="2301141"/>
            <a:ext cx="879491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defTabSz="914400" rtl="1" eaLnBrk="1" fontAlgn="base" latinLnBrk="0" hangingPunct="1">
              <a:lnSpc>
                <a:spcPct val="100000"/>
              </a:lnSpc>
              <a:spcBef>
                <a:spcPct val="0"/>
              </a:spcBef>
              <a:spcAft>
                <a:spcPct val="0"/>
              </a:spcAft>
              <a:buClr>
                <a:schemeClr val="accent6">
                  <a:lumMod val="75000"/>
                </a:schemeClr>
              </a:buClr>
              <a:buSzTx/>
              <a:buFont typeface="Wingdings" pitchFamily="2" charset="2"/>
              <a:buChar char="v"/>
              <a:tabLst/>
            </a:pPr>
            <a:r>
              <a:rPr kumimoji="0" lang="ar-SA" sz="3600" b="1" i="0" u="none" strike="noStrike" spc="50" normalizeH="0" baseline="0" dirty="0" smtClean="0">
                <a:ln w="11430">
                  <a:solidFill>
                    <a:schemeClr val="accent3">
                      <a:lumMod val="60000"/>
                      <a:lumOff val="40000"/>
                    </a:schemeClr>
                  </a:solidFill>
                </a:ln>
                <a:solidFill>
                  <a:schemeClr val="accent6"/>
                </a:solidFill>
                <a:effectLst>
                  <a:glow rad="101600">
                    <a:srgbClr val="CC3399">
                      <a:alpha val="60000"/>
                    </a:srgbClr>
                  </a:glow>
                  <a:outerShdw blurRad="76200" dist="50800" dir="5400000" algn="tl" rotWithShape="0">
                    <a:srgbClr val="000000">
                      <a:alpha val="65000"/>
                    </a:srgbClr>
                  </a:outerShdw>
                </a:effectLst>
                <a:latin typeface="MCS FREEDOM OUT"/>
                <a:ea typeface="Times New Roman" pitchFamily="18" charset="0"/>
                <a:cs typeface="PT Bold Heading" pitchFamily="2" charset="-78"/>
              </a:rPr>
              <a:t>اسم التجربة.</a:t>
            </a:r>
          </a:p>
          <a:p>
            <a:pPr marL="0" marR="0" lvl="0" indent="0" defTabSz="914400" rtl="1" eaLnBrk="1" fontAlgn="base" latinLnBrk="0" hangingPunct="1">
              <a:lnSpc>
                <a:spcPct val="100000"/>
              </a:lnSpc>
              <a:spcBef>
                <a:spcPct val="0"/>
              </a:spcBef>
              <a:spcAft>
                <a:spcPct val="0"/>
              </a:spcAft>
              <a:buClr>
                <a:schemeClr val="accent6">
                  <a:lumMod val="75000"/>
                </a:schemeClr>
              </a:buClr>
              <a:buSzTx/>
              <a:buFont typeface="Wingdings" pitchFamily="2" charset="2"/>
              <a:buChar char="v"/>
              <a:tabLst/>
            </a:pPr>
            <a:r>
              <a:rPr lang="ar-SA" sz="3600" b="1" spc="50" dirty="0" smtClean="0">
                <a:ln w="11430">
                  <a:solidFill>
                    <a:schemeClr val="accent3">
                      <a:lumMod val="60000"/>
                      <a:lumOff val="40000"/>
                    </a:schemeClr>
                  </a:solidFill>
                </a:ln>
                <a:solidFill>
                  <a:schemeClr val="accent6"/>
                </a:solidFill>
                <a:effectLst>
                  <a:glow rad="101600">
                    <a:srgbClr val="CC3399">
                      <a:alpha val="60000"/>
                    </a:srgbClr>
                  </a:glow>
                  <a:outerShdw blurRad="76200" dist="50800" dir="5400000" algn="tl" rotWithShape="0">
                    <a:srgbClr val="000000">
                      <a:alpha val="65000"/>
                    </a:srgbClr>
                  </a:outerShdw>
                </a:effectLst>
                <a:latin typeface="MCS FREEDOM OUT"/>
                <a:ea typeface="Times New Roman" pitchFamily="18" charset="0"/>
                <a:cs typeface="PT Bold Heading" pitchFamily="2" charset="-78"/>
              </a:rPr>
              <a:t>الهدف من التجربة.</a:t>
            </a:r>
          </a:p>
          <a:p>
            <a:pPr marL="0" marR="0" lvl="0" indent="0" defTabSz="914400" rtl="1" eaLnBrk="1" fontAlgn="base" latinLnBrk="0" hangingPunct="1">
              <a:lnSpc>
                <a:spcPct val="100000"/>
              </a:lnSpc>
              <a:spcBef>
                <a:spcPct val="0"/>
              </a:spcBef>
              <a:spcAft>
                <a:spcPct val="0"/>
              </a:spcAft>
              <a:buClr>
                <a:schemeClr val="accent6">
                  <a:lumMod val="75000"/>
                </a:schemeClr>
              </a:buClr>
              <a:buSzTx/>
              <a:buFont typeface="Wingdings" pitchFamily="2" charset="2"/>
              <a:buChar char="v"/>
              <a:tabLst/>
            </a:pPr>
            <a:r>
              <a:rPr kumimoji="0" lang="ar-SA" sz="3600" b="1" i="0" u="none" strike="noStrike" spc="50" normalizeH="0" dirty="0" smtClean="0">
                <a:ln w="11430">
                  <a:solidFill>
                    <a:schemeClr val="accent3">
                      <a:lumMod val="60000"/>
                      <a:lumOff val="40000"/>
                    </a:schemeClr>
                  </a:solidFill>
                </a:ln>
                <a:solidFill>
                  <a:schemeClr val="accent6"/>
                </a:solidFill>
                <a:effectLst>
                  <a:glow rad="101600">
                    <a:srgbClr val="CC3399">
                      <a:alpha val="60000"/>
                    </a:srgbClr>
                  </a:glow>
                  <a:outerShdw blurRad="76200" dist="50800" dir="5400000" algn="tl" rotWithShape="0">
                    <a:srgbClr val="000000">
                      <a:alpha val="65000"/>
                    </a:srgbClr>
                  </a:outerShdw>
                </a:effectLst>
                <a:latin typeface="MCS FREEDOM OUT"/>
                <a:ea typeface="Times New Roman" pitchFamily="18" charset="0"/>
                <a:cs typeface="PT Bold Heading" pitchFamily="2" charset="-78"/>
              </a:rPr>
              <a:t>الأدوات.</a:t>
            </a:r>
          </a:p>
          <a:p>
            <a:pPr marL="0" marR="0" lvl="0" indent="0" defTabSz="914400" rtl="1" eaLnBrk="1" fontAlgn="base" latinLnBrk="0" hangingPunct="1">
              <a:lnSpc>
                <a:spcPct val="100000"/>
              </a:lnSpc>
              <a:spcBef>
                <a:spcPct val="0"/>
              </a:spcBef>
              <a:spcAft>
                <a:spcPct val="0"/>
              </a:spcAft>
              <a:buClr>
                <a:schemeClr val="accent6">
                  <a:lumMod val="75000"/>
                </a:schemeClr>
              </a:buClr>
              <a:buSzTx/>
              <a:buFont typeface="Wingdings" pitchFamily="2" charset="2"/>
              <a:buChar char="v"/>
              <a:tabLst/>
            </a:pPr>
            <a:r>
              <a:rPr lang="ar-SA" sz="3600" b="1" spc="50" dirty="0" smtClean="0">
                <a:ln w="11430">
                  <a:solidFill>
                    <a:schemeClr val="accent3">
                      <a:lumMod val="60000"/>
                      <a:lumOff val="40000"/>
                    </a:schemeClr>
                  </a:solidFill>
                </a:ln>
                <a:solidFill>
                  <a:schemeClr val="accent6"/>
                </a:solidFill>
                <a:effectLst>
                  <a:glow rad="101600">
                    <a:srgbClr val="CC3399">
                      <a:alpha val="60000"/>
                    </a:srgbClr>
                  </a:glow>
                  <a:outerShdw blurRad="76200" dist="50800" dir="5400000" algn="tl" rotWithShape="0">
                    <a:srgbClr val="000000">
                      <a:alpha val="65000"/>
                    </a:srgbClr>
                  </a:outerShdw>
                </a:effectLst>
                <a:latin typeface="MCS FREEDOM OUT"/>
                <a:ea typeface="Times New Roman" pitchFamily="18" charset="0"/>
                <a:cs typeface="PT Bold Heading" pitchFamily="2" charset="-78"/>
              </a:rPr>
              <a:t>طريقة العمل.</a:t>
            </a:r>
          </a:p>
          <a:p>
            <a:pPr marL="0" marR="0" lvl="0" indent="0" defTabSz="914400" rtl="1" eaLnBrk="1" fontAlgn="base" latinLnBrk="0" hangingPunct="1">
              <a:lnSpc>
                <a:spcPct val="100000"/>
              </a:lnSpc>
              <a:spcBef>
                <a:spcPct val="0"/>
              </a:spcBef>
              <a:spcAft>
                <a:spcPct val="0"/>
              </a:spcAft>
              <a:buClr>
                <a:schemeClr val="accent6">
                  <a:lumMod val="75000"/>
                </a:schemeClr>
              </a:buClr>
              <a:buSzTx/>
              <a:buFont typeface="Wingdings" pitchFamily="2" charset="2"/>
              <a:buChar char="v"/>
              <a:tabLst/>
            </a:pPr>
            <a:r>
              <a:rPr kumimoji="0" lang="ar-SA" sz="3600" b="1" i="0" u="none" strike="noStrike" spc="50" normalizeH="0" dirty="0" smtClean="0">
                <a:ln w="11430">
                  <a:solidFill>
                    <a:schemeClr val="accent3">
                      <a:lumMod val="60000"/>
                      <a:lumOff val="40000"/>
                    </a:schemeClr>
                  </a:solidFill>
                </a:ln>
                <a:solidFill>
                  <a:schemeClr val="accent6"/>
                </a:solidFill>
                <a:effectLst>
                  <a:glow rad="101600">
                    <a:srgbClr val="CC3399">
                      <a:alpha val="60000"/>
                    </a:srgbClr>
                  </a:glow>
                  <a:outerShdw blurRad="76200" dist="50800" dir="5400000" algn="tl" rotWithShape="0">
                    <a:srgbClr val="000000">
                      <a:alpha val="65000"/>
                    </a:srgbClr>
                  </a:outerShdw>
                </a:effectLst>
                <a:latin typeface="MCS FREEDOM OUT"/>
                <a:ea typeface="Times New Roman" pitchFamily="18" charset="0"/>
                <a:cs typeface="PT Bold Heading" pitchFamily="2" charset="-78"/>
              </a:rPr>
              <a:t>النتيجة مع الصور.</a:t>
            </a:r>
          </a:p>
          <a:p>
            <a:pPr marL="0" marR="0" lvl="0" indent="0" defTabSz="914400" rtl="1" eaLnBrk="1" fontAlgn="base" latinLnBrk="0" hangingPunct="1">
              <a:lnSpc>
                <a:spcPct val="100000"/>
              </a:lnSpc>
              <a:spcBef>
                <a:spcPct val="0"/>
              </a:spcBef>
              <a:spcAft>
                <a:spcPct val="0"/>
              </a:spcAft>
              <a:buClr>
                <a:schemeClr val="accent6">
                  <a:lumMod val="75000"/>
                </a:schemeClr>
              </a:buClr>
              <a:buSzTx/>
              <a:buFont typeface="Wingdings" pitchFamily="2" charset="2"/>
              <a:buChar char="v"/>
              <a:tabLst/>
            </a:pPr>
            <a:r>
              <a:rPr lang="ar-SA" sz="3600" b="1" spc="50" dirty="0" smtClean="0">
                <a:ln w="11430">
                  <a:solidFill>
                    <a:schemeClr val="accent3">
                      <a:lumMod val="60000"/>
                      <a:lumOff val="40000"/>
                    </a:schemeClr>
                  </a:solidFill>
                </a:ln>
                <a:solidFill>
                  <a:schemeClr val="accent6"/>
                </a:solidFill>
                <a:effectLst>
                  <a:glow rad="101600">
                    <a:srgbClr val="CC3399">
                      <a:alpha val="60000"/>
                    </a:srgbClr>
                  </a:glow>
                  <a:outerShdw blurRad="76200" dist="50800" dir="5400000" algn="tl" rotWithShape="0">
                    <a:srgbClr val="000000">
                      <a:alpha val="65000"/>
                    </a:srgbClr>
                  </a:outerShdw>
                </a:effectLst>
                <a:latin typeface="MCS FREEDOM OUT"/>
                <a:ea typeface="Times New Roman" pitchFamily="18" charset="0"/>
                <a:cs typeface="PT Bold Heading" pitchFamily="2" charset="-78"/>
              </a:rPr>
              <a:t>التعليق والمناقشة.</a:t>
            </a:r>
            <a:endParaRPr kumimoji="0" lang="ar-SA" sz="3600" b="1" i="0" u="none" strike="noStrike" spc="50" normalizeH="0" dirty="0" smtClean="0">
              <a:ln w="11430">
                <a:solidFill>
                  <a:schemeClr val="accent3">
                    <a:lumMod val="60000"/>
                    <a:lumOff val="40000"/>
                  </a:schemeClr>
                </a:solidFill>
              </a:ln>
              <a:solidFill>
                <a:schemeClr val="accent6"/>
              </a:solidFill>
              <a:effectLst>
                <a:glow rad="101600">
                  <a:srgbClr val="CC3399">
                    <a:alpha val="60000"/>
                  </a:srgbClr>
                </a:glow>
                <a:outerShdw blurRad="76200" dist="50800" dir="5400000" algn="tl" rotWithShape="0">
                  <a:srgbClr val="000000">
                    <a:alpha val="65000"/>
                  </a:srgbClr>
                </a:outerShdw>
              </a:effectLst>
              <a:latin typeface="MCS FREEDOM OUT"/>
              <a:ea typeface="Times New Roman" pitchFamily="18" charset="0"/>
              <a:cs typeface="PT Bold Heading" pitchFamily="2" charset="-78"/>
            </a:endParaRPr>
          </a:p>
        </p:txBody>
      </p:sp>
      <p:pic>
        <p:nvPicPr>
          <p:cNvPr id="8" name="صورة 7" descr="question-mark15.gif"/>
          <p:cNvPicPr>
            <a:picLocks noChangeAspect="1"/>
          </p:cNvPicPr>
          <p:nvPr/>
        </p:nvPicPr>
        <p:blipFill>
          <a:blip r:embed="rId3" cstate="print"/>
          <a:stretch>
            <a:fillRect/>
          </a:stretch>
        </p:blipFill>
        <p:spPr>
          <a:xfrm>
            <a:off x="714348" y="0"/>
            <a:ext cx="3214710" cy="221455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5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9" dur="500" fill="hold"/>
                                        <p:tgtEl>
                                          <p:spTgt spid="5"/>
                                        </p:tgtEl>
                                        <p:attrNameLst>
                                          <p:attrName>ppt_y</p:attrName>
                                        </p:attrNameLst>
                                      </p:cBhvr>
                                      <p:tavLst>
                                        <p:tav tm="0">
                                          <p:val>
                                            <p:strVal val="#ppt_y"/>
                                          </p:val>
                                        </p:tav>
                                        <p:tav tm="100000">
                                          <p:val>
                                            <p:strVal val="#ppt_y"/>
                                          </p:val>
                                        </p:tav>
                                      </p:tavLst>
                                    </p:anim>
                                    <p:animEffect transition="in" filter="fade">
                                      <p:cBhvr>
                                        <p:cTn id="10" dur="500"/>
                                        <p:tgtEl>
                                          <p:spTgt spid="5"/>
                                        </p:tgtEl>
                                      </p:cBhvr>
                                    </p:animEffect>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6">
                                            <p:txEl>
                                              <p:pRg st="0" end="0"/>
                                            </p:txEl>
                                          </p:spTgt>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grpId="0" nodeType="with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6">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6">
                                            <p:txEl>
                                              <p:pRg st="1" end="1"/>
                                            </p:txEl>
                                          </p:spTgt>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p:cTn id="26"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7"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28" dur="1000" fill="hold"/>
                                        <p:tgtEl>
                                          <p:spTgt spid="6">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6">
                                            <p:txEl>
                                              <p:pRg st="2" end="2"/>
                                            </p:txEl>
                                          </p:spTgt>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p:cTn id="32"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33"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34" dur="1000" fill="hold"/>
                                        <p:tgtEl>
                                          <p:spTgt spid="6">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6">
                                            <p:txEl>
                                              <p:pRg st="3" end="3"/>
                                            </p:txEl>
                                          </p:spTgt>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p:cTn id="38"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39"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40" dur="1000" fill="hold"/>
                                        <p:tgtEl>
                                          <p:spTgt spid="6">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6">
                                            <p:txEl>
                                              <p:pRg st="4" end="4"/>
                                            </p:txEl>
                                          </p:spTgt>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 calcmode="lin" valueType="num">
                                      <p:cBhvr>
                                        <p:cTn id="44"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45"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46" dur="1000" fill="hold"/>
                                        <p:tgtEl>
                                          <p:spTgt spid="6">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6">
                                            <p:txEl>
                                              <p:pRg st="5" end="5"/>
                                            </p:txEl>
                                          </p:spTgt>
                                        </p:tgtEl>
                                        <p:attrNameLst>
                                          <p:attrName>ppt_y</p:attrName>
                                        </p:attrNameLst>
                                      </p:cBhvr>
                                      <p:tavLst>
                                        <p:tav tm="0" fmla="#ppt_y+(sin(-2*pi*(1-$))*-#ppt_x+cos(-2*pi*(1-$))*(1-#ppt_y))*(1-$)">
                                          <p:val>
                                            <p:fltVal val="0"/>
                                          </p:val>
                                        </p:tav>
                                        <p:tav tm="100000">
                                          <p:val>
                                            <p:fltVal val="1"/>
                                          </p:val>
                                        </p:tav>
                                      </p:tavLst>
                                    </p:anim>
                                  </p:childTnLst>
                                </p:cTn>
                              </p:par>
                              <p:par>
                                <p:cTn id="48" presetID="39" presetClass="entr" presetSubtype="0" accel="100000"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p:cTn id="50"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51"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52"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5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4" name="Picture 2" descr="C:\Users\Public\Pictures\Sample Pictures\‫38eb7a84f6 - نسخة.gif"/>
          <p:cNvPicPr>
            <a:picLocks noChangeAspect="1" noChangeArrowheads="1" noCrop="1"/>
          </p:cNvPicPr>
          <p:nvPr/>
        </p:nvPicPr>
        <p:blipFill>
          <a:blip r:embed="rId2" cstate="print"/>
          <a:srcRect/>
          <a:stretch>
            <a:fillRect/>
          </a:stretch>
        </p:blipFill>
        <p:spPr bwMode="auto">
          <a:xfrm>
            <a:off x="0" y="0"/>
            <a:ext cx="9143999" cy="6858000"/>
          </a:xfrm>
          <a:prstGeom prst="rect">
            <a:avLst/>
          </a:prstGeom>
          <a:noFill/>
        </p:spPr>
      </p:pic>
      <p:sp>
        <p:nvSpPr>
          <p:cNvPr id="5" name="مستطيل 4"/>
          <p:cNvSpPr/>
          <p:nvPr/>
        </p:nvSpPr>
        <p:spPr>
          <a:xfrm>
            <a:off x="1428728" y="1500174"/>
            <a:ext cx="5785151" cy="110799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auto">
              <a:spcBef>
                <a:spcPts val="0"/>
              </a:spcBef>
              <a:spcAft>
                <a:spcPts val="0"/>
              </a:spcAft>
              <a:defRPr/>
            </a:pPr>
            <a:r>
              <a:rPr lang="ar-SA" sz="6600" dirty="0" smtClean="0">
                <a:ln>
                  <a:solidFill>
                    <a:srgbClr val="F395E1"/>
                  </a:solidFill>
                  <a:prstDash val="solid"/>
                </a:ln>
                <a:solidFill>
                  <a:schemeClr val="bg1"/>
                </a:solidFill>
                <a:effectLst>
                  <a:glow rad="139700">
                    <a:schemeClr val="accent2">
                      <a:satMod val="175000"/>
                      <a:alpha val="40000"/>
                    </a:schemeClr>
                  </a:glow>
                  <a:outerShdw blurRad="88000" dist="50800" dir="5040000" algn="tl">
                    <a:schemeClr val="accent4">
                      <a:tint val="80000"/>
                      <a:satMod val="250000"/>
                      <a:alpha val="45000"/>
                    </a:schemeClr>
                  </a:outerShdw>
                </a:effectLst>
                <a:cs typeface="PT Bold Dusky" pitchFamily="2" charset="-78"/>
              </a:rPr>
              <a:t>أ.منيرة </a:t>
            </a:r>
            <a:r>
              <a:rPr lang="ar-SA" sz="6600" dirty="0" err="1" smtClean="0">
                <a:ln>
                  <a:solidFill>
                    <a:srgbClr val="F395E1"/>
                  </a:solidFill>
                  <a:prstDash val="solid"/>
                </a:ln>
                <a:solidFill>
                  <a:schemeClr val="bg1"/>
                </a:solidFill>
                <a:effectLst>
                  <a:glow rad="139700">
                    <a:schemeClr val="accent2">
                      <a:satMod val="175000"/>
                      <a:alpha val="40000"/>
                    </a:schemeClr>
                  </a:glow>
                  <a:outerShdw blurRad="88000" dist="50800" dir="5040000" algn="tl">
                    <a:schemeClr val="accent4">
                      <a:tint val="80000"/>
                      <a:satMod val="250000"/>
                      <a:alpha val="45000"/>
                    </a:schemeClr>
                  </a:outerShdw>
                </a:effectLst>
                <a:cs typeface="PT Bold Dusky" pitchFamily="2" charset="-78"/>
              </a:rPr>
              <a:t>الدوسري</a:t>
            </a:r>
            <a:endParaRPr lang="ar-SA" sz="6600" dirty="0">
              <a:ln>
                <a:solidFill>
                  <a:srgbClr val="F395E1"/>
                </a:solidFill>
                <a:prstDash val="solid"/>
              </a:ln>
              <a:solidFill>
                <a:schemeClr val="bg1"/>
              </a:solidFill>
              <a:effectLst>
                <a:glow rad="139700">
                  <a:schemeClr val="accent2">
                    <a:satMod val="175000"/>
                    <a:alpha val="40000"/>
                  </a:schemeClr>
                </a:glow>
                <a:outerShdw blurRad="88000" dist="50800" dir="5040000" algn="tl">
                  <a:schemeClr val="accent4">
                    <a:tint val="80000"/>
                    <a:satMod val="250000"/>
                    <a:alpha val="45000"/>
                  </a:schemeClr>
                </a:outerShdw>
              </a:effectLst>
              <a:cs typeface="PT Bold Dusky" pitchFamily="2" charset="-78"/>
            </a:endParaRPr>
          </a:p>
        </p:txBody>
      </p:sp>
      <p:sp>
        <p:nvSpPr>
          <p:cNvPr id="6" name="مستطيل 5"/>
          <p:cNvSpPr/>
          <p:nvPr/>
        </p:nvSpPr>
        <p:spPr>
          <a:xfrm>
            <a:off x="642910" y="5143512"/>
            <a:ext cx="7786742" cy="1200329"/>
          </a:xfrm>
          <a:prstGeom prst="rect">
            <a:avLst/>
          </a:prstGeom>
        </p:spPr>
        <p:txBody>
          <a:bodyPr wrap="square">
            <a:spAutoFit/>
          </a:bodyPr>
          <a:lstStyle/>
          <a:p>
            <a:r>
              <a:rPr lang="ar-SA" sz="7200" dirty="0" smtClean="0">
                <a:ln>
                  <a:solidFill>
                    <a:schemeClr val="bg1"/>
                  </a:solidFill>
                </a:ln>
                <a:solidFill>
                  <a:srgbClr val="CC3300"/>
                </a:solidFill>
                <a:effectLst>
                  <a:glow rad="228600">
                    <a:schemeClr val="accent3">
                      <a:satMod val="175000"/>
                      <a:alpha val="40000"/>
                    </a:schemeClr>
                  </a:glow>
                </a:effectLst>
                <a:cs typeface="PT Bold Heading" pitchFamily="2" charset="-78"/>
              </a:rPr>
              <a:t>شكراً لانتباهكم...</a:t>
            </a:r>
            <a:endParaRPr lang="en-US" sz="7200" dirty="0">
              <a:ln>
                <a:solidFill>
                  <a:schemeClr val="bg1"/>
                </a:solidFill>
              </a:ln>
              <a:solidFill>
                <a:srgbClr val="CC3300"/>
              </a:solidFill>
              <a:effectLst>
                <a:glow rad="228600">
                  <a:schemeClr val="accent3">
                    <a:satMod val="175000"/>
                    <a:alpha val="40000"/>
                  </a:schemeClr>
                </a:glow>
              </a:effectLst>
              <a:cs typeface="PT Bold Heading"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iterate type="lt">
                                    <p:tmPct val="8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5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9" dur="500" fill="hold"/>
                                        <p:tgtEl>
                                          <p:spTgt spid="5"/>
                                        </p:tgtEl>
                                        <p:attrNameLst>
                                          <p:attrName>ppt_y</p:attrName>
                                        </p:attrNameLst>
                                      </p:cBhvr>
                                      <p:tavLst>
                                        <p:tav tm="0">
                                          <p:val>
                                            <p:strVal val="#ppt_y"/>
                                          </p:val>
                                        </p:tav>
                                        <p:tav tm="100000">
                                          <p:val>
                                            <p:strVal val="#ppt_y"/>
                                          </p:val>
                                        </p:tav>
                                      </p:tavLst>
                                    </p:anim>
                                    <p:animEffect transition="in" filter="fade">
                                      <p:cBhvr>
                                        <p:cTn id="10" dur="500"/>
                                        <p:tgtEl>
                                          <p:spTgt spid="5"/>
                                        </p:tgtEl>
                                      </p:cBhvr>
                                    </p:animEffect>
                                  </p:childTnLst>
                                </p:cTn>
                              </p:par>
                              <p:par>
                                <p:cTn id="11" presetID="12" presetClass="entr" presetSubtype="4" fill="hold" grpId="0" nodeType="withEffect">
                                  <p:stCondLst>
                                    <p:cond delay="0"/>
                                  </p:stCondLst>
                                  <p:iterate type="lt">
                                    <p:tmPct val="8000"/>
                                  </p:iterate>
                                  <p:childTnLst>
                                    <p:set>
                                      <p:cBhvr>
                                        <p:cTn id="12" dur="1" fill="hold">
                                          <p:stCondLst>
                                            <p:cond delay="0"/>
                                          </p:stCondLst>
                                        </p:cTn>
                                        <p:tgtEl>
                                          <p:spTgt spid="6"/>
                                        </p:tgtEl>
                                        <p:attrNameLst>
                                          <p:attrName>style.visibility</p:attrName>
                                        </p:attrNameLst>
                                      </p:cBhvr>
                                      <p:to>
                                        <p:strVal val="visible"/>
                                      </p:to>
                                    </p:set>
                                    <p:animEffect transition="in" filter="slide(fromBottom)">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5_1209596793.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6148" name="Picture 3" descr="w48.gif"/>
          <p:cNvPicPr>
            <a:picLocks noChangeAspect="1"/>
          </p:cNvPicPr>
          <p:nvPr/>
        </p:nvPicPr>
        <p:blipFill>
          <a:blip r:embed="rId4" cstate="print"/>
          <a:srcRect/>
          <a:stretch>
            <a:fillRect/>
          </a:stretch>
        </p:blipFill>
        <p:spPr bwMode="auto">
          <a:xfrm>
            <a:off x="7572375" y="5643563"/>
            <a:ext cx="857250" cy="1009650"/>
          </a:xfrm>
          <a:prstGeom prst="rect">
            <a:avLst/>
          </a:prstGeom>
          <a:noFill/>
          <a:ln w="9525">
            <a:noFill/>
            <a:miter lim="800000"/>
            <a:headEnd/>
            <a:tailEnd/>
          </a:ln>
        </p:spPr>
      </p:pic>
      <p:sp>
        <p:nvSpPr>
          <p:cNvPr id="5" name="مستطيل 4"/>
          <p:cNvSpPr/>
          <p:nvPr/>
        </p:nvSpPr>
        <p:spPr>
          <a:xfrm>
            <a:off x="214282" y="1285860"/>
            <a:ext cx="8715436" cy="3108543"/>
          </a:xfrm>
          <a:prstGeom prst="rect">
            <a:avLst/>
          </a:prstGeom>
        </p:spPr>
        <p:txBody>
          <a:bodyPr wrap="square">
            <a:spAutoFit/>
            <a:scene3d>
              <a:camera prst="orthographicFront"/>
              <a:lightRig rig="threePt" dir="t"/>
            </a:scene3d>
            <a:sp3d extrusionH="57150">
              <a:bevelT w="50800" h="38100" prst="riblet"/>
            </a:sp3d>
          </a:bodyPr>
          <a:lstStyle/>
          <a:p>
            <a:pPr algn="r" rtl="1">
              <a:defRPr/>
            </a:pPr>
            <a:endParaRPr lang="ar-SA" sz="2800" b="1" u="sng" dirty="0" smtClean="0">
              <a:solidFill>
                <a:srgbClr val="00B050"/>
              </a:solidFill>
              <a:effectLst>
                <a:glow rad="228600">
                  <a:schemeClr val="accent2">
                    <a:satMod val="175000"/>
                    <a:alpha val="40000"/>
                  </a:schemeClr>
                </a:glow>
              </a:effectLst>
              <a:cs typeface="PT Bold Heading" pitchFamily="2" charset="-78"/>
            </a:endParaRPr>
          </a:p>
          <a:p>
            <a:pPr algn="r" rtl="1">
              <a:defRPr/>
            </a:pPr>
            <a:r>
              <a:rPr lang="ar-SA" sz="2800" b="1" dirty="0" smtClean="0">
                <a:ln>
                  <a:solidFill>
                    <a:schemeClr val="bg1"/>
                  </a:solidFill>
                </a:ln>
                <a:solidFill>
                  <a:srgbClr val="0000FF"/>
                </a:solidFill>
                <a:effectLst>
                  <a:glow rad="228600">
                    <a:schemeClr val="accent2">
                      <a:satMod val="175000"/>
                      <a:alpha val="40000"/>
                    </a:schemeClr>
                  </a:glow>
                </a:effectLst>
                <a:cs typeface="PT Bold Heading" pitchFamily="2" charset="-78"/>
              </a:rPr>
              <a:t>هو تحلل كيميائي للمواد في البيئة , وهو عملية تفكك المادة إلى عناصرها الأولية بالطرق </a:t>
            </a:r>
            <a:r>
              <a:rPr lang="ar-SA" sz="2800" b="1" dirty="0" err="1" smtClean="0">
                <a:ln>
                  <a:solidFill>
                    <a:schemeClr val="bg1"/>
                  </a:solidFill>
                </a:ln>
                <a:solidFill>
                  <a:srgbClr val="0000FF"/>
                </a:solidFill>
                <a:effectLst>
                  <a:glow rad="228600">
                    <a:schemeClr val="accent2">
                      <a:satMod val="175000"/>
                      <a:alpha val="40000"/>
                    </a:schemeClr>
                  </a:glow>
                </a:effectLst>
                <a:cs typeface="PT Bold Heading" pitchFamily="2" charset="-78"/>
              </a:rPr>
              <a:t>الفيزيوكيميائية</a:t>
            </a:r>
            <a:r>
              <a:rPr lang="ar-SA" sz="2800" b="1" dirty="0" smtClean="0">
                <a:ln>
                  <a:solidFill>
                    <a:schemeClr val="bg1"/>
                  </a:solidFill>
                </a:ln>
                <a:solidFill>
                  <a:srgbClr val="0000FF"/>
                </a:solidFill>
                <a:effectLst>
                  <a:glow rad="228600">
                    <a:schemeClr val="accent2">
                      <a:satMod val="175000"/>
                      <a:alpha val="40000"/>
                    </a:schemeClr>
                  </a:glow>
                </a:effectLst>
                <a:cs typeface="PT Bold Heading" pitchFamily="2" charset="-78"/>
              </a:rPr>
              <a:t> والحيوية. </a:t>
            </a:r>
          </a:p>
          <a:p>
            <a:pPr algn="r" rtl="1">
              <a:defRPr/>
            </a:pPr>
            <a:r>
              <a:rPr lang="ar-SA" sz="2800" b="1" dirty="0" smtClean="0">
                <a:ln w="17780" cmpd="sng">
                  <a:solidFill>
                    <a:schemeClr val="bg1"/>
                  </a:solidFill>
                  <a:prstDash val="solid"/>
                  <a:miter lim="800000"/>
                </a:ln>
                <a:solidFill>
                  <a:srgbClr val="0000FF"/>
                </a:solidFill>
                <a:effectLst>
                  <a:glow rad="228600">
                    <a:schemeClr val="accent2">
                      <a:satMod val="175000"/>
                      <a:alpha val="40000"/>
                    </a:schemeClr>
                  </a:glow>
                  <a:outerShdw blurRad="55000" dist="50800" dir="5400000" algn="tl">
                    <a:srgbClr val="000000">
                      <a:alpha val="33000"/>
                    </a:srgbClr>
                  </a:outerShdw>
                </a:effectLst>
                <a:cs typeface="PT Bold Heading" pitchFamily="2" charset="-78"/>
              </a:rPr>
              <a:t>وتنتج عملية التحلل (الهضم) عن الهدم الميكروبي للملوثات العضوية.</a:t>
            </a:r>
          </a:p>
          <a:p>
            <a:pPr algn="r" rtl="1">
              <a:defRPr/>
            </a:pPr>
            <a:endParaRPr lang="ar-SA" sz="2800" b="1" dirty="0" smtClean="0">
              <a:solidFill>
                <a:srgbClr val="0000FF"/>
              </a:solidFill>
              <a:effectLst>
                <a:glow rad="228600">
                  <a:schemeClr val="accent2">
                    <a:satMod val="175000"/>
                    <a:alpha val="40000"/>
                  </a:schemeClr>
                </a:glow>
              </a:effectLst>
              <a:cs typeface="PT Bold Heading" pitchFamily="2" charset="-78"/>
            </a:endParaRPr>
          </a:p>
          <a:p>
            <a:pPr algn="r" rtl="1">
              <a:defRPr/>
            </a:pPr>
            <a:endParaRPr lang="en-US" sz="2800" b="1" dirty="0" smtClean="0">
              <a:solidFill>
                <a:srgbClr val="0000FF"/>
              </a:solidFill>
              <a:effectLst>
                <a:glow rad="228600">
                  <a:schemeClr val="accent2">
                    <a:satMod val="175000"/>
                    <a:alpha val="40000"/>
                  </a:schemeClr>
                </a:glow>
              </a:effectLst>
              <a:cs typeface="PT Bold Heading" pitchFamily="2" charset="-78"/>
            </a:endParaRPr>
          </a:p>
        </p:txBody>
      </p:sp>
      <p:sp>
        <p:nvSpPr>
          <p:cNvPr id="6" name="مستطيل 5"/>
          <p:cNvSpPr/>
          <p:nvPr/>
        </p:nvSpPr>
        <p:spPr>
          <a:xfrm>
            <a:off x="1834989" y="357166"/>
            <a:ext cx="5723425" cy="584775"/>
          </a:xfrm>
          <a:prstGeom prst="rect">
            <a:avLst/>
          </a:prstGeom>
        </p:spPr>
        <p:txBody>
          <a:bodyPr wrap="none">
            <a:spAutoFit/>
          </a:bodyPr>
          <a:lstStyle/>
          <a:p>
            <a:pPr algn="ctr" rtl="1" fontAlgn="auto">
              <a:spcBef>
                <a:spcPts val="0"/>
              </a:spcBef>
              <a:spcAft>
                <a:spcPts val="0"/>
              </a:spcAft>
              <a:defRPr/>
            </a:pPr>
            <a:r>
              <a:rPr lang="ar-SA" sz="3200" b="1" cap="all" dirty="0" smtClean="0">
                <a:ln w="9000" cmpd="sng">
                  <a:solidFill>
                    <a:schemeClr val="tx1">
                      <a:lumMod val="95000"/>
                      <a:lumOff val="5000"/>
                    </a:schemeClr>
                  </a:solidFill>
                  <a:prstDash val="solid"/>
                </a:ln>
                <a:solidFill>
                  <a:srgbClr val="FF33CC"/>
                </a:solidFill>
                <a:effectLst>
                  <a:glow rad="228600">
                    <a:schemeClr val="accent3">
                      <a:satMod val="175000"/>
                      <a:alpha val="40000"/>
                    </a:schemeClr>
                  </a:glow>
                  <a:reflection blurRad="12700" stA="28000" endPos="45000" dist="1000" dir="5400000" sy="-100000" algn="bl" rotWithShape="0"/>
                </a:effectLst>
                <a:cs typeface="PT Bold Heading" pitchFamily="2" charset="-78"/>
              </a:rPr>
              <a:t>التحلل الحيوي </a:t>
            </a:r>
            <a:r>
              <a:rPr lang="en-US" sz="3200" b="1" cap="all" dirty="0" smtClean="0">
                <a:ln w="9000" cmpd="sng">
                  <a:solidFill>
                    <a:schemeClr val="tx1">
                      <a:lumMod val="95000"/>
                      <a:lumOff val="5000"/>
                    </a:schemeClr>
                  </a:solidFill>
                  <a:prstDash val="solid"/>
                </a:ln>
                <a:solidFill>
                  <a:srgbClr val="FF33CC"/>
                </a:solidFill>
                <a:effectLst>
                  <a:glow rad="228600">
                    <a:schemeClr val="accent3">
                      <a:satMod val="175000"/>
                      <a:alpha val="40000"/>
                    </a:schemeClr>
                  </a:glow>
                  <a:reflection blurRad="12700" stA="28000" endPos="45000" dist="1000" dir="5400000" sy="-100000" algn="bl" rotWithShape="0"/>
                </a:effectLst>
                <a:cs typeface="PT Bold Heading" pitchFamily="2" charset="-78"/>
              </a:rPr>
              <a:t>Biodegradation:</a:t>
            </a:r>
            <a:endParaRPr lang="ar-EG" sz="3200" b="1" cap="all" dirty="0" smtClean="0">
              <a:ln w="9000" cmpd="sng">
                <a:solidFill>
                  <a:schemeClr val="tx1">
                    <a:lumMod val="95000"/>
                    <a:lumOff val="5000"/>
                  </a:schemeClr>
                </a:solidFill>
                <a:prstDash val="solid"/>
              </a:ln>
              <a:solidFill>
                <a:srgbClr val="FF33CC"/>
              </a:solidFill>
              <a:effectLst>
                <a:glow rad="228600">
                  <a:schemeClr val="accent3">
                    <a:satMod val="175000"/>
                    <a:alpha val="40000"/>
                  </a:schemeClr>
                </a:glow>
                <a:reflection blurRad="12700" stA="28000" endPos="45000" dist="1000" dir="5400000" sy="-100000" algn="bl" rotWithShape="0"/>
              </a:effectLst>
              <a:cs typeface="PT Bold Heading" pitchFamily="2" charset="-78"/>
            </a:endParaRPr>
          </a:p>
        </p:txBody>
      </p:sp>
      <p:sp>
        <p:nvSpPr>
          <p:cNvPr id="7" name="مستطيل 6"/>
          <p:cNvSpPr/>
          <p:nvPr/>
        </p:nvSpPr>
        <p:spPr>
          <a:xfrm>
            <a:off x="0" y="3643314"/>
            <a:ext cx="8858280" cy="954107"/>
          </a:xfrm>
          <a:prstGeom prst="rect">
            <a:avLst/>
          </a:prstGeom>
        </p:spPr>
        <p:txBody>
          <a:bodyPr wrap="square">
            <a:spAutoFit/>
          </a:bodyPr>
          <a:lstStyle/>
          <a:p>
            <a:pPr algn="r"/>
            <a:r>
              <a:rPr lang="ar-SA" sz="2800" b="1" dirty="0" smtClean="0">
                <a:ln>
                  <a:solidFill>
                    <a:schemeClr val="bg1"/>
                  </a:solidFill>
                </a:ln>
                <a:solidFill>
                  <a:srgbClr val="0000FF"/>
                </a:solidFill>
                <a:effectLst>
                  <a:glow rad="228600">
                    <a:schemeClr val="accent2">
                      <a:satMod val="175000"/>
                      <a:alpha val="40000"/>
                    </a:schemeClr>
                  </a:glow>
                </a:effectLst>
                <a:cs typeface="PT Bold Heading" pitchFamily="2" charset="-78"/>
              </a:rPr>
              <a:t>ويستخدم هذا المصطلح عادة فيما يتعلق بعلم البيئة وإدارة المخلفات, والمعالجة الحيوية.</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out)">
                                      <p:cBhvr>
                                        <p:cTn id="7" dur="500"/>
                                        <p:tgtEl>
                                          <p:spTgt spid="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additive="base">
                                        <p:cTn id="16"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5_1209596793.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6148" name="Picture 3" descr="w48.gif"/>
          <p:cNvPicPr>
            <a:picLocks noChangeAspect="1"/>
          </p:cNvPicPr>
          <p:nvPr/>
        </p:nvPicPr>
        <p:blipFill>
          <a:blip r:embed="rId4" cstate="print"/>
          <a:srcRect/>
          <a:stretch>
            <a:fillRect/>
          </a:stretch>
        </p:blipFill>
        <p:spPr bwMode="auto">
          <a:xfrm>
            <a:off x="214282" y="5643578"/>
            <a:ext cx="857250" cy="1009650"/>
          </a:xfrm>
          <a:prstGeom prst="rect">
            <a:avLst/>
          </a:prstGeom>
          <a:noFill/>
          <a:ln w="9525">
            <a:noFill/>
            <a:miter lim="800000"/>
            <a:headEnd/>
            <a:tailEnd/>
          </a:ln>
        </p:spPr>
      </p:pic>
      <p:sp>
        <p:nvSpPr>
          <p:cNvPr id="8" name="مستطيل 7"/>
          <p:cNvSpPr/>
          <p:nvPr/>
        </p:nvSpPr>
        <p:spPr>
          <a:xfrm>
            <a:off x="0" y="-428652"/>
            <a:ext cx="8929718" cy="2554545"/>
          </a:xfrm>
          <a:prstGeom prst="rect">
            <a:avLst/>
          </a:prstGeom>
        </p:spPr>
        <p:txBody>
          <a:bodyPr wrap="square">
            <a:spAutoFit/>
          </a:bodyPr>
          <a:lstStyle/>
          <a:p>
            <a:pPr algn="r"/>
            <a:r>
              <a:rPr lang="ar-SA" sz="32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
            </a:r>
            <a:br>
              <a:rPr lang="ar-SA" sz="32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br>
            <a:r>
              <a:rPr lang="ar-SA" sz="2400" dirty="0">
                <a:solidFill>
                  <a:srgbClr val="FF0000"/>
                </a:solidFill>
                <a:effectLst>
                  <a:glow rad="101600">
                    <a:schemeClr val="accent5">
                      <a:lumMod val="60000"/>
                      <a:lumOff val="40000"/>
                      <a:alpha val="60000"/>
                    </a:schemeClr>
                  </a:glow>
                  <a:reflection blurRad="6350" stA="55000" endA="300" endPos="45500" dir="5400000" sy="-100000" algn="bl" rotWithShape="0"/>
                </a:effectLst>
                <a:cs typeface="PT Bold Heading" pitchFamily="2" charset="-78"/>
              </a:rPr>
              <a:t>وهناك نوعين من التحلل </a:t>
            </a:r>
            <a:r>
              <a:rPr lang="ar-SA" sz="2400" dirty="0" smtClean="0">
                <a:solidFill>
                  <a:srgbClr val="FF0000"/>
                </a:solidFill>
                <a:effectLst>
                  <a:glow rad="101600">
                    <a:schemeClr val="accent5">
                      <a:lumMod val="60000"/>
                      <a:lumOff val="40000"/>
                      <a:alpha val="60000"/>
                    </a:schemeClr>
                  </a:glow>
                  <a:reflection blurRad="6350" stA="55000" endA="300" endPos="45500" dir="5400000" sy="-100000" algn="bl" rotWithShape="0"/>
                </a:effectLst>
                <a:cs typeface="PT Bold Heading" pitchFamily="2" charset="-78"/>
              </a:rPr>
              <a:t>البيولوجي</a:t>
            </a:r>
            <a:r>
              <a:rPr lang="ar-SA" sz="2400" dirty="0">
                <a:solidFill>
                  <a:srgbClr val="FF0000"/>
                </a:solidFill>
                <a:effectLst>
                  <a:glow rad="101600">
                    <a:schemeClr val="accent5">
                      <a:lumMod val="60000"/>
                      <a:lumOff val="40000"/>
                      <a:alpha val="60000"/>
                    </a:schemeClr>
                  </a:glow>
                  <a:reflection blurRad="6350" stA="55000" endA="300" endPos="45500" dir="5400000" sy="-100000" algn="bl" rotWithShape="0"/>
                </a:effectLst>
                <a:cs typeface="PT Bold Heading" pitchFamily="2" charset="-78"/>
              </a:rPr>
              <a:t>, هما :</a:t>
            </a:r>
            <a:r>
              <a:rPr lang="ar-SA" sz="24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
            </a:r>
            <a:br>
              <a:rPr lang="ar-SA" sz="24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br>
            <a:r>
              <a:rPr lang="ar-SA" sz="2400" b="1" dirty="0">
                <a:solidFill>
                  <a:srgbClr val="00B050"/>
                </a:solidFill>
                <a:effectLst>
                  <a:glow rad="101600">
                    <a:schemeClr val="tx1">
                      <a:alpha val="60000"/>
                    </a:schemeClr>
                  </a:glow>
                  <a:reflection blurRad="6350" stA="55000" endA="300" endPos="45500" dir="5400000" sy="-100000" algn="bl" rotWithShape="0"/>
                </a:effectLst>
                <a:cs typeface="PT Bold Heading" pitchFamily="2" charset="-78"/>
              </a:rPr>
              <a:t>1- التحلل البيولوجي الهوائي :</a:t>
            </a:r>
            <a:r>
              <a:rPr lang="ar-SA" sz="24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
            </a:r>
            <a:br>
              <a:rPr lang="ar-SA" sz="24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br>
            <a:r>
              <a:rPr lang="ar-SA" sz="2400" dirty="0" smtClean="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حدوث مثل هذا التحلل </a:t>
            </a:r>
            <a:r>
              <a:rPr lang="ar-SA" sz="24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نتيجة </a:t>
            </a:r>
            <a:r>
              <a:rPr lang="ar-SA" sz="2400" dirty="0" smtClean="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نشاطات للكائنات </a:t>
            </a:r>
            <a:r>
              <a:rPr lang="ar-SA" sz="2400" dirty="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الحية الدقيقة الهوائية بوجود </a:t>
            </a:r>
            <a:r>
              <a:rPr lang="ar-SA" sz="2400" dirty="0" smtClean="0">
                <a:solidFill>
                  <a:srgbClr val="660066"/>
                </a:solidFill>
                <a:effectLst>
                  <a:glow rad="101600">
                    <a:srgbClr val="FFC000">
                      <a:alpha val="60000"/>
                    </a:srgbClr>
                  </a:glow>
                  <a:reflection blurRad="6350" stA="55000" endA="300" endPos="45500" dir="5400000" sy="-100000" algn="bl" rotWithShape="0"/>
                </a:effectLst>
                <a:cs typeface="PT Bold Heading" pitchFamily="2" charset="-78"/>
              </a:rPr>
              <a:t>الأكسجين .</a:t>
            </a:r>
            <a:r>
              <a:rPr lang="ar-SA" sz="3200" dirty="0"/>
              <a:t/>
            </a:r>
            <a:br>
              <a:rPr lang="ar-SA" sz="3200" dirty="0"/>
            </a:br>
            <a:endParaRPr lang="ar-SA" sz="3200" dirty="0"/>
          </a:p>
        </p:txBody>
      </p:sp>
      <p:sp>
        <p:nvSpPr>
          <p:cNvPr id="6" name="مستطيل 5"/>
          <p:cNvSpPr/>
          <p:nvPr/>
        </p:nvSpPr>
        <p:spPr>
          <a:xfrm>
            <a:off x="0" y="1500174"/>
            <a:ext cx="8929718" cy="2585323"/>
          </a:xfrm>
          <a:prstGeom prst="rect">
            <a:avLst/>
          </a:prstGeom>
        </p:spPr>
        <p:txBody>
          <a:bodyPr wrap="square">
            <a:spAutoFit/>
          </a:bodyPr>
          <a:lstStyle/>
          <a:p>
            <a:pPr algn="r"/>
            <a:r>
              <a:rPr lang="ar-SA" sz="2400" b="1" dirty="0">
                <a:ln w="17780" cmpd="sng">
                  <a:noFill/>
                  <a:prstDash val="solid"/>
                  <a:miter lim="800000"/>
                </a:ln>
                <a:solidFill>
                  <a:srgbClr val="00B050"/>
                </a:solidFill>
                <a:effectLst>
                  <a:glow rad="101600">
                    <a:schemeClr val="accent6">
                      <a:satMod val="175000"/>
                      <a:alpha val="40000"/>
                    </a:schemeClr>
                  </a:glow>
                  <a:outerShdw blurRad="50800" algn="tl" rotWithShape="0">
                    <a:srgbClr val="000000"/>
                  </a:outerShdw>
                </a:effectLst>
                <a:cs typeface="PT Bold Heading" pitchFamily="2" charset="-78"/>
              </a:rPr>
              <a:t>مميزاته :</a:t>
            </a:r>
            <a:r>
              <a:rPr lang="ar-SA"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a:r>
            <a:br>
              <a:rPr lang="ar-SA"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br>
            <a:r>
              <a:rPr lang="ar-SA" sz="2400" b="1" dirty="0">
                <a:ln w="17780" cmpd="sng">
                  <a:solidFill>
                    <a:srgbClr val="FFFFFF"/>
                  </a:solidFill>
                  <a:prstDash val="solid"/>
                  <a:miter lim="800000"/>
                </a:ln>
                <a:solidFill>
                  <a:srgbClr val="C00000"/>
                </a:solidFill>
                <a:effectLst>
                  <a:outerShdw blurRad="50800" algn="tl" rotWithShape="0">
                    <a:srgbClr val="000000"/>
                  </a:outerShdw>
                </a:effectLst>
                <a:cs typeface="PT Bold Heading" pitchFamily="2" charset="-78"/>
              </a:rPr>
              <a:t>يتميز التحلل </a:t>
            </a:r>
            <a:r>
              <a:rPr lang="ar-SA" sz="2400" b="1" dirty="0" smtClean="0">
                <a:ln w="17780" cmpd="sng">
                  <a:solidFill>
                    <a:srgbClr val="FFFFFF"/>
                  </a:solidFill>
                  <a:prstDash val="solid"/>
                  <a:miter lim="800000"/>
                </a:ln>
                <a:solidFill>
                  <a:srgbClr val="C00000"/>
                </a:solidFill>
                <a:effectLst>
                  <a:outerShdw blurRad="50800" algn="tl" rotWithShape="0">
                    <a:srgbClr val="000000"/>
                  </a:outerShdw>
                </a:effectLst>
                <a:cs typeface="PT Bold Heading" pitchFamily="2" charset="-78"/>
              </a:rPr>
              <a:t>الهوائي :</a:t>
            </a:r>
            <a:endParaRPr lang="en-US" sz="2400" b="1" dirty="0">
              <a:ln w="17780" cmpd="sng">
                <a:solidFill>
                  <a:srgbClr val="FFFFFF"/>
                </a:solidFill>
                <a:prstDash val="solid"/>
                <a:miter lim="800000"/>
              </a:ln>
              <a:solidFill>
                <a:srgbClr val="C00000"/>
              </a:solidFill>
              <a:effectLst>
                <a:outerShdw blurRad="50800" algn="tl" rotWithShape="0">
                  <a:srgbClr val="000000"/>
                </a:outerShdw>
              </a:effectLst>
              <a:cs typeface="PT Bold Heading" pitchFamily="2" charset="-78"/>
            </a:endParaRPr>
          </a:p>
          <a:p>
            <a:pPr lvl="0" algn="r">
              <a:buClr>
                <a:srgbClr val="FFFF00"/>
              </a:buClr>
              <a:buFont typeface="Wingdings" pitchFamily="2" charset="2"/>
              <a:buChar char=""/>
            </a:pPr>
            <a:r>
              <a:rPr lang="ar-SA"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القضاء </a:t>
            </a:r>
            <a:r>
              <a:rPr lang="ar-SA"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على الكائنات الدقيقة المسببة للأمراض بالحرارة الصادرة من عملية التحلل.</a:t>
            </a:r>
            <a:endParaRPr lang="en-U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endParaRPr>
          </a:p>
          <a:p>
            <a:pPr lvl="0" algn="r">
              <a:buClr>
                <a:srgbClr val="FFFF00"/>
              </a:buClr>
              <a:buFont typeface="Wingdings" pitchFamily="2" charset="2"/>
              <a:buChar char=""/>
            </a:pPr>
            <a:r>
              <a:rPr lang="ar-SA"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الميكروبات </a:t>
            </a:r>
            <a:r>
              <a:rPr lang="ar-SA"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المحللة تستهلك </a:t>
            </a:r>
            <a:r>
              <a:rPr lang="ar-SA" sz="2400" b="1"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الأمونيا</a:t>
            </a:r>
            <a:r>
              <a:rPr lang="ar-SA"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لإنتاج خلاياها , أي التخلص من الروائح المنبعثة. </a:t>
            </a:r>
            <a:r>
              <a:rPr lang="ar-SA" dirty="0"/>
              <a:t/>
            </a:r>
            <a:br>
              <a:rPr lang="ar-SA" dirty="0"/>
            </a:br>
            <a:endParaRPr lang="ar-SA" dirty="0"/>
          </a:p>
        </p:txBody>
      </p:sp>
      <p:sp>
        <p:nvSpPr>
          <p:cNvPr id="7" name="Rectangle 1"/>
          <p:cNvSpPr>
            <a:spLocks noChangeArrowheads="1"/>
          </p:cNvSpPr>
          <p:nvPr/>
        </p:nvSpPr>
        <p:spPr bwMode="auto">
          <a:xfrm>
            <a:off x="0" y="3687901"/>
            <a:ext cx="892971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C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2- التحلل البيولوجي </a:t>
            </a:r>
            <a:r>
              <a:rPr kumimoji="0" lang="ar-SA" sz="2400" b="1" i="0" u="none" strike="noStrike" cap="none" normalizeH="0" baseline="0" dirty="0" err="1" smtClean="0">
                <a:ln>
                  <a:noFill/>
                </a:ln>
                <a:solidFill>
                  <a:srgbClr val="C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اللاهوائي</a:t>
            </a:r>
            <a:r>
              <a:rPr kumimoji="0" lang="ar-SA" sz="2400" b="1" i="0" u="none" strike="noStrike" cap="none" normalizeH="0" baseline="0" dirty="0" smtClean="0">
                <a:ln>
                  <a:noFill/>
                </a:ln>
                <a:solidFill>
                  <a:srgbClr val="C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 :</a:t>
            </a:r>
            <a:r>
              <a:rPr kumimoji="0" lang="ar-SA"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
            </a:r>
            <a:br>
              <a:rPr kumimoji="0" lang="ar-SA"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br>
            <a:r>
              <a:rPr kumimoji="0" lang="ar-SA"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ويحدث هذا النوع من التحلل نتيجة لنشاط الكائنات الحية الدقيقة </a:t>
            </a:r>
            <a:r>
              <a:rPr kumimoji="0" lang="ar-SA" sz="2400" b="0" i="0" u="none" strike="noStrike" cap="none" normalizeH="0" baseline="0" dirty="0" err="1"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اللاهوائية</a:t>
            </a:r>
            <a:r>
              <a:rPr kumimoji="0" lang="ar-SA"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 عند استنزاف الأكسجين.</a:t>
            </a:r>
            <a:br>
              <a:rPr kumimoji="0" lang="ar-SA"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br>
            <a:r>
              <a:rPr kumimoji="0" lang="ar-SA" sz="2400" b="1" i="0" u="none" strike="noStrike" cap="none" normalizeH="0" baseline="0" dirty="0" smtClean="0">
                <a:ln>
                  <a:noFill/>
                </a:ln>
                <a:solidFill>
                  <a:srgbClr val="0070C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ولا يفضل هذا النوع من التحلل بسبب :</a:t>
            </a:r>
            <a:endParaRPr kumimoji="0" lang="en-US" sz="2400" b="0" i="0" u="none" strike="noStrike" cap="none" normalizeH="0" baseline="0" dirty="0" smtClean="0">
              <a:ln>
                <a:noFill/>
              </a:ln>
              <a:solidFill>
                <a:schemeClr val="tx1"/>
              </a:solidFill>
              <a:effectLst>
                <a:glow rad="101600">
                  <a:srgbClr val="FFFF99">
                    <a:alpha val="60000"/>
                  </a:srgbClr>
                </a:glow>
                <a:reflection blurRad="6350" stA="55000" endA="300" endPos="45500" dir="5400000" sy="-100000" algn="bl" rotWithShape="0"/>
              </a:effectLst>
              <a:latin typeface="Arial"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Tx/>
              <a:buSzTx/>
              <a:buBlip>
                <a:blip r:embed="rId5"/>
              </a:buBlip>
              <a:tabLst/>
            </a:pPr>
            <a:r>
              <a:rPr kumimoji="0" lang="ar-SA"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الحرارة الناتجة من التحلل غير كافية للقضاء على الكائنات الحية الدقيقة الممرضة. </a:t>
            </a:r>
            <a:endParaRPr kumimoji="0" lang="en-US"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Calibri"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Tx/>
              <a:buSzTx/>
              <a:buBlip>
                <a:blip r:embed="rId5"/>
              </a:buBlip>
              <a:tabLst/>
            </a:pPr>
            <a:r>
              <a:rPr kumimoji="0" lang="ar-SA"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Times New Roman" pitchFamily="18" charset="0"/>
                <a:cs typeface="PT Bold Heading" pitchFamily="2" charset="-78"/>
              </a:rPr>
              <a:t>احتمالية كبيرة لانبعاث غازات مزعجة. </a:t>
            </a:r>
            <a:endParaRPr kumimoji="0" lang="en-US" sz="2400" b="0" i="0" u="none" strike="noStrike" cap="none" normalizeH="0" baseline="0" dirty="0" smtClean="0">
              <a:ln>
                <a:noFill/>
              </a:ln>
              <a:solidFill>
                <a:srgbClr val="000000"/>
              </a:solidFill>
              <a:effectLst>
                <a:glow rad="101600">
                  <a:srgbClr val="FFFF99">
                    <a:alpha val="60000"/>
                  </a:srgbClr>
                </a:glow>
                <a:reflection blurRad="6350" stA="55000" endA="300" endPos="45500" dir="5400000" sy="-100000" algn="bl" rotWithShape="0"/>
              </a:effectLst>
              <a:latin typeface="Calibri" pitchFamily="34" charset="0"/>
              <a:ea typeface="Calibri" pitchFamily="34" charset="0"/>
              <a:cs typeface="PT Bold Heading" pitchFamily="2" charset="-78"/>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glow rad="101600">
                  <a:srgbClr val="FFFF99">
                    <a:alpha val="60000"/>
                  </a:srgbClr>
                </a:glow>
                <a:reflection blurRad="6350" stA="55000" endA="300" endPos="45500" dir="5400000" sy="-100000" algn="bl" rotWithShape="0"/>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8">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p:cTn id="21"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6">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6">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p:cTn id="28"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6">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6">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15" presetClass="entr" presetSubtype="0" fill="hold" grpId="0" nodeType="after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6"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37" dur="1000" fill="hold"/>
                                        <p:tgtEl>
                                          <p:spTgt spid="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5000"/>
                            </p:stCondLst>
                            <p:childTnLst>
                              <p:par>
                                <p:cTn id="40" presetID="15" presetClass="entr" presetSubtype="0" fill="hold" grpId="0" nodeType="afterEffect">
                                  <p:stCondLst>
                                    <p:cond delay="0"/>
                                  </p:stCondLst>
                                  <p:childTnLst>
                                    <p:set>
                                      <p:cBhvr>
                                        <p:cTn id="41" dur="1" fill="hold">
                                          <p:stCondLst>
                                            <p:cond delay="0"/>
                                          </p:stCondLst>
                                        </p:cTn>
                                        <p:tgtEl>
                                          <p:spTgt spid="7">
                                            <p:txEl>
                                              <p:pRg st="1" end="1"/>
                                            </p:txEl>
                                          </p:spTgt>
                                        </p:tgtEl>
                                        <p:attrNameLst>
                                          <p:attrName>style.visibility</p:attrName>
                                        </p:attrNameLst>
                                      </p:cBhvr>
                                      <p:to>
                                        <p:strVal val="visible"/>
                                      </p:to>
                                    </p:set>
                                    <p:anim calcmode="lin" valueType="num">
                                      <p:cBhvr>
                                        <p:cTn id="42" dur="1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43" dur="1000" fill="hold"/>
                                        <p:tgtEl>
                                          <p:spTgt spid="7">
                                            <p:txEl>
                                              <p:pRg st="1" end="1"/>
                                            </p:txEl>
                                          </p:spTgt>
                                        </p:tgtEl>
                                        <p:attrNameLst>
                                          <p:attrName>ppt_h</p:attrName>
                                        </p:attrNameLst>
                                      </p:cBhvr>
                                      <p:tavLst>
                                        <p:tav tm="0">
                                          <p:val>
                                            <p:fltVal val="0"/>
                                          </p:val>
                                        </p:tav>
                                        <p:tav tm="100000">
                                          <p:val>
                                            <p:strVal val="#ppt_h"/>
                                          </p:val>
                                        </p:tav>
                                      </p:tavLst>
                                    </p:anim>
                                    <p:anim calcmode="lin" valueType="num">
                                      <p:cBhvr>
                                        <p:cTn id="44" dur="1000" fill="hold"/>
                                        <p:tgtEl>
                                          <p:spTgt spid="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7">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6000"/>
                            </p:stCondLst>
                            <p:childTnLst>
                              <p:par>
                                <p:cTn id="47" presetID="15" presetClass="entr" presetSubtype="0" fill="hold" grpId="0" nodeType="after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 calcmode="lin" valueType="num">
                                      <p:cBhvr>
                                        <p:cTn id="49" dur="1000" fill="hold"/>
                                        <p:tgtEl>
                                          <p:spTgt spid="7">
                                            <p:txEl>
                                              <p:pRg st="2" end="2"/>
                                            </p:txEl>
                                          </p:spTgt>
                                        </p:tgtEl>
                                        <p:attrNameLst>
                                          <p:attrName>ppt_w</p:attrName>
                                        </p:attrNameLst>
                                      </p:cBhvr>
                                      <p:tavLst>
                                        <p:tav tm="0">
                                          <p:val>
                                            <p:fltVal val="0"/>
                                          </p:val>
                                        </p:tav>
                                        <p:tav tm="100000">
                                          <p:val>
                                            <p:strVal val="#ppt_w"/>
                                          </p:val>
                                        </p:tav>
                                      </p:tavLst>
                                    </p:anim>
                                    <p:anim calcmode="lin" valueType="num">
                                      <p:cBhvr>
                                        <p:cTn id="50" dur="1000" fill="hold"/>
                                        <p:tgtEl>
                                          <p:spTgt spid="7">
                                            <p:txEl>
                                              <p:pRg st="2" end="2"/>
                                            </p:txEl>
                                          </p:spTgt>
                                        </p:tgtEl>
                                        <p:attrNameLst>
                                          <p:attrName>ppt_h</p:attrName>
                                        </p:attrNameLst>
                                      </p:cBhvr>
                                      <p:tavLst>
                                        <p:tav tm="0">
                                          <p:val>
                                            <p:fltVal val="0"/>
                                          </p:val>
                                        </p:tav>
                                        <p:tav tm="100000">
                                          <p:val>
                                            <p:strVal val="#ppt_h"/>
                                          </p:val>
                                        </p:tav>
                                      </p:tavLst>
                                    </p:anim>
                                    <p:anim calcmode="lin" valueType="num">
                                      <p:cBhvr>
                                        <p:cTn id="51" dur="1000" fill="hold"/>
                                        <p:tgtEl>
                                          <p:spTgt spid="7">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7">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6" grpId="0" build="allAtOnce"/>
      <p:bldP spid="7"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5_1209596793.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3" descr="w48.gif"/>
          <p:cNvPicPr>
            <a:picLocks noChangeAspect="1"/>
          </p:cNvPicPr>
          <p:nvPr/>
        </p:nvPicPr>
        <p:blipFill>
          <a:blip r:embed="rId3" cstate="print"/>
          <a:srcRect/>
          <a:stretch>
            <a:fillRect/>
          </a:stretch>
        </p:blipFill>
        <p:spPr bwMode="auto">
          <a:xfrm>
            <a:off x="7572375" y="5643563"/>
            <a:ext cx="857250" cy="1009650"/>
          </a:xfrm>
          <a:prstGeom prst="rect">
            <a:avLst/>
          </a:prstGeom>
          <a:noFill/>
          <a:ln w="9525">
            <a:noFill/>
            <a:miter lim="800000"/>
            <a:headEnd/>
            <a:tailEnd/>
          </a:ln>
        </p:spPr>
      </p:pic>
      <p:sp>
        <p:nvSpPr>
          <p:cNvPr id="6" name="مستطيل 5"/>
          <p:cNvSpPr/>
          <p:nvPr/>
        </p:nvSpPr>
        <p:spPr>
          <a:xfrm>
            <a:off x="500034" y="1643050"/>
            <a:ext cx="8215370" cy="3785652"/>
          </a:xfrm>
          <a:prstGeom prst="rect">
            <a:avLst/>
          </a:prstGeom>
        </p:spPr>
        <p:txBody>
          <a:bodyPr wrap="square">
            <a:spAutoFit/>
          </a:bodyPr>
          <a:lstStyle/>
          <a:p>
            <a:pPr algn="r" rtl="1">
              <a:defRPr/>
            </a:pPr>
            <a:r>
              <a:rPr lang="ar-SA" sz="3600" b="1" dirty="0" smtClean="0">
                <a:ln w="1905">
                  <a:solidFill>
                    <a:srgbClr val="0070C0"/>
                  </a:solidFill>
                </a:ln>
                <a:solidFill>
                  <a:srgbClr val="FF33CC"/>
                </a:solidFill>
                <a:effectLst>
                  <a:glow rad="228600">
                    <a:schemeClr val="accent3">
                      <a:satMod val="175000"/>
                      <a:alpha val="40000"/>
                    </a:schemeClr>
                  </a:glow>
                  <a:innerShdw blurRad="69850" dist="43180" dir="5400000">
                    <a:srgbClr val="000000">
                      <a:alpha val="65000"/>
                    </a:srgbClr>
                  </a:innerShdw>
                </a:effectLst>
                <a:cs typeface="PT Bold Heading" pitchFamily="2" charset="-78"/>
              </a:rPr>
              <a:t>وتختلف مدة التحلل الحيوي بين المواد حيث لا تدوم كثيرا للمواد العضوية (بقايا الأطعمة ، فضلات الإنسان والحيوان ,الحيوانات النافقة..</a:t>
            </a:r>
            <a:r>
              <a:rPr lang="ar-SA" sz="3600" b="1" dirty="0" err="1" smtClean="0">
                <a:ln w="1905">
                  <a:solidFill>
                    <a:srgbClr val="0070C0"/>
                  </a:solidFill>
                </a:ln>
                <a:solidFill>
                  <a:srgbClr val="FF33CC"/>
                </a:solidFill>
                <a:effectLst>
                  <a:glow rad="228600">
                    <a:schemeClr val="accent3">
                      <a:satMod val="175000"/>
                      <a:alpha val="40000"/>
                    </a:schemeClr>
                  </a:glow>
                  <a:innerShdw blurRad="69850" dist="43180" dir="5400000">
                    <a:srgbClr val="000000">
                      <a:alpha val="65000"/>
                    </a:srgbClr>
                  </a:innerShdw>
                </a:effectLst>
                <a:cs typeface="PT Bold Heading" pitchFamily="2" charset="-78"/>
              </a:rPr>
              <a:t>إلخ</a:t>
            </a:r>
            <a:r>
              <a:rPr lang="ar-SA" sz="3600" b="1" dirty="0" smtClean="0">
                <a:ln w="1905">
                  <a:solidFill>
                    <a:srgbClr val="0070C0"/>
                  </a:solidFill>
                </a:ln>
                <a:solidFill>
                  <a:srgbClr val="FF33CC"/>
                </a:solidFill>
                <a:effectLst>
                  <a:glow rad="228600">
                    <a:schemeClr val="accent3">
                      <a:satMod val="175000"/>
                      <a:alpha val="40000"/>
                    </a:schemeClr>
                  </a:glow>
                  <a:innerShdw blurRad="69850" dist="43180" dir="5400000">
                    <a:srgbClr val="000000">
                      <a:alpha val="65000"/>
                    </a:srgbClr>
                  </a:innerShdw>
                </a:effectLst>
                <a:cs typeface="PT Bold Heading" pitchFamily="2" charset="-78"/>
              </a:rPr>
              <a:t> ) وتمتد لآلاف السنين لبعض المواد الكيمائية التصنيعية (المواد المعدنية ، مواد البناء , الزجاج , المطاط , البلاستيك , الفلين ...</a:t>
            </a:r>
            <a:r>
              <a:rPr lang="ar-SA" sz="3600" b="1" dirty="0" err="1" smtClean="0">
                <a:ln w="1905">
                  <a:solidFill>
                    <a:srgbClr val="0070C0"/>
                  </a:solidFill>
                </a:ln>
                <a:solidFill>
                  <a:srgbClr val="FF33CC"/>
                </a:solidFill>
                <a:effectLst>
                  <a:glow rad="228600">
                    <a:schemeClr val="accent3">
                      <a:satMod val="175000"/>
                      <a:alpha val="40000"/>
                    </a:schemeClr>
                  </a:glow>
                  <a:innerShdw blurRad="69850" dist="43180" dir="5400000">
                    <a:srgbClr val="000000">
                      <a:alpha val="65000"/>
                    </a:srgbClr>
                  </a:innerShdw>
                </a:effectLst>
                <a:cs typeface="PT Bold Heading" pitchFamily="2" charset="-78"/>
              </a:rPr>
              <a:t>إلخ</a:t>
            </a:r>
            <a:r>
              <a:rPr lang="ar-SA" sz="3600" b="1" dirty="0" smtClean="0">
                <a:ln w="1905">
                  <a:solidFill>
                    <a:srgbClr val="0070C0"/>
                  </a:solidFill>
                </a:ln>
                <a:solidFill>
                  <a:srgbClr val="FF33CC"/>
                </a:solidFill>
                <a:effectLst>
                  <a:glow rad="228600">
                    <a:schemeClr val="accent3">
                      <a:satMod val="175000"/>
                      <a:alpha val="40000"/>
                    </a:schemeClr>
                  </a:glow>
                  <a:innerShdw blurRad="69850" dist="43180" dir="5400000">
                    <a:srgbClr val="000000">
                      <a:alpha val="65000"/>
                    </a:srgbClr>
                  </a:innerShdw>
                </a:effectLst>
                <a:cs typeface="PT Bold Heading" pitchFamily="2" charset="-78"/>
              </a:rPr>
              <a:t>) .</a:t>
            </a:r>
            <a:endParaRPr lang="en-US" sz="3600" b="1" dirty="0" smtClean="0">
              <a:ln w="1905">
                <a:solidFill>
                  <a:srgbClr val="0070C0"/>
                </a:solidFill>
              </a:ln>
              <a:solidFill>
                <a:srgbClr val="FF33CC"/>
              </a:solidFill>
              <a:effectLst>
                <a:glow rad="228600">
                  <a:schemeClr val="accent3">
                    <a:satMod val="175000"/>
                    <a:alpha val="40000"/>
                  </a:schemeClr>
                </a:glow>
                <a:innerShdw blurRad="69850" dist="43180" dir="5400000">
                  <a:srgbClr val="000000">
                    <a:alpha val="65000"/>
                  </a:srgbClr>
                </a:innerShdw>
              </a:effectLst>
              <a:cs typeface="PT Bold Heading" pitchFamily="2" charset="-78"/>
            </a:endParaRPr>
          </a:p>
          <a:p>
            <a:pPr algn="r" rtl="1">
              <a:defRPr/>
            </a:pPr>
            <a:endParaRPr lang="en-US" sz="2400" b="1" dirty="0">
              <a:ln w="1905">
                <a:solidFill>
                  <a:srgbClr val="FFCCFF"/>
                </a:solidFill>
              </a:ln>
              <a:solidFill>
                <a:srgbClr val="00B050"/>
              </a:solidFill>
              <a:effectLst>
                <a:glow rad="228600">
                  <a:schemeClr val="accent3">
                    <a:satMod val="175000"/>
                    <a:alpha val="40000"/>
                  </a:schemeClr>
                </a:glow>
                <a:innerShdw blurRad="69850" dist="43180" dir="5400000">
                  <a:srgbClr val="000000">
                    <a:alpha val="65000"/>
                  </a:srgbClr>
                </a:innerShdw>
              </a:effectLst>
              <a:cs typeface="PT Bold Heading" pitchFamily="2" charset="-78"/>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AR\Pictures\IsolatedFLowerDesert.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12"/>
          <p:cNvSpPr/>
          <p:nvPr/>
        </p:nvSpPr>
        <p:spPr>
          <a:xfrm>
            <a:off x="1142976" y="714356"/>
            <a:ext cx="6858048" cy="923330"/>
          </a:xfrm>
          <a:prstGeom prst="rect">
            <a:avLst/>
          </a:prstGeom>
          <a:noFill/>
        </p:spPr>
        <p:txBody>
          <a:bodyPr wrap="square">
            <a:spAutoFit/>
            <a:scene3d>
              <a:camera prst="orthographicFront"/>
              <a:lightRig rig="threePt" dir="t"/>
            </a:scene3d>
            <a:sp3d extrusionH="57150">
              <a:bevelT w="38100" h="38100"/>
            </a:sp3d>
          </a:bodyPr>
          <a:lstStyle/>
          <a:p>
            <a:pPr algn="ctr" fontAlgn="auto">
              <a:spcBef>
                <a:spcPts val="0"/>
              </a:spcBef>
              <a:spcAft>
                <a:spcPts val="0"/>
              </a:spcAft>
              <a:defRPr/>
            </a:pPr>
            <a:r>
              <a:rPr lang="ar-SA" sz="5400" b="1" dirty="0" smtClean="0">
                <a:solidFill>
                  <a:srgbClr val="FF99FF"/>
                </a:solidFill>
                <a:effectLst>
                  <a:glow rad="139700">
                    <a:srgbClr val="663300"/>
                  </a:glow>
                  <a:reflection blurRad="6350" stA="55000" endA="300" endPos="45500" dir="5400000" sy="-100000" algn="bl" rotWithShape="0"/>
                </a:effectLst>
                <a:cs typeface="PT Bold Heading" pitchFamily="2" charset="-78"/>
              </a:rPr>
              <a:t>الأحياء الدقيقة  المحللة</a:t>
            </a:r>
            <a:endParaRPr lang="en-US" sz="5400" b="1" dirty="0">
              <a:solidFill>
                <a:srgbClr val="FF99FF"/>
              </a:solidFill>
              <a:effectLst>
                <a:glow rad="139700">
                  <a:srgbClr val="663300"/>
                </a:glow>
                <a:reflection blurRad="6350" stA="55000" endA="300" endPos="45500" dir="5400000" sy="-100000" algn="bl" rotWithShape="0"/>
              </a:effectLst>
              <a:cs typeface="PT Bold Heading" pitchFamily="2" charset="-78"/>
            </a:endParaRPr>
          </a:p>
        </p:txBody>
      </p:sp>
      <p:sp>
        <p:nvSpPr>
          <p:cNvPr id="4" name="مستطيل 3"/>
          <p:cNvSpPr/>
          <p:nvPr/>
        </p:nvSpPr>
        <p:spPr>
          <a:xfrm>
            <a:off x="0" y="2285992"/>
            <a:ext cx="8858280" cy="2800767"/>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400" b="1" dirty="0"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نرى تحت التربة الملايين من البكتيريا التي تقوم بإتمام دورات الحياة المرتبطة بالتربة, وملايين الفطريات المفتتة للصخور والمحللة للبقايا الحيوانية والنباتية, وملايين </a:t>
            </a:r>
            <a:r>
              <a:rPr lang="ar-SA" sz="2400" b="1" dirty="0" err="1"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الاكتينوميسيتات</a:t>
            </a:r>
            <a:r>
              <a:rPr lang="ar-SA" sz="2400" b="1" dirty="0"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 المخصبة للتربة والمنظمة لمحتواها الميكروبي, وعشرات الطحالب المخصبة للتربة, والفيروسات المنظمة لأعداد الكائنات الحية الأخرى في التربة, ونرى الحيوانات الأولية, والديدان </a:t>
            </a:r>
            <a:r>
              <a:rPr lang="ar-SA" sz="2400" b="1" dirty="0" err="1"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النيماتودية</a:t>
            </a:r>
            <a:r>
              <a:rPr lang="ar-SA" sz="2400" b="1" dirty="0"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 المقلبة </a:t>
            </a:r>
            <a:r>
              <a:rPr lang="ar-SA" sz="2400" b="1" dirty="0" err="1"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و</a:t>
            </a:r>
            <a:r>
              <a:rPr lang="ar-SA" sz="2400" b="1" dirty="0"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 </a:t>
            </a:r>
            <a:r>
              <a:rPr lang="ar-SA" sz="2400" b="1" dirty="0" err="1"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المهوية</a:t>
            </a:r>
            <a:r>
              <a:rPr lang="ar-SA" sz="2400" b="1" dirty="0" smtClean="0">
                <a:ln w="1905">
                  <a:solidFill>
                    <a:schemeClr val="accent2">
                      <a:lumMod val="20000"/>
                      <a:lumOff val="80000"/>
                    </a:schemeClr>
                  </a:solidFill>
                </a:ln>
                <a:solidFill>
                  <a:sysClr val="windowText" lastClr="000000"/>
                </a:solidFill>
                <a:effectLst>
                  <a:glow rad="228600">
                    <a:srgbClr val="FFFF00">
                      <a:alpha val="40000"/>
                    </a:srgbClr>
                  </a:glow>
                  <a:innerShdw blurRad="69850" dist="43180" dir="5400000">
                    <a:srgbClr val="000000">
                      <a:alpha val="65000"/>
                    </a:srgbClr>
                  </a:innerShdw>
                </a:effectLst>
                <a:cs typeface="PT Bold Heading" pitchFamily="2" charset="-78"/>
              </a:rPr>
              <a:t> للتربة.</a:t>
            </a:r>
          </a:p>
          <a:p>
            <a:endParaRPr lang="en-US" sz="3200" dirty="0">
              <a:ln>
                <a:solidFill>
                  <a:schemeClr val="accent2">
                    <a:lumMod val="20000"/>
                    <a:lumOff val="80000"/>
                  </a:schemeClr>
                </a:solidFill>
              </a:ln>
              <a:solidFill>
                <a:srgbClr val="FFC000"/>
              </a:solidFill>
              <a:effectLst>
                <a:glow rad="228600">
                  <a:srgbClr val="FFFF00">
                    <a:alpha val="40000"/>
                  </a:srgbClr>
                </a:glow>
                <a:reflection blurRad="6350" stA="55000" endA="300" endPos="45500" dir="5400000" sy="-100000" algn="bl" rotWithShape="0"/>
              </a:effectLst>
              <a:cs typeface="PT Bold Heading"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with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par>
                                <p:cTn id="11" presetID="16" presetClass="entr" presetSubtype="26" fill="hold"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barn(inHorizontal)">
                                      <p:cBhvr>
                                        <p:cTn id="1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7" name="Picture 2" descr="F:\1ss1_qoR2I9X64q.png"/>
          <p:cNvPicPr>
            <a:picLocks noChangeAspect="1" noChangeArrowheads="1"/>
          </p:cNvPicPr>
          <p:nvPr/>
        </p:nvPicPr>
        <p:blipFill>
          <a:blip r:embed="rId2" cstate="print"/>
          <a:srcRect/>
          <a:stretch>
            <a:fillRect/>
          </a:stretch>
        </p:blipFill>
        <p:spPr bwMode="auto">
          <a:xfrm>
            <a:off x="0" y="0"/>
            <a:ext cx="9358346" cy="6858000"/>
          </a:xfrm>
          <a:prstGeom prst="rect">
            <a:avLst/>
          </a:prstGeom>
          <a:noFill/>
        </p:spPr>
      </p:pic>
      <p:sp>
        <p:nvSpPr>
          <p:cNvPr id="8" name="مستطيل 7"/>
          <p:cNvSpPr/>
          <p:nvPr/>
        </p:nvSpPr>
        <p:spPr>
          <a:xfrm>
            <a:off x="857224" y="2500306"/>
            <a:ext cx="7286676" cy="1569660"/>
          </a:xfrm>
          <a:prstGeom prst="rect">
            <a:avLst/>
          </a:prstGeom>
        </p:spPr>
        <p:txBody>
          <a:bodyPr wrap="square">
            <a:spAutoFit/>
          </a:bodyPr>
          <a:lstStyle/>
          <a:p>
            <a:pPr algn="ctr" fontAlgn="auto">
              <a:spcBef>
                <a:spcPts val="0"/>
              </a:spcBef>
              <a:spcAft>
                <a:spcPts val="0"/>
              </a:spcAft>
              <a:defRPr/>
            </a:pPr>
            <a:r>
              <a:rPr lang="ar-SA" sz="4800" b="1" dirty="0" smtClean="0">
                <a:ln>
                  <a:solidFill>
                    <a:schemeClr val="bg1"/>
                  </a:solidFill>
                </a:ln>
                <a:solidFill>
                  <a:srgbClr val="FF99FF"/>
                </a:solidFill>
                <a:effectLst>
                  <a:glow rad="228600">
                    <a:schemeClr val="accent6">
                      <a:satMod val="175000"/>
                      <a:alpha val="40000"/>
                    </a:schemeClr>
                  </a:glow>
                  <a:reflection blurRad="6350" stA="55000" endA="300" endPos="45500" dir="5400000" sy="-100000" algn="bl" rotWithShape="0"/>
                </a:effectLst>
                <a:cs typeface="PT Bold Heading" pitchFamily="2" charset="-78"/>
              </a:rPr>
              <a:t>عزل الكائنات الدقيقة من التربة</a:t>
            </a:r>
          </a:p>
          <a:p>
            <a:pPr algn="ctr" fontAlgn="auto">
              <a:spcBef>
                <a:spcPts val="0"/>
              </a:spcBef>
              <a:spcAft>
                <a:spcPts val="0"/>
              </a:spcAft>
              <a:defRPr/>
            </a:pPr>
            <a:r>
              <a:rPr lang="ar-SA" sz="4800" b="1" dirty="0" smtClean="0">
                <a:ln>
                  <a:solidFill>
                    <a:schemeClr val="bg1"/>
                  </a:solidFill>
                </a:ln>
                <a:solidFill>
                  <a:srgbClr val="660066"/>
                </a:solidFill>
                <a:effectLst>
                  <a:glow rad="228600">
                    <a:schemeClr val="accent6">
                      <a:satMod val="175000"/>
                      <a:alpha val="40000"/>
                    </a:schemeClr>
                  </a:glow>
                  <a:reflection blurRad="6350" stA="55000" endA="300" endPos="45500" dir="5400000" sy="-100000" algn="bl" rotWithShape="0"/>
                </a:effectLst>
                <a:cs typeface="PT Bold Heading" pitchFamily="2" charset="-78"/>
              </a:rPr>
              <a:t>الدرس العملي الأول</a:t>
            </a:r>
            <a:endParaRPr lang="en-US" sz="4800" b="1" dirty="0">
              <a:ln>
                <a:solidFill>
                  <a:schemeClr val="bg1"/>
                </a:solidFill>
              </a:ln>
              <a:solidFill>
                <a:srgbClr val="660066"/>
              </a:solidFill>
              <a:effectLst>
                <a:glow rad="228600">
                  <a:schemeClr val="accent6">
                    <a:satMod val="175000"/>
                    <a:alpha val="40000"/>
                  </a:schemeClr>
                </a:glow>
                <a:reflection blurRad="6350" stA="55000" endA="300" endPos="45500" dir="5400000" sy="-100000" algn="bl" rotWithShape="0"/>
              </a:effectLst>
              <a:cs typeface="PT Bold Heading"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8"/>
                                        </p:tgtEl>
                                        <p:attrNameLst>
                                          <p:attrName>ppt_y</p:attrName>
                                        </p:attrNameLst>
                                      </p:cBhvr>
                                      <p:tavLst>
                                        <p:tav tm="0">
                                          <p:val>
                                            <p:strVal val="#ppt_y"/>
                                          </p:val>
                                        </p:tav>
                                        <p:tav tm="100000">
                                          <p:val>
                                            <p:strVal val="#ppt_y"/>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descr="C:\Users\DAR\Pictures\ImageProxyCACOA7W8.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5" name="مستطيل 4"/>
          <p:cNvSpPr/>
          <p:nvPr/>
        </p:nvSpPr>
        <p:spPr>
          <a:xfrm>
            <a:off x="0" y="214290"/>
            <a:ext cx="9144000" cy="2677656"/>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400" dirty="0" smtClean="0">
                <a:ln>
                  <a:solidFill>
                    <a:schemeClr val="bg1"/>
                  </a:solidFill>
                </a:ln>
                <a:effectLst>
                  <a:glow rad="139700">
                    <a:schemeClr val="accent2">
                      <a:satMod val="175000"/>
                      <a:alpha val="40000"/>
                    </a:schemeClr>
                  </a:glow>
                </a:effectLst>
                <a:cs typeface="PT Bold Heading" pitchFamily="2" charset="-78"/>
              </a:rPr>
              <a:t>تعتبر التربة بيئة مناسبة لنمو كثير من الأحياء الدقيقة والغير دقيقة ، وسنركز هنا في درسنا على الأحياء الدقيقة  مثل البكتيريا والفطريات التي تمثل وغيرها أعداد ضخمة جداً في التربة الخصبة، وتكون هذه الأحياء الدقيقة بينها وبين بعضها صور مختلفة ومعقدة من العلاقات التعاونية والتنافسية ، وهذه الميكروبات عبارة عن محصلة العوامل المختلفة السائدة في هذه الأراضي مثل الصفات الطبيعية والكيماوية لها والعناصر الغذائية والوسط النباتي النامي فيها والبيئة المحيطة </a:t>
            </a:r>
            <a:r>
              <a:rPr lang="ar-SA" sz="2400" dirty="0" err="1" smtClean="0">
                <a:ln>
                  <a:solidFill>
                    <a:schemeClr val="bg1"/>
                  </a:solidFill>
                </a:ln>
                <a:effectLst>
                  <a:glow rad="139700">
                    <a:schemeClr val="accent2">
                      <a:satMod val="175000"/>
                      <a:alpha val="40000"/>
                    </a:schemeClr>
                  </a:glow>
                </a:effectLst>
                <a:cs typeface="PT Bold Heading" pitchFamily="2" charset="-78"/>
              </a:rPr>
              <a:t>بها</a:t>
            </a:r>
            <a:r>
              <a:rPr lang="ar-SA" sz="2400" dirty="0" smtClean="0">
                <a:ln>
                  <a:solidFill>
                    <a:schemeClr val="bg1"/>
                  </a:solidFill>
                </a:ln>
                <a:effectLst>
                  <a:glow rad="139700">
                    <a:schemeClr val="accent2">
                      <a:satMod val="175000"/>
                      <a:alpha val="40000"/>
                    </a:schemeClr>
                  </a:glow>
                </a:effectLst>
                <a:cs typeface="PT Bold Heading" pitchFamily="2" charset="-78"/>
              </a:rPr>
              <a:t>.</a:t>
            </a:r>
            <a:endParaRPr lang="en-US" sz="2400" dirty="0">
              <a:ln>
                <a:solidFill>
                  <a:schemeClr val="bg1"/>
                </a:solidFill>
              </a:ln>
              <a:effectLst>
                <a:glow rad="139700">
                  <a:schemeClr val="accent2">
                    <a:satMod val="175000"/>
                    <a:alpha val="40000"/>
                  </a:schemeClr>
                </a:glow>
              </a:effectLst>
              <a:cs typeface="PT Bold Heading" pitchFamily="2" charset="-78"/>
            </a:endParaRPr>
          </a:p>
        </p:txBody>
      </p:sp>
      <p:sp>
        <p:nvSpPr>
          <p:cNvPr id="6" name="مستطيل 5"/>
          <p:cNvSpPr/>
          <p:nvPr/>
        </p:nvSpPr>
        <p:spPr>
          <a:xfrm>
            <a:off x="0" y="2928934"/>
            <a:ext cx="9144000" cy="304698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400" b="1" dirty="0"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فعند تعريض وسط غذائي (مثل </a:t>
            </a:r>
            <a:r>
              <a:rPr lang="ar-SA" sz="2400" b="1" dirty="0" err="1"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الآجار</a:t>
            </a:r>
            <a:r>
              <a:rPr lang="ar-SA" sz="2400" b="1" dirty="0"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 المغذي) معقم للهواء الجوي أو نقل إليه مقدار من معلق تربة ثم وضع الطبق في </a:t>
            </a:r>
            <a:r>
              <a:rPr lang="ar-SA" sz="2400" b="1" dirty="0" err="1"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حضان</a:t>
            </a:r>
            <a:r>
              <a:rPr lang="ar-SA" sz="2400" b="1" dirty="0"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 </a:t>
            </a:r>
            <a:r>
              <a:rPr lang="en-US" sz="2400" b="1" dirty="0"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incubator</a:t>
            </a:r>
            <a:r>
              <a:rPr lang="ar-SA" sz="2400" b="1" dirty="0"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 عند درجة حرارة مناسبة لفترة زمنية معينة, يمكن ملاحظة عدد من المستعمرات الميكروبية نامية على سطح البيئة (قد تكون مستعمرات لبكتيريا-فطريات- طحالب -</a:t>
            </a:r>
            <a:r>
              <a:rPr lang="ar-SA" sz="2400" b="1" dirty="0" err="1"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rPr>
              <a:t>اكتينومايسيتات).</a:t>
            </a:r>
            <a:endParaRPr lang="en-US" sz="2400" b="1" dirty="0" smtClean="0">
              <a:ln w="17780" cmpd="sng">
                <a:solidFill>
                  <a:schemeClr val="accent1">
                    <a:tint val="3000"/>
                  </a:schemeClr>
                </a:solidFill>
                <a:prstDash val="solid"/>
                <a:miter lim="800000"/>
              </a:ln>
              <a:solidFill>
                <a:srgbClr val="0000FF"/>
              </a:solidFill>
              <a:effectLst>
                <a:glow rad="101600">
                  <a:schemeClr val="accent3">
                    <a:satMod val="175000"/>
                    <a:alpha val="40000"/>
                  </a:schemeClr>
                </a:glow>
                <a:outerShdw blurRad="55000" dist="50800" dir="5400000" algn="tl">
                  <a:srgbClr val="000000">
                    <a:alpha val="33000"/>
                  </a:srgbClr>
                </a:outerShdw>
              </a:effectLst>
              <a:cs typeface="PT Bold Heading" pitchFamily="2" charset="-78"/>
            </a:endParaRPr>
          </a:p>
          <a:p>
            <a:pPr>
              <a:buFont typeface="Wingdings" pitchFamily="2" charset="2"/>
              <a:buChar char="|"/>
            </a:pPr>
            <a:r>
              <a:rPr lang="ar-SA" sz="2400" b="1" dirty="0" smtClean="0">
                <a:ln w="17780" cmpd="sng">
                  <a:solidFill>
                    <a:schemeClr val="accent1">
                      <a:tint val="3000"/>
                    </a:schemeClr>
                  </a:solidFill>
                  <a:prstDash val="solid"/>
                  <a:miter lim="800000"/>
                </a:ln>
                <a:solidFill>
                  <a:schemeClr val="accent4">
                    <a:lumMod val="75000"/>
                  </a:schemeClr>
                </a:solidFill>
                <a:effectLst>
                  <a:glow rad="139700">
                    <a:schemeClr val="accent2">
                      <a:satMod val="175000"/>
                      <a:alpha val="40000"/>
                    </a:schemeClr>
                  </a:glow>
                  <a:outerShdw blurRad="55000" dist="50800" dir="5400000" algn="tl">
                    <a:srgbClr val="000000">
                      <a:alpha val="33000"/>
                    </a:srgbClr>
                  </a:outerShdw>
                </a:effectLst>
                <a:cs typeface="PT Bold Heading" pitchFamily="2" charset="-78"/>
              </a:rPr>
              <a:t> هذه النتيجة تعتبر مؤشر واضح ومباشر لانتشار الأحياء الدقيقة بالطبيعة</a:t>
            </a:r>
            <a:endParaRPr lang="en-US" sz="2400" b="1" dirty="0" smtClean="0">
              <a:ln w="17780" cmpd="sng">
                <a:solidFill>
                  <a:schemeClr val="accent1">
                    <a:tint val="3000"/>
                  </a:schemeClr>
                </a:solidFill>
                <a:prstDash val="solid"/>
                <a:miter lim="800000"/>
              </a:ln>
              <a:solidFill>
                <a:schemeClr val="accent4">
                  <a:lumMod val="75000"/>
                </a:schemeClr>
              </a:solidFill>
              <a:effectLst>
                <a:glow rad="139700">
                  <a:schemeClr val="accent2">
                    <a:satMod val="175000"/>
                    <a:alpha val="40000"/>
                  </a:schemeClr>
                </a:glow>
                <a:outerShdw blurRad="55000" dist="50800" dir="5400000" algn="tl">
                  <a:srgbClr val="000000">
                    <a:alpha val="33000"/>
                  </a:srgbClr>
                </a:outerShdw>
              </a:effectLst>
              <a:cs typeface="PT Bold Heading" pitchFamily="2" charset="-78"/>
            </a:endParaRPr>
          </a:p>
          <a:p>
            <a:pPr>
              <a:buFont typeface="Wingdings" pitchFamily="2" charset="2"/>
              <a:buChar char="|"/>
            </a:pPr>
            <a:r>
              <a:rPr lang="ar-SA" sz="2400" b="1" dirty="0" smtClean="0">
                <a:ln w="17780" cmpd="sng">
                  <a:solidFill>
                    <a:schemeClr val="accent1">
                      <a:tint val="3000"/>
                    </a:schemeClr>
                  </a:solidFill>
                  <a:prstDash val="solid"/>
                  <a:miter lim="800000"/>
                </a:ln>
                <a:solidFill>
                  <a:schemeClr val="accent4">
                    <a:lumMod val="75000"/>
                  </a:schemeClr>
                </a:solidFill>
                <a:effectLst>
                  <a:glow rad="139700">
                    <a:schemeClr val="accent2">
                      <a:satMod val="175000"/>
                      <a:alpha val="40000"/>
                    </a:schemeClr>
                  </a:glow>
                  <a:outerShdw blurRad="55000" dist="50800" dir="5400000" algn="tl">
                    <a:srgbClr val="000000">
                      <a:alpha val="33000"/>
                    </a:srgbClr>
                  </a:outerShdw>
                </a:effectLst>
                <a:cs typeface="PT Bold Heading" pitchFamily="2" charset="-78"/>
              </a:rPr>
              <a:t> عند إجراء مثل هذه التجربة لابد من تعقيم البيئة والأدوات المستخدمة وتجنب تلوثها وذلك بإتباع الطرق </a:t>
            </a:r>
            <a:r>
              <a:rPr lang="ar-SA" sz="2400" b="1" dirty="0" err="1" smtClean="0">
                <a:ln w="17780" cmpd="sng">
                  <a:solidFill>
                    <a:schemeClr val="accent1">
                      <a:tint val="3000"/>
                    </a:schemeClr>
                  </a:solidFill>
                  <a:prstDash val="solid"/>
                  <a:miter lim="800000"/>
                </a:ln>
                <a:solidFill>
                  <a:schemeClr val="accent4">
                    <a:lumMod val="75000"/>
                  </a:schemeClr>
                </a:solidFill>
                <a:effectLst>
                  <a:glow rad="139700">
                    <a:schemeClr val="accent2">
                      <a:satMod val="175000"/>
                      <a:alpha val="40000"/>
                    </a:schemeClr>
                  </a:glow>
                  <a:outerShdw blurRad="55000" dist="50800" dir="5400000" algn="tl">
                    <a:srgbClr val="000000">
                      <a:alpha val="33000"/>
                    </a:srgbClr>
                  </a:outerShdw>
                </a:effectLst>
                <a:cs typeface="PT Bold Heading" pitchFamily="2" charset="-78"/>
              </a:rPr>
              <a:t>البكتيريولوجية</a:t>
            </a:r>
            <a:r>
              <a:rPr lang="ar-SA" sz="2400" b="1" dirty="0" smtClean="0">
                <a:ln w="17780" cmpd="sng">
                  <a:solidFill>
                    <a:schemeClr val="accent1">
                      <a:tint val="3000"/>
                    </a:schemeClr>
                  </a:solidFill>
                  <a:prstDash val="solid"/>
                  <a:miter lim="800000"/>
                </a:ln>
                <a:solidFill>
                  <a:schemeClr val="accent4">
                    <a:lumMod val="75000"/>
                  </a:schemeClr>
                </a:solidFill>
                <a:effectLst>
                  <a:glow rad="139700">
                    <a:schemeClr val="accent2">
                      <a:satMod val="175000"/>
                      <a:alpha val="40000"/>
                    </a:schemeClr>
                  </a:glow>
                  <a:outerShdw blurRad="55000" dist="50800" dir="5400000" algn="tl">
                    <a:srgbClr val="000000">
                      <a:alpha val="33000"/>
                    </a:srgbClr>
                  </a:outerShdw>
                </a:effectLst>
                <a:cs typeface="PT Bold Heading" pitchFamily="2" charset="-78"/>
              </a:rPr>
              <a:t> الصحيحة أثناء العمل. </a:t>
            </a:r>
            <a:endParaRPr lang="en-US" sz="2400" b="1" dirty="0">
              <a:ln w="17780" cmpd="sng">
                <a:solidFill>
                  <a:schemeClr val="accent1">
                    <a:tint val="3000"/>
                  </a:schemeClr>
                </a:solidFill>
                <a:prstDash val="solid"/>
                <a:miter lim="800000"/>
              </a:ln>
              <a:solidFill>
                <a:schemeClr val="accent4">
                  <a:lumMod val="75000"/>
                </a:schemeClr>
              </a:solidFill>
              <a:effectLst>
                <a:glow rad="139700">
                  <a:schemeClr val="accent2">
                    <a:satMod val="175000"/>
                    <a:alpha val="40000"/>
                  </a:schemeClr>
                </a:glow>
                <a:outerShdw blurRad="55000" dist="50800" dir="5400000" algn="tl">
                  <a:srgbClr val="000000">
                    <a:alpha val="33000"/>
                  </a:srgbClr>
                </a:outerShdw>
              </a:effectLst>
              <a:cs typeface="PT Bold Heading" pitchFamily="2" charset="-78"/>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
                                            <p:txEl>
                                              <p:pRg st="0" end="0"/>
                                            </p:txEl>
                                          </p:spTgt>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p:cTn id="19"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6">
                                            <p:txEl>
                                              <p:pRg st="1" end="1"/>
                                            </p:txEl>
                                          </p:spTgt>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p:cTn id="25"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descr="C:\Users\DAR\Pictures\ImageProxyCACOA7W8.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4" name="مستطيل 3"/>
          <p:cNvSpPr>
            <a:spLocks noChangeArrowheads="1"/>
          </p:cNvSpPr>
          <p:nvPr/>
        </p:nvSpPr>
        <p:spPr bwMode="auto">
          <a:xfrm>
            <a:off x="1907704" y="188640"/>
            <a:ext cx="5760640" cy="646331"/>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PT Bold Heading" pitchFamily="2" charset="-78"/>
              </a:rPr>
              <a:t>عزل الكائنات الدقيقة من التربة</a:t>
            </a:r>
            <a:endParaRPr lang="en-US"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PT Bold Heading" pitchFamily="2" charset="-78"/>
            </a:endParaRPr>
          </a:p>
        </p:txBody>
      </p:sp>
      <p:sp>
        <p:nvSpPr>
          <p:cNvPr id="5" name="مستطيل 4"/>
          <p:cNvSpPr>
            <a:spLocks noChangeArrowheads="1"/>
          </p:cNvSpPr>
          <p:nvPr/>
        </p:nvSpPr>
        <p:spPr bwMode="auto">
          <a:xfrm>
            <a:off x="0" y="908720"/>
            <a:ext cx="9144000" cy="1815882"/>
          </a:xfrm>
          <a:prstGeom prst="rect">
            <a:avLst/>
          </a:prstGeom>
          <a:noFill/>
          <a:ln w="9525">
            <a:noFill/>
            <a:miter lim="800000"/>
            <a:headEnd/>
            <a:tailEnd/>
          </a:ln>
        </p:spPr>
        <p:txBody>
          <a:bodyPr wrap="square">
            <a:spAutoFit/>
          </a:bodyPr>
          <a:lstStyle/>
          <a:p>
            <a:r>
              <a:rPr lang="ar-SA"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لا توجد </a:t>
            </a:r>
            <a:r>
              <a:rPr lang="ar-EG"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الأنواع </a:t>
            </a:r>
            <a:r>
              <a:rPr lang="ar-SA"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الميكروبية ف</a:t>
            </a:r>
            <a:r>
              <a:rPr lang="ar-EG"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ى</a:t>
            </a:r>
            <a:r>
              <a:rPr lang="ar-SA"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 الطبيعة منعزل</a:t>
            </a:r>
            <a:r>
              <a:rPr lang="ar-EG"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ة كلٍ </a:t>
            </a:r>
            <a:r>
              <a:rPr lang="ar-SA"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على حد</a:t>
            </a:r>
            <a:r>
              <a:rPr lang="ar-EG"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ه ، </a:t>
            </a:r>
            <a:r>
              <a:rPr lang="ar-SA"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بل توجد مختلطة مع بعضها </a:t>
            </a:r>
            <a:r>
              <a:rPr lang="ar-EG"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 </a:t>
            </a:r>
            <a:r>
              <a:rPr lang="ar-SA" sz="2800" b="1" dirty="0" smtClean="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rPr>
              <a:t>ولدراسة خواص كل نوع يتحتم عزله بحالة نقية بحيث لا يصبح في المزرعة إلا نوع واحد من الميكروبات وهو المراد دراسته. </a:t>
            </a:r>
            <a:endParaRPr lang="en-US" sz="2800" b="1" dirty="0">
              <a:ln w="17780" cmpd="sng">
                <a:solidFill>
                  <a:schemeClr val="accent4">
                    <a:lumMod val="40000"/>
                    <a:lumOff val="60000"/>
                  </a:schemeClr>
                </a:solidFill>
                <a:prstDash val="solid"/>
                <a:miter lim="800000"/>
              </a:ln>
              <a:solidFill>
                <a:schemeClr val="accent4">
                  <a:lumMod val="75000"/>
                </a:schemeClr>
              </a:solidFill>
              <a:effectLst>
                <a:glow rad="101600">
                  <a:schemeClr val="accent4">
                    <a:satMod val="175000"/>
                    <a:alpha val="40000"/>
                  </a:schemeClr>
                </a:glow>
                <a:outerShdw blurRad="50800" algn="tl" rotWithShape="0">
                  <a:srgbClr val="000000"/>
                </a:outerShdw>
              </a:effectLst>
              <a:cs typeface="PT Bold Heading" pitchFamily="2" charset="-78"/>
            </a:endParaRPr>
          </a:p>
        </p:txBody>
      </p:sp>
      <p:sp>
        <p:nvSpPr>
          <p:cNvPr id="6" name="مستطيل 5"/>
          <p:cNvSpPr/>
          <p:nvPr/>
        </p:nvSpPr>
        <p:spPr>
          <a:xfrm>
            <a:off x="1571604" y="2643182"/>
            <a:ext cx="7572396" cy="5847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ar-SA"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01600">
                    <a:schemeClr val="accent6">
                      <a:satMod val="175000"/>
                      <a:alpha val="40000"/>
                    </a:schemeClr>
                  </a:glow>
                  <a:reflection blurRad="12700" stA="28000" endPos="45000" dist="1000" dir="5400000" sy="-100000" algn="bl" rotWithShape="0"/>
                </a:effectLst>
                <a:cs typeface="PT Bold Heading" pitchFamily="2" charset="-78"/>
              </a:rPr>
              <a:t>من طرق </a:t>
            </a:r>
            <a:r>
              <a:rPr lang="ar-SA" sz="32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01600">
                    <a:schemeClr val="accent6">
                      <a:satMod val="175000"/>
                      <a:alpha val="40000"/>
                    </a:schemeClr>
                  </a:glow>
                  <a:reflection blurRad="12700" stA="28000" endPos="45000" dist="1000" dir="5400000" sy="-100000" algn="bl" rotWithShape="0"/>
                </a:effectLst>
                <a:cs typeface="PT Bold Heading" pitchFamily="2" charset="-78"/>
              </a:rPr>
              <a:t>العزل :</a:t>
            </a:r>
            <a:endPar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01600">
                  <a:schemeClr val="accent6">
                    <a:satMod val="175000"/>
                    <a:alpha val="40000"/>
                  </a:schemeClr>
                </a:glow>
                <a:reflection blurRad="12700" stA="28000" endPos="45000" dist="1000" dir="5400000" sy="-100000" algn="bl" rotWithShape="0"/>
              </a:effectLst>
              <a:cs typeface="PT Bold Heading" pitchFamily="2" charset="-78"/>
            </a:endParaRPr>
          </a:p>
        </p:txBody>
      </p:sp>
      <p:sp>
        <p:nvSpPr>
          <p:cNvPr id="7" name="مستطيل 6"/>
          <p:cNvSpPr/>
          <p:nvPr/>
        </p:nvSpPr>
        <p:spPr>
          <a:xfrm>
            <a:off x="5715008" y="3214686"/>
            <a:ext cx="3428992" cy="646331"/>
          </a:xfrm>
          <a:prstGeom prst="rect">
            <a:avLst/>
          </a:prstGeom>
        </p:spPr>
        <p:txBody>
          <a:bodyPr wrap="square">
            <a:spAutoFit/>
          </a:bodyPr>
          <a:lstStyle/>
          <a:p>
            <a:r>
              <a:rPr lang="ar-SA" sz="3600" b="1" dirty="0" smtClean="0">
                <a:ln w="17780" cmpd="sng">
                  <a:solidFill>
                    <a:schemeClr val="accent1">
                      <a:tint val="3000"/>
                    </a:schemeClr>
                  </a:solidFill>
                  <a:prstDash val="solid"/>
                  <a:miter lim="800000"/>
                </a:ln>
                <a:solidFill>
                  <a:srgbClr val="FF00FF"/>
                </a:solidFill>
                <a:effectLst>
                  <a:outerShdw blurRad="55000" dist="50800" dir="5400000" algn="tl">
                    <a:srgbClr val="000000">
                      <a:alpha val="33000"/>
                    </a:srgbClr>
                  </a:outerShdw>
                </a:effectLst>
                <a:cs typeface="PT Bold Heading" pitchFamily="2" charset="-78"/>
                <a:sym typeface="AGA Arabesque"/>
              </a:rPr>
              <a:t></a:t>
            </a:r>
            <a:r>
              <a:rPr lang="ar-SA" sz="3600" b="1" dirty="0" smtClean="0">
                <a:ln w="17780" cmpd="sng">
                  <a:solidFill>
                    <a:schemeClr val="accent1">
                      <a:tint val="3000"/>
                    </a:schemeClr>
                  </a:solidFill>
                  <a:prstDash val="solid"/>
                  <a:miter lim="800000"/>
                </a:ln>
                <a:solidFill>
                  <a:srgbClr val="FF00FF"/>
                </a:solidFill>
                <a:effectLst>
                  <a:outerShdw blurRad="55000" dist="50800" dir="5400000" algn="tl">
                    <a:srgbClr val="000000">
                      <a:alpha val="33000"/>
                    </a:srgbClr>
                  </a:outerShdw>
                </a:effectLst>
                <a:cs typeface="PT Bold Heading" pitchFamily="2" charset="-78"/>
              </a:rPr>
              <a:t>العزل المباشر: </a:t>
            </a:r>
            <a:endParaRPr lang="ar-SA" sz="3600" b="1" dirty="0">
              <a:ln w="17780" cmpd="sng">
                <a:solidFill>
                  <a:schemeClr val="accent1">
                    <a:tint val="3000"/>
                  </a:schemeClr>
                </a:solidFill>
                <a:prstDash val="solid"/>
                <a:miter lim="800000"/>
              </a:ln>
              <a:solidFill>
                <a:srgbClr val="FF00FF"/>
              </a:solidFill>
              <a:effectLst>
                <a:outerShdw blurRad="55000" dist="50800" dir="5400000" algn="tl">
                  <a:srgbClr val="000000">
                    <a:alpha val="33000"/>
                  </a:srgbClr>
                </a:outerShdw>
              </a:effectLst>
              <a:cs typeface="PT Bold Heading" pitchFamily="2" charset="-78"/>
            </a:endParaRPr>
          </a:p>
        </p:txBody>
      </p:sp>
      <p:sp>
        <p:nvSpPr>
          <p:cNvPr id="8" name="مستطيل 7"/>
          <p:cNvSpPr>
            <a:spLocks noChangeArrowheads="1"/>
          </p:cNvSpPr>
          <p:nvPr/>
        </p:nvSpPr>
        <p:spPr bwMode="auto">
          <a:xfrm>
            <a:off x="0" y="3357562"/>
            <a:ext cx="9144000" cy="2800767"/>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200" dirty="0" smtClean="0">
                <a:effectLst>
                  <a:glow rad="101600">
                    <a:schemeClr val="accent2">
                      <a:satMod val="175000"/>
                      <a:alpha val="40000"/>
                    </a:schemeClr>
                  </a:glow>
                </a:effectLst>
                <a:cs typeface="PT Bold Heading" pitchFamily="2" charset="-78"/>
              </a:rPr>
              <a:t/>
            </a:r>
            <a:br>
              <a:rPr lang="ar-SA" sz="3200" dirty="0" smtClean="0">
                <a:effectLst>
                  <a:glow rad="101600">
                    <a:schemeClr val="accent2">
                      <a:satMod val="175000"/>
                      <a:alpha val="40000"/>
                    </a:schemeClr>
                  </a:glow>
                </a:effectLst>
                <a:cs typeface="PT Bold Heading" pitchFamily="2" charset="-78"/>
              </a:rPr>
            </a:br>
            <a:r>
              <a:rPr lang="ar-SA" sz="2800" dirty="0" smtClean="0">
                <a:effectLst>
                  <a:glow rad="101600">
                    <a:srgbClr val="FFFF00">
                      <a:alpha val="40000"/>
                    </a:srgbClr>
                  </a:glow>
                </a:effectLst>
                <a:cs typeface="PT Bold Heading" pitchFamily="2" charset="-78"/>
              </a:rPr>
              <a:t>وفيها تؤخذ كمية صغيرة من التربة وتنثر في وسط الطبق المحتوي على الوسط الزرعي ثم توضع الأطباق في الحاضنة على درجة حرارة مناسبة لمدة </a:t>
            </a:r>
            <a:r>
              <a:rPr lang="ar-SA" sz="2800" dirty="0" err="1" smtClean="0">
                <a:effectLst>
                  <a:glow rad="101600">
                    <a:srgbClr val="FFFF00">
                      <a:alpha val="40000"/>
                    </a:srgbClr>
                  </a:glow>
                </a:effectLst>
                <a:cs typeface="PT Bold Heading" pitchFamily="2" charset="-78"/>
              </a:rPr>
              <a:t>مناسبة </a:t>
            </a:r>
            <a:r>
              <a:rPr lang="ar-SA" sz="2800" dirty="0" smtClean="0">
                <a:effectLst>
                  <a:glow rad="101600">
                    <a:srgbClr val="FFFF00">
                      <a:alpha val="40000"/>
                    </a:srgbClr>
                  </a:glow>
                </a:effectLst>
                <a:cs typeface="PT Bold Heading" pitchFamily="2" charset="-78"/>
              </a:rPr>
              <a:t>، ثم تفحص بعد ذلك لغرض تشخيص أنواع الميكروبات النامية. </a:t>
            </a:r>
            <a:r>
              <a:rPr lang="ar-SA" sz="3200" dirty="0" smtClean="0">
                <a:effectLst>
                  <a:glow rad="101600">
                    <a:schemeClr val="accent2">
                      <a:satMod val="175000"/>
                      <a:alpha val="40000"/>
                    </a:schemeClr>
                  </a:glow>
                </a:effectLst>
                <a:cs typeface="PT Bold Heading" pitchFamily="2" charset="-78"/>
              </a:rPr>
              <a:t/>
            </a:r>
            <a:br>
              <a:rPr lang="ar-SA" sz="3200" dirty="0" smtClean="0">
                <a:effectLst>
                  <a:glow rad="101600">
                    <a:schemeClr val="accent2">
                      <a:satMod val="175000"/>
                      <a:alpha val="40000"/>
                    </a:schemeClr>
                  </a:glow>
                </a:effectLst>
                <a:cs typeface="PT Bold Heading" pitchFamily="2" charset="-78"/>
              </a:rPr>
            </a:br>
            <a:endParaRPr lang="en-US" sz="3200" b="1" spc="50" dirty="0">
              <a:ln w="11430">
                <a:noFill/>
              </a:ln>
              <a:solidFill>
                <a:srgbClr val="FF00FF"/>
              </a:solidFill>
              <a:effectLst>
                <a:glow rad="101600">
                  <a:schemeClr val="accent2">
                    <a:satMod val="175000"/>
                    <a:alpha val="40000"/>
                  </a:schemeClr>
                </a:glow>
              </a:effectLst>
              <a:cs typeface="PT Bold Heading" pitchFamily="2"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50" presetClass="entr" presetSubtype="0" decel="10000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3"/>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par>
                                <p:cTn id="21" presetID="16" presetClass="entr" presetSubtype="26" fill="hold"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barn(inHorizontal)">
                                      <p:cBhvr>
                                        <p:cTn id="23" dur="500"/>
                                        <p:tgtEl>
                                          <p:spTgt spid="6">
                                            <p:txEl>
                                              <p:pRg st="0" end="0"/>
                                            </p:txEl>
                                          </p:spTgt>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slide(fromBottom)">
                                      <p:cBhvr>
                                        <p:cTn id="26" dur="500"/>
                                        <p:tgtEl>
                                          <p:spTgt spid="7"/>
                                        </p:tgtEl>
                                      </p:cBhvr>
                                    </p:animEffect>
                                  </p:childTnLst>
                                </p:cTn>
                              </p:par>
                            </p:childTnLst>
                          </p:cTn>
                        </p:par>
                        <p:par>
                          <p:cTn id="27" fill="hold">
                            <p:stCondLst>
                              <p:cond delay="2000"/>
                            </p:stCondLst>
                            <p:childTnLst>
                              <p:par>
                                <p:cTn id="28" presetID="50" presetClass="entr" presetSubtype="0"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3"/>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descr="C:\Users\DAR\Pictures\ImageProxyCACOA7W8.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4" name="مستطيل 3"/>
          <p:cNvSpPr/>
          <p:nvPr/>
        </p:nvSpPr>
        <p:spPr>
          <a:xfrm>
            <a:off x="0" y="548680"/>
            <a:ext cx="9144000" cy="6463308"/>
          </a:xfrm>
          <a:prstGeom prst="rect">
            <a:avLst/>
          </a:prstGeom>
        </p:spPr>
        <p:txBody>
          <a:bodyPr wrap="square">
            <a:spAutoFit/>
          </a:bodyPr>
          <a:lstStyle/>
          <a:p>
            <a:r>
              <a:rPr lang="ar-SA" sz="2400" dirty="0" smtClean="0">
                <a:ln>
                  <a:solidFill>
                    <a:schemeClr val="tx1">
                      <a:lumMod val="95000"/>
                      <a:lumOff val="5000"/>
                    </a:schemeClr>
                  </a:solidFill>
                </a:ln>
                <a:solidFill>
                  <a:srgbClr val="3333CC"/>
                </a:solidFill>
                <a:effectLst>
                  <a:glow rad="101600">
                    <a:schemeClr val="accent3">
                      <a:satMod val="175000"/>
                      <a:alpha val="40000"/>
                    </a:schemeClr>
                  </a:glow>
                </a:effectLst>
                <a:cs typeface="PT Bold Heading" pitchFamily="2" charset="-78"/>
              </a:rPr>
              <a:t>وهى من أكثر الطرق استخداما ، حيث يمكن بهذه الطريقة تحديـد العدد النسبي للكائنات ، كما تستخدم للحصول على مزارع نقية . وتتلخص هذه الطريقة </a:t>
            </a:r>
            <a:r>
              <a:rPr lang="ar-SA" sz="2400" dirty="0" err="1" smtClean="0">
                <a:ln>
                  <a:solidFill>
                    <a:schemeClr val="tx1">
                      <a:lumMod val="95000"/>
                      <a:lumOff val="5000"/>
                    </a:schemeClr>
                  </a:solidFill>
                </a:ln>
                <a:solidFill>
                  <a:srgbClr val="3333CC"/>
                </a:solidFill>
                <a:effectLst>
                  <a:glow rad="101600">
                    <a:schemeClr val="accent3">
                      <a:satMod val="175000"/>
                      <a:alpha val="40000"/>
                    </a:schemeClr>
                  </a:glow>
                </a:effectLst>
                <a:cs typeface="PT Bold Heading" pitchFamily="2" charset="-78"/>
              </a:rPr>
              <a:t>في:-</a:t>
            </a:r>
            <a:r>
              <a:rPr lang="ar-SA" sz="2400" dirty="0" smtClean="0">
                <a:ln>
                  <a:solidFill>
                    <a:schemeClr val="tx1">
                      <a:lumMod val="95000"/>
                      <a:lumOff val="5000"/>
                    </a:schemeClr>
                  </a:solidFill>
                </a:ln>
                <a:solidFill>
                  <a:srgbClr val="3333CC"/>
                </a:solidFill>
                <a:effectLst>
                  <a:glow rad="101600">
                    <a:schemeClr val="accent3">
                      <a:satMod val="175000"/>
                      <a:alpha val="40000"/>
                    </a:schemeClr>
                  </a:glow>
                </a:effectLst>
                <a:cs typeface="PT Bold Heading" pitchFamily="2" charset="-78"/>
              </a:rPr>
              <a:t> </a:t>
            </a:r>
          </a:p>
          <a:p>
            <a:pPr>
              <a:lnSpc>
                <a:spcPct val="150000"/>
              </a:lnSpc>
              <a:buClr>
                <a:srgbClr val="FFC000"/>
              </a:buClr>
              <a:buFont typeface="Wingdings 2" pitchFamily="18" charset="2"/>
              <a:buChar char=""/>
            </a:pPr>
            <a:r>
              <a:rPr lang="ar-SA" sz="2400" dirty="0" smtClean="0">
                <a:solidFill>
                  <a:schemeClr val="tx1">
                    <a:lumMod val="95000"/>
                    <a:lumOff val="5000"/>
                  </a:schemeClr>
                </a:solidFill>
                <a:effectLst>
                  <a:glow rad="139700">
                    <a:srgbClr val="FFFF00">
                      <a:alpha val="40000"/>
                    </a:srgbClr>
                  </a:glow>
                </a:effectLst>
                <a:cs typeface="W1 SHUROOQ 09 004" pitchFamily="2" charset="-78"/>
              </a:rPr>
              <a:t>- </a:t>
            </a:r>
            <a:r>
              <a:rPr lang="ar-SA"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rPr>
              <a:t>تجرى عملية تخفيف لعينة التربة وذلك بوزن (1جم) وتوضع في أنبوبة تحتوي على (9 مل ) ماء مقطر معقم وترج لمدة عشر دقائق إلى عشرين دقيقة تقريباً ويكون التخفيف 1/10.</a:t>
            </a:r>
            <a:endParaRPr lang="en-US"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endParaRPr>
          </a:p>
          <a:p>
            <a:pPr>
              <a:lnSpc>
                <a:spcPct val="150000"/>
              </a:lnSpc>
              <a:buClr>
                <a:srgbClr val="FFC000"/>
              </a:buClr>
              <a:buFont typeface="Wingdings 2" pitchFamily="18" charset="2"/>
              <a:buChar char=""/>
            </a:pPr>
            <a:r>
              <a:rPr lang="ar-SA"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rPr>
              <a:t>- يترك الدورق لعدة دقائق حتى يتم ترسيب حبيبات التربة الكبيرة.</a:t>
            </a:r>
            <a:endParaRPr lang="en-US"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endParaRPr>
          </a:p>
          <a:p>
            <a:pPr>
              <a:lnSpc>
                <a:spcPct val="150000"/>
              </a:lnSpc>
              <a:buClr>
                <a:srgbClr val="FFC000"/>
              </a:buClr>
              <a:buFont typeface="Wingdings 2" pitchFamily="18" charset="2"/>
              <a:buChar char=""/>
            </a:pPr>
            <a:r>
              <a:rPr lang="ar-SA"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rPr>
              <a:t>- يؤخذ (1مل) من هذا المحلول وينقل إلى أنبوبة محتوية على (9مل) من الماء المقطر وترج جيداً فيكون التخفيف هنا 1/100.وبنفس الطريقة يتم عمل تخفيف 1/1000.</a:t>
            </a:r>
            <a:endParaRPr lang="en-US"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endParaRPr>
          </a:p>
          <a:p>
            <a:pPr>
              <a:lnSpc>
                <a:spcPct val="150000"/>
              </a:lnSpc>
              <a:buClr>
                <a:srgbClr val="FFC000"/>
              </a:buClr>
              <a:buFont typeface="Wingdings 2" pitchFamily="18" charset="2"/>
              <a:buChar char=""/>
            </a:pPr>
            <a:r>
              <a:rPr lang="ar-SA"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rPr>
              <a:t>- تحضر أطباق بتري محتوية على بيئة غذائية مناسبة لنمو الميكروب المراد عزله  وتلقح بواقع 1مل لكل طبق.</a:t>
            </a:r>
            <a:endParaRPr lang="en-US" sz="2400" b="1" dirty="0" smtClean="0">
              <a:ln w="24500" cmpd="dbl">
                <a:noFill/>
                <a:prstDash val="solid"/>
                <a:miter lim="800000"/>
              </a:ln>
              <a:solidFill>
                <a:schemeClr val="tx1">
                  <a:lumMod val="95000"/>
                  <a:lumOff val="5000"/>
                </a:schemeClr>
              </a:solidFill>
              <a:effectLst>
                <a:glow rad="139700">
                  <a:srgbClr val="FFFF00">
                    <a:alpha val="40000"/>
                  </a:srgbClr>
                </a:glow>
                <a:outerShdw blurRad="38100" dist="38100" dir="7020000" algn="tl">
                  <a:srgbClr val="000000">
                    <a:alpha val="35000"/>
                  </a:srgbClr>
                </a:outerShdw>
              </a:effectLst>
              <a:cs typeface="W1 SHUROOQ 09 004" pitchFamily="2" charset="-78"/>
            </a:endParaRPr>
          </a:p>
          <a:p>
            <a:pPr>
              <a:lnSpc>
                <a:spcPct val="150000"/>
              </a:lnSpc>
              <a:buClr>
                <a:srgbClr val="FFC000"/>
              </a:buClr>
              <a:buFont typeface="Wingdings 2" pitchFamily="18" charset="2"/>
              <a:buChar char=""/>
            </a:pPr>
            <a:r>
              <a:rPr lang="ar-SA" sz="2400" dirty="0" smtClean="0">
                <a:solidFill>
                  <a:schemeClr val="tx1">
                    <a:lumMod val="95000"/>
                    <a:lumOff val="5000"/>
                  </a:schemeClr>
                </a:solidFill>
                <a:effectLst>
                  <a:glow rad="139700">
                    <a:srgbClr val="FFFF00">
                      <a:alpha val="40000"/>
                    </a:srgbClr>
                  </a:glow>
                </a:effectLst>
                <a:cs typeface="W1 SHUROOQ 09 004" pitchFamily="2" charset="-78"/>
              </a:rPr>
              <a:t>- توضع الأطباق في الحاضنة على درجة حرارة مناسبة ولمدة </a:t>
            </a:r>
            <a:r>
              <a:rPr lang="ar-SA" sz="2400" dirty="0" err="1" smtClean="0">
                <a:solidFill>
                  <a:schemeClr val="tx1">
                    <a:lumMod val="95000"/>
                    <a:lumOff val="5000"/>
                  </a:schemeClr>
                </a:solidFill>
                <a:effectLst>
                  <a:glow rad="139700">
                    <a:srgbClr val="FFFF00">
                      <a:alpha val="40000"/>
                    </a:srgbClr>
                  </a:glow>
                </a:effectLst>
                <a:cs typeface="W1 SHUROOQ 09 004" pitchFamily="2" charset="-78"/>
              </a:rPr>
              <a:t>مناسبة </a:t>
            </a:r>
            <a:r>
              <a:rPr lang="ar-SA" sz="2400" dirty="0" smtClean="0">
                <a:solidFill>
                  <a:schemeClr val="tx1">
                    <a:lumMod val="95000"/>
                    <a:lumOff val="5000"/>
                  </a:schemeClr>
                </a:solidFill>
                <a:effectLst>
                  <a:glow rad="139700">
                    <a:srgbClr val="FFFF00">
                      <a:alpha val="40000"/>
                    </a:srgbClr>
                  </a:glow>
                </a:effectLst>
                <a:cs typeface="W1 SHUROOQ 09 004" pitchFamily="2" charset="-78"/>
              </a:rPr>
              <a:t>(حسب نوع الميكروب) يمكن بعدها ملاحظة نمو المستعمرات.</a:t>
            </a:r>
            <a:r>
              <a:rPr lang="ar-SA" sz="2800" dirty="0" smtClean="0">
                <a:ln>
                  <a:solidFill>
                    <a:schemeClr val="tx1"/>
                  </a:solidFill>
                </a:ln>
                <a:effectLst>
                  <a:glow rad="101600">
                    <a:schemeClr val="accent2">
                      <a:satMod val="175000"/>
                      <a:alpha val="40000"/>
                    </a:schemeClr>
                  </a:glow>
                </a:effectLst>
                <a:cs typeface="PT Bold Heading" pitchFamily="2" charset="-78"/>
              </a:rPr>
              <a:t/>
            </a:r>
            <a:br>
              <a:rPr lang="ar-SA" sz="2800" dirty="0" smtClean="0">
                <a:ln>
                  <a:solidFill>
                    <a:schemeClr val="tx1"/>
                  </a:solidFill>
                </a:ln>
                <a:effectLst>
                  <a:glow rad="101600">
                    <a:schemeClr val="accent2">
                      <a:satMod val="175000"/>
                      <a:alpha val="40000"/>
                    </a:schemeClr>
                  </a:glow>
                </a:effectLst>
                <a:cs typeface="PT Bold Heading" pitchFamily="2" charset="-78"/>
              </a:rPr>
            </a:br>
            <a:endParaRPr lang="en-US" sz="2800" dirty="0" smtClean="0">
              <a:ln>
                <a:solidFill>
                  <a:schemeClr val="tx1"/>
                </a:solidFill>
              </a:ln>
              <a:cs typeface="PT Bold Heading" pitchFamily="2" charset="-78"/>
            </a:endParaRPr>
          </a:p>
        </p:txBody>
      </p:sp>
      <p:sp>
        <p:nvSpPr>
          <p:cNvPr id="5" name="مستطيل 4"/>
          <p:cNvSpPr/>
          <p:nvPr/>
        </p:nvSpPr>
        <p:spPr>
          <a:xfrm>
            <a:off x="857224" y="0"/>
            <a:ext cx="7858180" cy="584775"/>
          </a:xfrm>
          <a:prstGeom prst="rect">
            <a:avLst/>
          </a:prstGeom>
        </p:spPr>
        <p:txBody>
          <a:bodyPr wrap="square">
            <a:spAutoFit/>
          </a:bodyPr>
          <a:lstStyle/>
          <a:p>
            <a:r>
              <a:rPr lang="ar-SA" sz="3200" b="1" dirty="0" smtClean="0">
                <a:ln w="1905">
                  <a:solidFill>
                    <a:schemeClr val="tx1">
                      <a:lumMod val="95000"/>
                      <a:lumOff val="5000"/>
                    </a:schemeClr>
                  </a:solidFill>
                </a:ln>
                <a:solidFill>
                  <a:schemeClr val="accent6"/>
                </a:solidFill>
                <a:effectLst>
                  <a:glow rad="101600">
                    <a:srgbClr val="C00000">
                      <a:alpha val="60000"/>
                    </a:srgbClr>
                  </a:glow>
                  <a:innerShdw blurRad="69850" dist="43180" dir="5400000">
                    <a:srgbClr val="000000">
                      <a:alpha val="65000"/>
                    </a:srgbClr>
                  </a:innerShdw>
                </a:effectLst>
                <a:cs typeface="PT Bold Heading" pitchFamily="2" charset="-78"/>
                <a:sym typeface="AGA Arabesque"/>
              </a:rPr>
              <a:t></a:t>
            </a:r>
            <a:r>
              <a:rPr lang="ar-SA" sz="3200" b="1" dirty="0" smtClean="0">
                <a:ln w="1905">
                  <a:solidFill>
                    <a:schemeClr val="tx1">
                      <a:lumMod val="95000"/>
                      <a:lumOff val="5000"/>
                    </a:schemeClr>
                  </a:solidFill>
                </a:ln>
                <a:solidFill>
                  <a:schemeClr val="accent6"/>
                </a:solidFill>
                <a:effectLst>
                  <a:glow rad="101600">
                    <a:srgbClr val="C00000">
                      <a:alpha val="60000"/>
                    </a:srgbClr>
                  </a:glow>
                  <a:innerShdw blurRad="69850" dist="43180" dir="5400000">
                    <a:srgbClr val="000000">
                      <a:alpha val="65000"/>
                    </a:srgbClr>
                  </a:innerShdw>
                </a:effectLst>
                <a:cs typeface="PT Bold Heading" pitchFamily="2" charset="-78"/>
              </a:rPr>
              <a:t>العزل بطريفة </a:t>
            </a:r>
            <a:r>
              <a:rPr lang="ar-SA" sz="3200" b="1" smtClean="0">
                <a:ln w="1905">
                  <a:solidFill>
                    <a:schemeClr val="tx1">
                      <a:lumMod val="95000"/>
                      <a:lumOff val="5000"/>
                    </a:schemeClr>
                  </a:solidFill>
                </a:ln>
                <a:solidFill>
                  <a:schemeClr val="accent6"/>
                </a:solidFill>
                <a:effectLst>
                  <a:glow rad="101600">
                    <a:srgbClr val="C00000">
                      <a:alpha val="60000"/>
                    </a:srgbClr>
                  </a:glow>
                  <a:innerShdw blurRad="69850" dist="43180" dir="5400000">
                    <a:srgbClr val="000000">
                      <a:alpha val="65000"/>
                    </a:srgbClr>
                  </a:innerShdw>
                </a:effectLst>
                <a:cs typeface="PT Bold Heading" pitchFamily="2" charset="-78"/>
              </a:rPr>
              <a:t>التخفيف </a:t>
            </a:r>
            <a:r>
              <a:rPr lang="ar-SA" sz="3200" b="1" smtClean="0">
                <a:ln w="1905">
                  <a:solidFill>
                    <a:schemeClr val="tx1">
                      <a:lumMod val="95000"/>
                      <a:lumOff val="5000"/>
                    </a:schemeClr>
                  </a:solidFill>
                </a:ln>
                <a:solidFill>
                  <a:schemeClr val="accent6"/>
                </a:solidFill>
                <a:effectLst>
                  <a:glow rad="101600">
                    <a:srgbClr val="C00000">
                      <a:alpha val="60000"/>
                    </a:srgbClr>
                  </a:glow>
                  <a:innerShdw blurRad="69850" dist="43180" dir="5400000">
                    <a:srgbClr val="000000">
                      <a:alpha val="65000"/>
                    </a:srgbClr>
                  </a:innerShdw>
                </a:effectLst>
                <a:cs typeface="PT Bold Heading" pitchFamily="2" charset="-78"/>
              </a:rPr>
              <a:t>:</a:t>
            </a:r>
            <a:r>
              <a:rPr lang="ar-SA" sz="3200" b="1" dirty="0" smtClean="0">
                <a:ln w="1905">
                  <a:solidFill>
                    <a:schemeClr val="tx1">
                      <a:lumMod val="95000"/>
                      <a:lumOff val="5000"/>
                    </a:schemeClr>
                  </a:solidFill>
                </a:ln>
                <a:solidFill>
                  <a:schemeClr val="accent6"/>
                </a:solidFill>
                <a:effectLst>
                  <a:glow rad="101600">
                    <a:srgbClr val="C00000">
                      <a:alpha val="60000"/>
                    </a:srgbClr>
                  </a:glow>
                  <a:innerShdw blurRad="69850" dist="43180" dir="5400000">
                    <a:srgbClr val="000000">
                      <a:alpha val="65000"/>
                    </a:srgbClr>
                  </a:innerShdw>
                </a:effectLst>
                <a:cs typeface="PT Bold Heading" pitchFamily="2" charset="-78"/>
              </a:rPr>
              <a:t> </a:t>
            </a:r>
            <a:endParaRPr lang="ar-SA" sz="3200" b="1" dirty="0">
              <a:ln w="1905">
                <a:solidFill>
                  <a:schemeClr val="tx1">
                    <a:lumMod val="95000"/>
                    <a:lumOff val="5000"/>
                  </a:schemeClr>
                </a:solidFill>
              </a:ln>
              <a:solidFill>
                <a:schemeClr val="accent6"/>
              </a:solidFill>
              <a:effectLst>
                <a:glow rad="101600">
                  <a:srgbClr val="C00000">
                    <a:alpha val="60000"/>
                  </a:srgbClr>
                </a:glow>
                <a:innerShdw blurRad="69850" dist="43180" dir="5400000">
                  <a:srgbClr val="000000">
                    <a:alpha val="65000"/>
                  </a:srgbClr>
                </a:innerShdw>
              </a:effectLst>
              <a:cs typeface="PT Bold Heading"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800" decel="100000"/>
                                        <p:tgtEl>
                                          <p:spTgt spid="4">
                                            <p:txEl>
                                              <p:pRg st="0" end="0"/>
                                            </p:txEl>
                                          </p:spTgt>
                                        </p:tgtEl>
                                      </p:cBhvr>
                                    </p:animEffect>
                                    <p:anim calcmode="lin" valueType="num">
                                      <p:cBhvr>
                                        <p:cTn id="17" dur="800" decel="100000" fill="hold"/>
                                        <p:tgtEl>
                                          <p:spTgt spid="4">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4">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4">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4">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4">
                                            <p:txEl>
                                              <p:pRg st="0" end="0"/>
                                            </p:txEl>
                                          </p:spTgt>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800" decel="100000"/>
                                        <p:tgtEl>
                                          <p:spTgt spid="4">
                                            <p:txEl>
                                              <p:pRg st="1" end="1"/>
                                            </p:txEl>
                                          </p:spTgt>
                                        </p:tgtEl>
                                      </p:cBhvr>
                                    </p:animEffect>
                                    <p:anim calcmode="lin" valueType="num">
                                      <p:cBhvr>
                                        <p:cTn id="26" dur="800" decel="100000" fill="hold"/>
                                        <p:tgtEl>
                                          <p:spTgt spid="4">
                                            <p:txEl>
                                              <p:pRg st="1" end="1"/>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4">
                                            <p:txEl>
                                              <p:pRg st="1" end="1"/>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4">
                                            <p:txEl>
                                              <p:pRg st="1" end="1"/>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
                                            <p:txEl>
                                              <p:pRg st="1" end="1"/>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
                                            <p:txEl>
                                              <p:pRg st="1" end="1"/>
                                            </p:txEl>
                                          </p:spTgt>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Effect transition="in" filter="fade">
                                      <p:cBhvr>
                                        <p:cTn id="34" dur="800" decel="100000"/>
                                        <p:tgtEl>
                                          <p:spTgt spid="4">
                                            <p:txEl>
                                              <p:pRg st="2" end="2"/>
                                            </p:txEl>
                                          </p:spTgt>
                                        </p:tgtEl>
                                      </p:cBhvr>
                                    </p:animEffect>
                                    <p:anim calcmode="lin" valueType="num">
                                      <p:cBhvr>
                                        <p:cTn id="35" dur="800" decel="100000" fill="hold"/>
                                        <p:tgtEl>
                                          <p:spTgt spid="4">
                                            <p:txEl>
                                              <p:pRg st="2" end="2"/>
                                            </p:txEl>
                                          </p:spTgt>
                                        </p:tgtEl>
                                        <p:attrNameLst>
                                          <p:attrName>style.rotation</p:attrName>
                                        </p:attrNameLst>
                                      </p:cBhvr>
                                      <p:tavLst>
                                        <p:tav tm="0">
                                          <p:val>
                                            <p:fltVal val="-90"/>
                                          </p:val>
                                        </p:tav>
                                        <p:tav tm="100000">
                                          <p:val>
                                            <p:fltVal val="0"/>
                                          </p:val>
                                        </p:tav>
                                      </p:tavLst>
                                    </p:anim>
                                    <p:anim calcmode="lin" valueType="num">
                                      <p:cBhvr>
                                        <p:cTn id="36" dur="800" decel="100000" fill="hold"/>
                                        <p:tgtEl>
                                          <p:spTgt spid="4">
                                            <p:txEl>
                                              <p:pRg st="2" end="2"/>
                                            </p:txEl>
                                          </p:spTgt>
                                        </p:tgtEl>
                                        <p:attrNameLst>
                                          <p:attrName>ppt_x</p:attrName>
                                        </p:attrNameLst>
                                      </p:cBhvr>
                                      <p:tavLst>
                                        <p:tav tm="0">
                                          <p:val>
                                            <p:strVal val="#ppt_x+0.4"/>
                                          </p:val>
                                        </p:tav>
                                        <p:tav tm="100000">
                                          <p:val>
                                            <p:strVal val="#ppt_x-0.05"/>
                                          </p:val>
                                        </p:tav>
                                      </p:tavLst>
                                    </p:anim>
                                    <p:anim calcmode="lin" valueType="num">
                                      <p:cBhvr>
                                        <p:cTn id="37" dur="800" decel="100000" fill="hold"/>
                                        <p:tgtEl>
                                          <p:spTgt spid="4">
                                            <p:txEl>
                                              <p:pRg st="2" end="2"/>
                                            </p:txEl>
                                          </p:spTgt>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4">
                                            <p:txEl>
                                              <p:pRg st="2" end="2"/>
                                            </p:txEl>
                                          </p:spTgt>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4">
                                            <p:txEl>
                                              <p:pRg st="2" end="2"/>
                                            </p:txEl>
                                          </p:spTgt>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animEffect transition="in" filter="fade">
                                      <p:cBhvr>
                                        <p:cTn id="43" dur="800" decel="100000"/>
                                        <p:tgtEl>
                                          <p:spTgt spid="4">
                                            <p:txEl>
                                              <p:pRg st="3" end="3"/>
                                            </p:txEl>
                                          </p:spTgt>
                                        </p:tgtEl>
                                      </p:cBhvr>
                                    </p:animEffect>
                                    <p:anim calcmode="lin" valueType="num">
                                      <p:cBhvr>
                                        <p:cTn id="44" dur="800" decel="100000" fill="hold"/>
                                        <p:tgtEl>
                                          <p:spTgt spid="4">
                                            <p:txEl>
                                              <p:pRg st="3" end="3"/>
                                            </p:txEl>
                                          </p:spTgt>
                                        </p:tgtEl>
                                        <p:attrNameLst>
                                          <p:attrName>style.rotation</p:attrName>
                                        </p:attrNameLst>
                                      </p:cBhvr>
                                      <p:tavLst>
                                        <p:tav tm="0">
                                          <p:val>
                                            <p:fltVal val="-90"/>
                                          </p:val>
                                        </p:tav>
                                        <p:tav tm="100000">
                                          <p:val>
                                            <p:fltVal val="0"/>
                                          </p:val>
                                        </p:tav>
                                      </p:tavLst>
                                    </p:anim>
                                    <p:anim calcmode="lin" valueType="num">
                                      <p:cBhvr>
                                        <p:cTn id="45" dur="800" decel="100000" fill="hold"/>
                                        <p:tgtEl>
                                          <p:spTgt spid="4">
                                            <p:txEl>
                                              <p:pRg st="3" end="3"/>
                                            </p:txEl>
                                          </p:spTgt>
                                        </p:tgtEl>
                                        <p:attrNameLst>
                                          <p:attrName>ppt_x</p:attrName>
                                        </p:attrNameLst>
                                      </p:cBhvr>
                                      <p:tavLst>
                                        <p:tav tm="0">
                                          <p:val>
                                            <p:strVal val="#ppt_x+0.4"/>
                                          </p:val>
                                        </p:tav>
                                        <p:tav tm="100000">
                                          <p:val>
                                            <p:strVal val="#ppt_x-0.05"/>
                                          </p:val>
                                        </p:tav>
                                      </p:tavLst>
                                    </p:anim>
                                    <p:anim calcmode="lin" valueType="num">
                                      <p:cBhvr>
                                        <p:cTn id="46" dur="800" decel="100000" fill="hold"/>
                                        <p:tgtEl>
                                          <p:spTgt spid="4">
                                            <p:txEl>
                                              <p:pRg st="3" end="3"/>
                                            </p:txEl>
                                          </p:spTgt>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4">
                                            <p:txEl>
                                              <p:pRg st="3" end="3"/>
                                            </p:txEl>
                                          </p:spTgt>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4">
                                            <p:txEl>
                                              <p:pRg st="3" end="3"/>
                                            </p:txEl>
                                          </p:spTgt>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4">
                                            <p:txEl>
                                              <p:pRg st="4" end="4"/>
                                            </p:txEl>
                                          </p:spTgt>
                                        </p:tgtEl>
                                        <p:attrNameLst>
                                          <p:attrName>style.visibility</p:attrName>
                                        </p:attrNameLst>
                                      </p:cBhvr>
                                      <p:to>
                                        <p:strVal val="visible"/>
                                      </p:to>
                                    </p:set>
                                    <p:animEffect transition="in" filter="fade">
                                      <p:cBhvr>
                                        <p:cTn id="52" dur="800" decel="100000"/>
                                        <p:tgtEl>
                                          <p:spTgt spid="4">
                                            <p:txEl>
                                              <p:pRg st="4" end="4"/>
                                            </p:txEl>
                                          </p:spTgt>
                                        </p:tgtEl>
                                      </p:cBhvr>
                                    </p:animEffect>
                                    <p:anim calcmode="lin" valueType="num">
                                      <p:cBhvr>
                                        <p:cTn id="53" dur="800" decel="100000" fill="hold"/>
                                        <p:tgtEl>
                                          <p:spTgt spid="4">
                                            <p:txEl>
                                              <p:pRg st="4" end="4"/>
                                            </p:txEl>
                                          </p:spTgt>
                                        </p:tgtEl>
                                        <p:attrNameLst>
                                          <p:attrName>style.rotation</p:attrName>
                                        </p:attrNameLst>
                                      </p:cBhvr>
                                      <p:tavLst>
                                        <p:tav tm="0">
                                          <p:val>
                                            <p:fltVal val="-90"/>
                                          </p:val>
                                        </p:tav>
                                        <p:tav tm="100000">
                                          <p:val>
                                            <p:fltVal val="0"/>
                                          </p:val>
                                        </p:tav>
                                      </p:tavLst>
                                    </p:anim>
                                    <p:anim calcmode="lin" valueType="num">
                                      <p:cBhvr>
                                        <p:cTn id="54" dur="800" decel="100000" fill="hold"/>
                                        <p:tgtEl>
                                          <p:spTgt spid="4">
                                            <p:txEl>
                                              <p:pRg st="4" end="4"/>
                                            </p:txEl>
                                          </p:spTgt>
                                        </p:tgtEl>
                                        <p:attrNameLst>
                                          <p:attrName>ppt_x</p:attrName>
                                        </p:attrNameLst>
                                      </p:cBhvr>
                                      <p:tavLst>
                                        <p:tav tm="0">
                                          <p:val>
                                            <p:strVal val="#ppt_x+0.4"/>
                                          </p:val>
                                        </p:tav>
                                        <p:tav tm="100000">
                                          <p:val>
                                            <p:strVal val="#ppt_x-0.05"/>
                                          </p:val>
                                        </p:tav>
                                      </p:tavLst>
                                    </p:anim>
                                    <p:anim calcmode="lin" valueType="num">
                                      <p:cBhvr>
                                        <p:cTn id="55" dur="800" decel="100000" fill="hold"/>
                                        <p:tgtEl>
                                          <p:spTgt spid="4">
                                            <p:txEl>
                                              <p:pRg st="4" end="4"/>
                                            </p:txEl>
                                          </p:spTgt>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4">
                                            <p:txEl>
                                              <p:pRg st="4" end="4"/>
                                            </p:txEl>
                                          </p:spTgt>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4">
                                            <p:txEl>
                                              <p:pRg st="4" end="4"/>
                                            </p:txEl>
                                          </p:spTgt>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grpId="0" nodeType="afterEffect">
                                  <p:stCondLst>
                                    <p:cond delay="0"/>
                                  </p:stCondLst>
                                  <p:childTnLst>
                                    <p:set>
                                      <p:cBhvr>
                                        <p:cTn id="60" dur="1" fill="hold">
                                          <p:stCondLst>
                                            <p:cond delay="0"/>
                                          </p:stCondLst>
                                        </p:cTn>
                                        <p:tgtEl>
                                          <p:spTgt spid="4">
                                            <p:txEl>
                                              <p:pRg st="5" end="5"/>
                                            </p:txEl>
                                          </p:spTgt>
                                        </p:tgtEl>
                                        <p:attrNameLst>
                                          <p:attrName>style.visibility</p:attrName>
                                        </p:attrNameLst>
                                      </p:cBhvr>
                                      <p:to>
                                        <p:strVal val="visible"/>
                                      </p:to>
                                    </p:set>
                                    <p:animEffect transition="in" filter="fade">
                                      <p:cBhvr>
                                        <p:cTn id="61" dur="800" decel="100000"/>
                                        <p:tgtEl>
                                          <p:spTgt spid="4">
                                            <p:txEl>
                                              <p:pRg st="5" end="5"/>
                                            </p:txEl>
                                          </p:spTgt>
                                        </p:tgtEl>
                                      </p:cBhvr>
                                    </p:animEffect>
                                    <p:anim calcmode="lin" valueType="num">
                                      <p:cBhvr>
                                        <p:cTn id="62" dur="800" decel="100000" fill="hold"/>
                                        <p:tgtEl>
                                          <p:spTgt spid="4">
                                            <p:txEl>
                                              <p:pRg st="5" end="5"/>
                                            </p:txEl>
                                          </p:spTgt>
                                        </p:tgtEl>
                                        <p:attrNameLst>
                                          <p:attrName>style.rotation</p:attrName>
                                        </p:attrNameLst>
                                      </p:cBhvr>
                                      <p:tavLst>
                                        <p:tav tm="0">
                                          <p:val>
                                            <p:fltVal val="-90"/>
                                          </p:val>
                                        </p:tav>
                                        <p:tav tm="100000">
                                          <p:val>
                                            <p:fltVal val="0"/>
                                          </p:val>
                                        </p:tav>
                                      </p:tavLst>
                                    </p:anim>
                                    <p:anim calcmode="lin" valueType="num">
                                      <p:cBhvr>
                                        <p:cTn id="63" dur="800" decel="100000" fill="hold"/>
                                        <p:tgtEl>
                                          <p:spTgt spid="4">
                                            <p:txEl>
                                              <p:pRg st="5" end="5"/>
                                            </p:txEl>
                                          </p:spTgt>
                                        </p:tgtEl>
                                        <p:attrNameLst>
                                          <p:attrName>ppt_x</p:attrName>
                                        </p:attrNameLst>
                                      </p:cBhvr>
                                      <p:tavLst>
                                        <p:tav tm="0">
                                          <p:val>
                                            <p:strVal val="#ppt_x+0.4"/>
                                          </p:val>
                                        </p:tav>
                                        <p:tav tm="100000">
                                          <p:val>
                                            <p:strVal val="#ppt_x-0.05"/>
                                          </p:val>
                                        </p:tav>
                                      </p:tavLst>
                                    </p:anim>
                                    <p:anim calcmode="lin" valueType="num">
                                      <p:cBhvr>
                                        <p:cTn id="64" dur="800" decel="100000" fill="hold"/>
                                        <p:tgtEl>
                                          <p:spTgt spid="4">
                                            <p:txEl>
                                              <p:pRg st="5" end="5"/>
                                            </p:txEl>
                                          </p:spTgt>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4">
                                            <p:txEl>
                                              <p:pRg st="5" end="5"/>
                                            </p:txEl>
                                          </p:spTgt>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4">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1075</TotalTime>
  <Words>725</Words>
  <Application>Microsoft Office PowerPoint</Application>
  <PresentationFormat>عرض على الشاشة (3:4)‏</PresentationFormat>
  <Paragraphs>61</Paragraphs>
  <Slides>13</Slides>
  <Notes>2</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A1</dc:creator>
  <cp:lastModifiedBy>skills2</cp:lastModifiedBy>
  <cp:revision>108</cp:revision>
  <dcterms:created xsi:type="dcterms:W3CDTF">2011-10-05T19:45:12Z</dcterms:created>
  <dcterms:modified xsi:type="dcterms:W3CDTF">2014-02-13T20:00:11Z</dcterms:modified>
</cp:coreProperties>
</file>