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8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53" autoAdjust="0"/>
    <p:restoredTop sz="94660"/>
  </p:normalViewPr>
  <p:slideViewPr>
    <p:cSldViewPr>
      <p:cViewPr>
        <p:scale>
          <a:sx n="76" d="100"/>
          <a:sy n="76" d="100"/>
        </p:scale>
        <p:origin x="-210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EBBB6-2468-4978-ACCA-AB0CE755A249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7C0A1-486D-4BFA-8F45-DC4E4BEFC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608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7C0A1-486D-4BFA-8F45-DC4E4BEFC51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700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1E38-F590-4F47-8A54-EE2249478BC4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69B4-2991-44D5-9E01-A89767DDB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822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1E38-F590-4F47-8A54-EE2249478BC4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69B4-2991-44D5-9E01-A89767DDB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83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1E38-F590-4F47-8A54-EE2249478BC4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69B4-2991-44D5-9E01-A89767DDB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152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1E38-F590-4F47-8A54-EE2249478BC4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69B4-2991-44D5-9E01-A89767DDB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661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1E38-F590-4F47-8A54-EE2249478BC4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69B4-2991-44D5-9E01-A89767DDB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391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1E38-F590-4F47-8A54-EE2249478BC4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69B4-2991-44D5-9E01-A89767DDB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902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1E38-F590-4F47-8A54-EE2249478BC4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69B4-2991-44D5-9E01-A89767DDB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943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1E38-F590-4F47-8A54-EE2249478BC4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69B4-2991-44D5-9E01-A89767DDB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557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1E38-F590-4F47-8A54-EE2249478BC4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69B4-2991-44D5-9E01-A89767DDB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986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1E38-F590-4F47-8A54-EE2249478BC4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69B4-2991-44D5-9E01-A89767DDB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588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1E38-F590-4F47-8A54-EE2249478BC4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69B4-2991-44D5-9E01-A89767DDB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273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91E38-F590-4F47-8A54-EE2249478BC4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369B4-2991-44D5-9E01-A89767DDB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969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b="1" dirty="0" smtClean="0">
                <a:solidFill>
                  <a:schemeClr val="tx2">
                    <a:lumMod val="50000"/>
                  </a:schemeClr>
                </a:solidFill>
              </a:rPr>
              <a:t>Life Table </a:t>
            </a:r>
            <a:endParaRPr lang="en-US" sz="8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62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Example: </a:t>
            </a:r>
            <a:br>
              <a:rPr lang="en-US" dirty="0" smtClean="0"/>
            </a:br>
            <a:r>
              <a:rPr lang="en-US" dirty="0" smtClean="0"/>
              <a:t>How to calculate </a:t>
            </a:r>
            <a:r>
              <a:rPr lang="en-US" sz="3200" dirty="0" err="1" smtClean="0"/>
              <a:t>n</a:t>
            </a:r>
            <a:r>
              <a:rPr lang="en-US" dirty="0" err="1" smtClean="0"/>
              <a:t>d</a:t>
            </a:r>
            <a:r>
              <a:rPr lang="en-US" dirty="0" smtClean="0"/>
              <a:t>ₓ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9288907"/>
              </p:ext>
            </p:extLst>
          </p:nvPr>
        </p:nvGraphicFramePr>
        <p:xfrm>
          <a:off x="457200" y="1600200"/>
          <a:ext cx="8382000" cy="1463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5920"/>
                <a:gridCol w="1645920"/>
                <a:gridCol w="1645920"/>
                <a:gridCol w="1767840"/>
                <a:gridCol w="1676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Ages</a:t>
                      </a:r>
                      <a:r>
                        <a:rPr lang="en-US" sz="2800" baseline="0" dirty="0" smtClean="0"/>
                        <a:t> </a:t>
                      </a:r>
                    </a:p>
                    <a:p>
                      <a:r>
                        <a:rPr lang="en-US" sz="2800" baseline="0" dirty="0" smtClean="0"/>
                        <a:t>X to X + 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Column 2</a:t>
                      </a:r>
                    </a:p>
                    <a:p>
                      <a:r>
                        <a:rPr lang="en-US" sz="1800" dirty="0" smtClean="0"/>
                        <a:t>n</a:t>
                      </a:r>
                      <a:r>
                        <a:rPr lang="en-US" sz="2800" dirty="0" smtClean="0"/>
                        <a:t>qₓ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Column</a:t>
                      </a:r>
                      <a:r>
                        <a:rPr lang="en-US" sz="2800" baseline="0" dirty="0" smtClean="0"/>
                        <a:t> 3</a:t>
                      </a:r>
                    </a:p>
                    <a:p>
                      <a:r>
                        <a:rPr lang="en-US" sz="2800" dirty="0" smtClean="0"/>
                        <a:t>Iₓ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Column</a:t>
                      </a:r>
                      <a:r>
                        <a:rPr lang="en-US" sz="2800" baseline="0" dirty="0" smtClean="0"/>
                        <a:t> 4</a:t>
                      </a:r>
                    </a:p>
                    <a:p>
                      <a:r>
                        <a:rPr lang="en-US" sz="1800" dirty="0" err="1" smtClean="0"/>
                        <a:t>n</a:t>
                      </a:r>
                      <a:r>
                        <a:rPr lang="en-US" sz="2800" dirty="0" err="1" smtClean="0"/>
                        <a:t>d</a:t>
                      </a:r>
                      <a:r>
                        <a:rPr lang="en-US" sz="2800" dirty="0" smtClean="0"/>
                        <a:t>ₓ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Column 5</a:t>
                      </a:r>
                    </a:p>
                    <a:p>
                      <a:r>
                        <a:rPr lang="en-US" sz="1800" dirty="0" err="1" smtClean="0"/>
                        <a:t>n</a:t>
                      </a:r>
                      <a:r>
                        <a:rPr lang="en-US" sz="2800" dirty="0" err="1" smtClean="0"/>
                        <a:t>L</a:t>
                      </a:r>
                      <a:r>
                        <a:rPr lang="en-US" sz="2800" dirty="0" smtClean="0"/>
                        <a:t>ₓ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5-9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.00877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92734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813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461637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4462397" y="3061570"/>
            <a:ext cx="0" cy="7484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096000" y="3061570"/>
            <a:ext cx="0" cy="7484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971800" y="3061570"/>
            <a:ext cx="0" cy="7484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476500" y="3810000"/>
            <a:ext cx="9906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₅q₅</a:t>
            </a:r>
            <a:endParaRPr lang="en-US" sz="3600" dirty="0"/>
          </a:p>
        </p:txBody>
      </p:sp>
      <p:sp>
        <p:nvSpPr>
          <p:cNvPr id="14" name="Rectangle 13"/>
          <p:cNvSpPr/>
          <p:nvPr/>
        </p:nvSpPr>
        <p:spPr>
          <a:xfrm>
            <a:off x="3967097" y="3810000"/>
            <a:ext cx="9906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I₅</a:t>
            </a:r>
            <a:endParaRPr lang="en-US" sz="3600" dirty="0"/>
          </a:p>
        </p:txBody>
      </p:sp>
      <p:sp>
        <p:nvSpPr>
          <p:cNvPr id="15" name="Rectangle 14"/>
          <p:cNvSpPr/>
          <p:nvPr/>
        </p:nvSpPr>
        <p:spPr>
          <a:xfrm>
            <a:off x="5600700" y="3810000"/>
            <a:ext cx="9906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₅d₅</a:t>
            </a:r>
            <a:endParaRPr lang="en-US" sz="3600" dirty="0"/>
          </a:p>
        </p:txBody>
      </p:sp>
      <p:sp>
        <p:nvSpPr>
          <p:cNvPr id="16" name="Rectangle 15"/>
          <p:cNvSpPr/>
          <p:nvPr/>
        </p:nvSpPr>
        <p:spPr>
          <a:xfrm>
            <a:off x="1447800" y="4876800"/>
            <a:ext cx="4038600" cy="685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.00877 x 92,734 = </a:t>
            </a:r>
            <a:endParaRPr lang="en-US" sz="3600" dirty="0"/>
          </a:p>
        </p:txBody>
      </p:sp>
      <p:sp>
        <p:nvSpPr>
          <p:cNvPr id="17" name="Rectangle 16"/>
          <p:cNvSpPr/>
          <p:nvPr/>
        </p:nvSpPr>
        <p:spPr>
          <a:xfrm>
            <a:off x="5715000" y="4876800"/>
            <a:ext cx="990600" cy="685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813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22541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err="1" smtClean="0"/>
              <a:t>n</a:t>
            </a:r>
            <a:r>
              <a:rPr lang="en-US" sz="4000" dirty="0" err="1" smtClean="0"/>
              <a:t>d</a:t>
            </a:r>
            <a:r>
              <a:rPr lang="en-US" sz="4000" dirty="0" smtClean="0"/>
              <a:t>ₓ = (</a:t>
            </a:r>
            <a:r>
              <a:rPr lang="en-US" sz="4800" dirty="0" smtClean="0"/>
              <a:t> </a:t>
            </a:r>
            <a:r>
              <a:rPr lang="en-US" sz="3600" dirty="0" smtClean="0"/>
              <a:t>I</a:t>
            </a:r>
            <a:r>
              <a:rPr lang="en-US" sz="4800" dirty="0" smtClean="0"/>
              <a:t>ₓ </a:t>
            </a:r>
            <a:r>
              <a:rPr lang="en-US" sz="4000" dirty="0" smtClean="0"/>
              <a:t>)  x (</a:t>
            </a:r>
            <a:r>
              <a:rPr lang="en-US" sz="2800" dirty="0" smtClean="0"/>
              <a:t>n</a:t>
            </a:r>
            <a:r>
              <a:rPr lang="en-US" sz="4000" dirty="0" smtClean="0"/>
              <a:t>qₓ ) </a:t>
            </a:r>
          </a:p>
          <a:p>
            <a:pPr marL="0" indent="0">
              <a:buNone/>
            </a:pPr>
            <a:r>
              <a:rPr lang="en-US" sz="2800" dirty="0" err="1" smtClean="0"/>
              <a:t>n</a:t>
            </a:r>
            <a:r>
              <a:rPr lang="en-US" sz="4000" dirty="0" err="1" smtClean="0"/>
              <a:t>d</a:t>
            </a:r>
            <a:r>
              <a:rPr lang="en-US" sz="4000" dirty="0" smtClean="0"/>
              <a:t>₅ =( l₅ ) x (₅q₅ )</a:t>
            </a:r>
          </a:p>
          <a:p>
            <a:pPr marL="0" indent="0">
              <a:buNone/>
            </a:pPr>
            <a:r>
              <a:rPr lang="en-US" sz="4000" dirty="0" smtClean="0"/>
              <a:t>I₅ = </a:t>
            </a:r>
            <a:r>
              <a:rPr lang="en-US" sz="4000" dirty="0"/>
              <a:t>92,734 </a:t>
            </a:r>
            <a:endParaRPr lang="en-US" sz="4000" dirty="0" smtClean="0"/>
          </a:p>
          <a:p>
            <a:pPr marL="0" indent="0">
              <a:buNone/>
            </a:pPr>
            <a:r>
              <a:rPr lang="en-US" sz="4000" dirty="0" smtClean="0"/>
              <a:t>₅q₅ = </a:t>
            </a:r>
            <a:r>
              <a:rPr lang="en-US" sz="4000" dirty="0"/>
              <a:t>.00877 </a:t>
            </a:r>
            <a:endParaRPr lang="en-US" sz="4000" dirty="0" smtClean="0"/>
          </a:p>
          <a:p>
            <a:pPr marL="0" indent="0">
              <a:buNone/>
            </a:pPr>
            <a:r>
              <a:rPr lang="en-US" sz="4000" dirty="0" smtClean="0"/>
              <a:t>₅d₅  = </a:t>
            </a:r>
            <a:r>
              <a:rPr lang="en-US" sz="4000" dirty="0"/>
              <a:t>.00877 x 92,734 = </a:t>
            </a:r>
            <a:r>
              <a:rPr lang="en-US" sz="4000" dirty="0" smtClean="0"/>
              <a:t>813</a:t>
            </a:r>
            <a:endParaRPr lang="en-US" sz="4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419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sz="4000" dirty="0" smtClean="0"/>
              <a:t>The number dying in an age interval can also be expressed as the difference between two adjacent </a:t>
            </a:r>
            <a:r>
              <a:rPr lang="en-US" sz="4000" dirty="0"/>
              <a:t>l</a:t>
            </a:r>
            <a:r>
              <a:rPr lang="en-US" sz="4000" dirty="0" smtClean="0"/>
              <a:t>ₓ values. That is: </a:t>
            </a:r>
          </a:p>
          <a:p>
            <a:pPr marL="0" indent="0">
              <a:buNone/>
            </a:pPr>
            <a:r>
              <a:rPr lang="en-US" sz="4000" dirty="0" smtClean="0"/>
              <a:t> </a:t>
            </a:r>
            <a:r>
              <a:rPr lang="en-US" dirty="0" err="1"/>
              <a:t>n</a:t>
            </a:r>
            <a:r>
              <a:rPr lang="en-US" sz="4000" dirty="0" err="1"/>
              <a:t>d</a:t>
            </a:r>
            <a:r>
              <a:rPr lang="en-US" sz="4000" dirty="0"/>
              <a:t>ₓ = </a:t>
            </a:r>
            <a:r>
              <a:rPr lang="en-US" sz="4000" dirty="0" smtClean="0"/>
              <a:t>lₓ  -  lₓ₊₅ </a:t>
            </a:r>
          </a:p>
          <a:p>
            <a:pPr marL="0" indent="0">
              <a:buNone/>
            </a:pPr>
            <a:r>
              <a:rPr lang="en-US" sz="4000" dirty="0" smtClean="0"/>
              <a:t>₅d₅ = l₅ - l₁₀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3808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3429000" y="1752600"/>
            <a:ext cx="1181100" cy="381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505200" y="1219200"/>
            <a:ext cx="1181100" cy="4572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4952517"/>
              </p:ext>
            </p:extLst>
          </p:nvPr>
        </p:nvGraphicFramePr>
        <p:xfrm>
          <a:off x="152400" y="228600"/>
          <a:ext cx="8382000" cy="1981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5920"/>
                <a:gridCol w="1645920"/>
                <a:gridCol w="1645920"/>
                <a:gridCol w="1767840"/>
                <a:gridCol w="1676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Ages</a:t>
                      </a:r>
                      <a:r>
                        <a:rPr lang="en-US" sz="2800" baseline="0" dirty="0" smtClean="0"/>
                        <a:t> </a:t>
                      </a:r>
                    </a:p>
                    <a:p>
                      <a:r>
                        <a:rPr lang="en-US" sz="2800" baseline="0" dirty="0" smtClean="0"/>
                        <a:t>X to X + 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Column 2</a:t>
                      </a:r>
                    </a:p>
                    <a:p>
                      <a:r>
                        <a:rPr lang="en-US" sz="1800" dirty="0" smtClean="0"/>
                        <a:t>n</a:t>
                      </a:r>
                      <a:r>
                        <a:rPr lang="en-US" sz="2800" dirty="0" smtClean="0"/>
                        <a:t>qₓ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Column</a:t>
                      </a:r>
                      <a:r>
                        <a:rPr lang="en-US" sz="2800" baseline="0" dirty="0" smtClean="0"/>
                        <a:t> 3</a:t>
                      </a:r>
                    </a:p>
                    <a:p>
                      <a:r>
                        <a:rPr lang="en-US" sz="2800" dirty="0" smtClean="0"/>
                        <a:t>lₓ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Column</a:t>
                      </a:r>
                      <a:r>
                        <a:rPr lang="en-US" sz="2800" baseline="0" dirty="0" smtClean="0"/>
                        <a:t> 4</a:t>
                      </a:r>
                    </a:p>
                    <a:p>
                      <a:r>
                        <a:rPr lang="en-US" sz="1800" dirty="0" err="1" smtClean="0"/>
                        <a:t>n</a:t>
                      </a:r>
                      <a:r>
                        <a:rPr lang="en-US" sz="2800" dirty="0" err="1" smtClean="0"/>
                        <a:t>d</a:t>
                      </a:r>
                      <a:r>
                        <a:rPr lang="en-US" sz="2800" dirty="0" smtClean="0"/>
                        <a:t>ₓ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Column 5</a:t>
                      </a:r>
                    </a:p>
                    <a:p>
                      <a:r>
                        <a:rPr lang="en-US" sz="1800" dirty="0" err="1" smtClean="0"/>
                        <a:t>n</a:t>
                      </a:r>
                      <a:r>
                        <a:rPr lang="en-US" sz="2800" dirty="0" err="1" smtClean="0"/>
                        <a:t>L</a:t>
                      </a:r>
                      <a:r>
                        <a:rPr lang="en-US" sz="2800" dirty="0" smtClean="0"/>
                        <a:t>ₓ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5-9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.00877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92734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813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461637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10- 14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.00604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91921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555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458217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>
          <a:xfrm flipH="1">
            <a:off x="1770345" y="1676400"/>
            <a:ext cx="1811055" cy="1524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343400" y="2133600"/>
            <a:ext cx="1295400" cy="1066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066800" y="3200400"/>
            <a:ext cx="30480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l₅= 92,734</a:t>
            </a:r>
            <a:endParaRPr lang="en-US" sz="3600" dirty="0"/>
          </a:p>
        </p:txBody>
      </p:sp>
      <p:sp>
        <p:nvSpPr>
          <p:cNvPr id="10" name="Rectangle 9"/>
          <p:cNvSpPr/>
          <p:nvPr/>
        </p:nvSpPr>
        <p:spPr>
          <a:xfrm>
            <a:off x="5143500" y="3200400"/>
            <a:ext cx="27051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l₁₀ = 91, 921</a:t>
            </a:r>
            <a:endParaRPr lang="en-US" sz="3600" dirty="0"/>
          </a:p>
        </p:txBody>
      </p:sp>
      <p:sp>
        <p:nvSpPr>
          <p:cNvPr id="11" name="Rectangle 10"/>
          <p:cNvSpPr/>
          <p:nvPr/>
        </p:nvSpPr>
        <p:spPr>
          <a:xfrm>
            <a:off x="381000" y="4419600"/>
            <a:ext cx="8610600" cy="1143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₅d₅ = l₅ - l₁₀ = </a:t>
            </a:r>
            <a:r>
              <a:rPr lang="en-US" sz="3600" dirty="0"/>
              <a:t> </a:t>
            </a:r>
            <a:r>
              <a:rPr lang="en-US" sz="3600" dirty="0" smtClean="0"/>
              <a:t>92,734 - </a:t>
            </a:r>
            <a:r>
              <a:rPr lang="en-US" sz="3600" dirty="0"/>
              <a:t>91, </a:t>
            </a:r>
            <a:r>
              <a:rPr lang="en-US" sz="3600" dirty="0" smtClean="0"/>
              <a:t>921 = 813 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36840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>
          <a:xfrm>
            <a:off x="3467100" y="1752600"/>
            <a:ext cx="1143000" cy="381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467100" y="1219200"/>
            <a:ext cx="1143000" cy="381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2653993"/>
              </p:ext>
            </p:extLst>
          </p:nvPr>
        </p:nvGraphicFramePr>
        <p:xfrm>
          <a:off x="152400" y="228600"/>
          <a:ext cx="8382000" cy="1981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5920"/>
                <a:gridCol w="1645920"/>
                <a:gridCol w="1645920"/>
                <a:gridCol w="1767840"/>
                <a:gridCol w="1676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Ages</a:t>
                      </a:r>
                      <a:r>
                        <a:rPr lang="en-US" sz="2800" baseline="0" dirty="0" smtClean="0"/>
                        <a:t> </a:t>
                      </a:r>
                    </a:p>
                    <a:p>
                      <a:r>
                        <a:rPr lang="en-US" sz="2800" baseline="0" dirty="0" smtClean="0"/>
                        <a:t>X to X + 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Column 2</a:t>
                      </a:r>
                    </a:p>
                    <a:p>
                      <a:r>
                        <a:rPr lang="en-US" sz="1800" dirty="0" smtClean="0"/>
                        <a:t>n</a:t>
                      </a:r>
                      <a:r>
                        <a:rPr lang="en-US" sz="2800" dirty="0" smtClean="0"/>
                        <a:t>qₓ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Column</a:t>
                      </a:r>
                      <a:r>
                        <a:rPr lang="en-US" sz="2800" baseline="0" dirty="0" smtClean="0"/>
                        <a:t> 3</a:t>
                      </a:r>
                    </a:p>
                    <a:p>
                      <a:r>
                        <a:rPr lang="en-US" sz="2800" dirty="0" smtClean="0"/>
                        <a:t>lₓ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Column</a:t>
                      </a:r>
                      <a:r>
                        <a:rPr lang="en-US" sz="2800" baseline="0" dirty="0" smtClean="0"/>
                        <a:t> 4</a:t>
                      </a:r>
                    </a:p>
                    <a:p>
                      <a:r>
                        <a:rPr lang="en-US" sz="1800" dirty="0" err="1" smtClean="0"/>
                        <a:t>n</a:t>
                      </a:r>
                      <a:r>
                        <a:rPr lang="en-US" sz="2800" dirty="0" err="1" smtClean="0"/>
                        <a:t>d</a:t>
                      </a:r>
                      <a:r>
                        <a:rPr lang="en-US" sz="2800" dirty="0" smtClean="0"/>
                        <a:t>ₓ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Column 5</a:t>
                      </a:r>
                    </a:p>
                    <a:p>
                      <a:r>
                        <a:rPr lang="en-US" sz="1800" dirty="0" err="1" smtClean="0"/>
                        <a:t>n</a:t>
                      </a:r>
                      <a:r>
                        <a:rPr lang="en-US" sz="2800" dirty="0" err="1" smtClean="0"/>
                        <a:t>L</a:t>
                      </a:r>
                      <a:r>
                        <a:rPr lang="en-US" sz="2800" dirty="0" smtClean="0"/>
                        <a:t>ₓ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15-19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.01306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91366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1193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453847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20-24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.03161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90173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2851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443736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>
          <a:xfrm flipH="1">
            <a:off x="2057400" y="1600200"/>
            <a:ext cx="1600200" cy="1371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038600" y="2133600"/>
            <a:ext cx="160020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762000" y="3042781"/>
            <a:ext cx="24384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600" dirty="0" smtClean="0"/>
              <a:t>I</a:t>
            </a:r>
            <a:r>
              <a:rPr lang="en-US" sz="3600" dirty="0"/>
              <a:t> </a:t>
            </a:r>
            <a:r>
              <a:rPr lang="en-US" sz="3600" dirty="0" smtClean="0"/>
              <a:t>₁₅= </a:t>
            </a:r>
            <a:r>
              <a:rPr lang="en-US" sz="3600" dirty="0"/>
              <a:t>91366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790684" y="3144033"/>
            <a:ext cx="2524516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600" dirty="0" smtClean="0"/>
              <a:t>I</a:t>
            </a:r>
            <a:r>
              <a:rPr lang="en-US" sz="3600" dirty="0"/>
              <a:t> </a:t>
            </a:r>
            <a:r>
              <a:rPr lang="en-US" sz="3600" dirty="0" smtClean="0"/>
              <a:t>₂₀ = </a:t>
            </a:r>
            <a:r>
              <a:rPr lang="en-US" sz="3600" dirty="0"/>
              <a:t>90173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62000" y="4495800"/>
            <a:ext cx="75438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₅d₁₅ </a:t>
            </a:r>
            <a:r>
              <a:rPr lang="en-US" sz="3600" dirty="0"/>
              <a:t>= I₁₅ - I ₂₀ = 91366 - 90173 = 1193</a:t>
            </a:r>
          </a:p>
        </p:txBody>
      </p:sp>
    </p:spTree>
    <p:extLst>
      <p:ext uri="{BB962C8B-B14F-4D97-AF65-F5344CB8AC3E}">
        <p14:creationId xmlns:p14="http://schemas.microsoft.com/office/powerpoint/2010/main" val="27525089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19200"/>
                <a:ext cx="8229600" cy="4525963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sz="2400" dirty="0" smtClean="0"/>
                  <a:t>5. </a:t>
                </a:r>
                <a:r>
                  <a:rPr lang="en-US" sz="2400" dirty="0" err="1" smtClean="0"/>
                  <a:t>n</a:t>
                </a:r>
                <a:r>
                  <a:rPr lang="en-US" sz="3600" dirty="0" err="1" smtClean="0"/>
                  <a:t>L</a:t>
                </a:r>
                <a:r>
                  <a:rPr lang="en-US" sz="3600" dirty="0" smtClean="0"/>
                  <a:t>ₓ </a:t>
                </a:r>
              </a:p>
              <a:p>
                <a:pPr marL="0" indent="0">
                  <a:buNone/>
                </a:pPr>
                <a:r>
                  <a:rPr lang="en-US" sz="3600" dirty="0" smtClean="0"/>
                  <a:t>Average number alive between exact ages x to x + n </a:t>
                </a:r>
              </a:p>
              <a:p>
                <a:pPr marL="0" indent="0">
                  <a:buNone/>
                </a:pPr>
                <a:r>
                  <a:rPr lang="en-US" sz="3600" dirty="0" smtClean="0"/>
                  <a:t>Can be calculated as the: </a:t>
                </a:r>
              </a:p>
              <a:p>
                <a:pPr marL="0" indent="0">
                  <a:buNone/>
                </a:pPr>
                <a:r>
                  <a:rPr lang="en-US" sz="3600" dirty="0" smtClean="0"/>
                  <a:t>Average of the lₓ values at the start (lₓ) and end of the interval (lₓ₊n) </a:t>
                </a:r>
              </a:p>
              <a:p>
                <a:pPr marL="0" indent="0">
                  <a:buNone/>
                </a:pPr>
                <a:r>
                  <a:rPr lang="en-US" sz="2800" dirty="0" err="1" smtClean="0"/>
                  <a:t>n</a:t>
                </a:r>
                <a:r>
                  <a:rPr lang="en-US" sz="3600" dirty="0" err="1" smtClean="0"/>
                  <a:t>L</a:t>
                </a:r>
                <a:r>
                  <a:rPr lang="en-US" sz="3600" dirty="0" smtClean="0"/>
                  <a:t>ₓ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en-US" sz="36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3600" dirty="0" smtClean="0"/>
                  <a:t> (lₓ + lₓ₊₅)</a:t>
                </a:r>
                <a:endParaRPr lang="en-US" sz="36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19200"/>
                <a:ext cx="8229600" cy="4525963"/>
              </a:xfrm>
              <a:blipFill rotWithShape="1">
                <a:blip r:embed="rId2"/>
                <a:stretch>
                  <a:fillRect l="-2222" t="-3235" r="-1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3016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3429000" y="1793832"/>
            <a:ext cx="1219200" cy="381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429000" y="2314706"/>
            <a:ext cx="1219200" cy="381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2989522"/>
              </p:ext>
            </p:extLst>
          </p:nvPr>
        </p:nvGraphicFramePr>
        <p:xfrm>
          <a:off x="152400" y="228600"/>
          <a:ext cx="8382000" cy="249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5920"/>
                <a:gridCol w="1645920"/>
                <a:gridCol w="1645920"/>
                <a:gridCol w="1767840"/>
                <a:gridCol w="1676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Ages</a:t>
                      </a:r>
                      <a:r>
                        <a:rPr lang="en-US" sz="2800" baseline="0" dirty="0" smtClean="0"/>
                        <a:t> </a:t>
                      </a:r>
                    </a:p>
                    <a:p>
                      <a:r>
                        <a:rPr lang="en-US" sz="2800" baseline="0" dirty="0" smtClean="0"/>
                        <a:t>X to X + 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Column 2</a:t>
                      </a:r>
                    </a:p>
                    <a:p>
                      <a:r>
                        <a:rPr lang="en-US" sz="1800" dirty="0" smtClean="0"/>
                        <a:t>n</a:t>
                      </a:r>
                      <a:r>
                        <a:rPr lang="en-US" sz="2800" dirty="0" smtClean="0"/>
                        <a:t>qₓ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Column</a:t>
                      </a:r>
                      <a:r>
                        <a:rPr lang="en-US" sz="2800" baseline="0" dirty="0" smtClean="0"/>
                        <a:t> 3</a:t>
                      </a:r>
                    </a:p>
                    <a:p>
                      <a:r>
                        <a:rPr lang="en-US" sz="2800" dirty="0" smtClean="0"/>
                        <a:t>Iₓ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Column</a:t>
                      </a:r>
                      <a:r>
                        <a:rPr lang="en-US" sz="2800" baseline="0" dirty="0" smtClean="0"/>
                        <a:t> 4</a:t>
                      </a:r>
                    </a:p>
                    <a:p>
                      <a:r>
                        <a:rPr lang="en-US" sz="1800" dirty="0" err="1" smtClean="0"/>
                        <a:t>n</a:t>
                      </a:r>
                      <a:r>
                        <a:rPr lang="en-US" sz="2800" dirty="0" err="1" smtClean="0"/>
                        <a:t>d</a:t>
                      </a:r>
                      <a:r>
                        <a:rPr lang="en-US" sz="2800" dirty="0" smtClean="0"/>
                        <a:t>ₓ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Column 5</a:t>
                      </a:r>
                    </a:p>
                    <a:p>
                      <a:r>
                        <a:rPr lang="en-US" sz="1800" dirty="0" err="1" smtClean="0"/>
                        <a:t>n</a:t>
                      </a:r>
                      <a:r>
                        <a:rPr lang="en-US" sz="2800" dirty="0" err="1" smtClean="0"/>
                        <a:t>L</a:t>
                      </a:r>
                      <a:r>
                        <a:rPr lang="en-US" sz="2800" dirty="0" smtClean="0"/>
                        <a:t>ₓ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10-14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0.00604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91921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555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458217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15-19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.01306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91366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1193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453847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20-24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.03161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90173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2851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443736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3581400" y="2174832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828800" y="2015647"/>
            <a:ext cx="1752600" cy="13371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419600" y="2534172"/>
            <a:ext cx="838200" cy="6685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762000" y="3423781"/>
            <a:ext cx="24384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600" dirty="0" smtClean="0"/>
              <a:t>l₁₅= </a:t>
            </a:r>
            <a:r>
              <a:rPr lang="en-US" sz="3600" dirty="0"/>
              <a:t>91366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419600" y="3311047"/>
            <a:ext cx="2524516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600" dirty="0" smtClean="0"/>
              <a:t>l₂₀ = </a:t>
            </a:r>
            <a:r>
              <a:rPr lang="en-US" sz="3600" dirty="0"/>
              <a:t>90173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1499992" y="4661770"/>
                <a:ext cx="5104356" cy="83820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3200" dirty="0" smtClean="0"/>
                  <a:t>₅L₁₅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sz="32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3200" dirty="0"/>
                  <a:t> (</a:t>
                </a:r>
                <a:r>
                  <a:rPr lang="en-US" sz="3200" dirty="0" smtClean="0"/>
                  <a:t>I₁₅ </a:t>
                </a:r>
                <a:r>
                  <a:rPr lang="en-US" sz="3200" dirty="0"/>
                  <a:t>+ </a:t>
                </a:r>
                <a:r>
                  <a:rPr lang="en-US" sz="3200" dirty="0" smtClean="0"/>
                  <a:t>I₂₀)</a:t>
                </a:r>
                <a:endParaRPr lang="en-US" dirty="0"/>
              </a:p>
              <a:p>
                <a:pPr algn="ctr"/>
                <a:endParaRPr lang="en-US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9992" y="4661770"/>
                <a:ext cx="5104356" cy="838200"/>
              </a:xfrm>
              <a:prstGeom prst="rect">
                <a:avLst/>
              </a:prstGeom>
              <a:blipFill rotWithShape="1">
                <a:blip r:embed="rId3"/>
                <a:stretch>
                  <a:fillRect t="-78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73700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b="1" dirty="0" smtClean="0"/>
                  <a:t>Substitute: </a:t>
                </a:r>
              </a:p>
              <a:p>
                <a:pPr marL="0" indent="0">
                  <a:buNone/>
                </a:pPr>
                <a:r>
                  <a:rPr lang="en-US" dirty="0"/>
                  <a:t>I ₁₅= </a:t>
                </a:r>
                <a:r>
                  <a:rPr lang="en-US" dirty="0" smtClean="0"/>
                  <a:t>91366          and          </a:t>
                </a:r>
                <a:r>
                  <a:rPr lang="en-US" dirty="0"/>
                  <a:t>I ₂₀ = 90173</a:t>
                </a:r>
              </a:p>
              <a:p>
                <a:pPr marL="0" indent="0">
                  <a:buNone/>
                </a:pPr>
                <a:r>
                  <a:rPr lang="en-US" dirty="0" smtClean="0"/>
                  <a:t>We get: </a:t>
                </a:r>
              </a:p>
              <a:p>
                <a:pPr marL="0" indent="0">
                  <a:buNone/>
                </a:pPr>
                <a:r>
                  <a:rPr lang="en-US" dirty="0"/>
                  <a:t>₅L₁₅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 (91366+ 90173) = 453847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56068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Total population aged x and over (Tₓ)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Obtained from the </a:t>
            </a:r>
            <a:r>
              <a:rPr lang="en-US" sz="2800" dirty="0" err="1" smtClean="0"/>
              <a:t>n</a:t>
            </a:r>
            <a:r>
              <a:rPr lang="en-US" sz="4000" dirty="0" err="1" smtClean="0"/>
              <a:t>L</a:t>
            </a:r>
            <a:r>
              <a:rPr lang="en-US" sz="4000" dirty="0" smtClean="0"/>
              <a:t>ₓ values.</a:t>
            </a:r>
          </a:p>
          <a:p>
            <a:r>
              <a:rPr lang="en-US" sz="4000" dirty="0" smtClean="0"/>
              <a:t>Defined as the total population aged x years and over. </a:t>
            </a:r>
          </a:p>
          <a:p>
            <a:pPr marL="0" indent="0">
              <a:buNone/>
            </a:pPr>
            <a:r>
              <a:rPr lang="en-US" sz="4000" dirty="0" smtClean="0"/>
              <a:t>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4467660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T₆₅= </a:t>
            </a:r>
            <a:r>
              <a:rPr lang="en-US" sz="4000" dirty="0" smtClean="0"/>
              <a:t>₅L</a:t>
            </a:r>
            <a:r>
              <a:rPr lang="en-US" sz="4000" dirty="0" smtClean="0"/>
              <a:t>₆₅ + </a:t>
            </a:r>
            <a:r>
              <a:rPr lang="en-US" sz="4000" dirty="0" smtClean="0"/>
              <a:t>₅L</a:t>
            </a:r>
            <a:r>
              <a:rPr lang="en-US" sz="4000" dirty="0" smtClean="0"/>
              <a:t>₇₀ + </a:t>
            </a:r>
            <a:r>
              <a:rPr lang="en-US" sz="4000" dirty="0" smtClean="0"/>
              <a:t>₅L</a:t>
            </a:r>
            <a:r>
              <a:rPr lang="en-US" sz="4000" dirty="0" smtClean="0"/>
              <a:t>₇</a:t>
            </a:r>
            <a:r>
              <a:rPr lang="en-US" sz="4000" dirty="0"/>
              <a:t>₅</a:t>
            </a:r>
            <a:r>
              <a:rPr lang="en-US" sz="4000" dirty="0" smtClean="0"/>
              <a:t> + …………..</a:t>
            </a:r>
          </a:p>
          <a:p>
            <a:pPr marL="0" indent="0">
              <a:buNone/>
            </a:pPr>
            <a:r>
              <a:rPr lang="en-US" sz="4000" dirty="0" smtClean="0"/>
              <a:t>T₇₀= </a:t>
            </a:r>
            <a:r>
              <a:rPr lang="en-US" sz="4000" dirty="0" smtClean="0"/>
              <a:t>₅L</a:t>
            </a:r>
            <a:r>
              <a:rPr lang="en-US" sz="4000" dirty="0" smtClean="0"/>
              <a:t>₇₀ + </a:t>
            </a:r>
            <a:r>
              <a:rPr lang="en-US" sz="4000" dirty="0" smtClean="0"/>
              <a:t>₅L</a:t>
            </a:r>
            <a:r>
              <a:rPr lang="en-US" sz="4000" dirty="0" smtClean="0"/>
              <a:t>₇₅ + </a:t>
            </a:r>
            <a:r>
              <a:rPr lang="en-US" sz="4000" dirty="0" smtClean="0"/>
              <a:t>₅L</a:t>
            </a:r>
            <a:r>
              <a:rPr lang="en-US" sz="4000" dirty="0" smtClean="0"/>
              <a:t>₈₀+  ………….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r>
              <a:rPr lang="en-US" sz="4000" dirty="0" smtClean="0"/>
              <a:t>T₆₅= 381393 + 334799 + 275667 + 204369 + 206269 = 1402497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90019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Outline: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life table</a:t>
            </a:r>
          </a:p>
          <a:p>
            <a:r>
              <a:rPr lang="en-US" dirty="0"/>
              <a:t>What does a life table look </a:t>
            </a:r>
            <a:r>
              <a:rPr lang="en-US" dirty="0" smtClean="0"/>
              <a:t>like</a:t>
            </a:r>
          </a:p>
          <a:p>
            <a:r>
              <a:rPr lang="en-US" dirty="0" smtClean="0"/>
              <a:t>Calculations in a life table</a:t>
            </a:r>
          </a:p>
          <a:p>
            <a:r>
              <a:rPr lang="en-US" dirty="0" smtClean="0"/>
              <a:t>Life expectancy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9232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Talal\Downloads\IMG_26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322" y="10438"/>
            <a:ext cx="9218067" cy="654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47084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life expectancy?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Life expectancy at birth in KSA is now 76.3 years. </a:t>
            </a:r>
          </a:p>
          <a:p>
            <a:r>
              <a:rPr lang="en-US" dirty="0" smtClean="0"/>
              <a:t>This means that a baby born now will live 76.3 years if the baby experiences the same age-specific mortality rates as are currently operating in KSA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9476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calculate life expectancy ( eₓ)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 life table function eₓ refers to life expectancy from an exact age x.</a:t>
            </a:r>
          </a:p>
          <a:p>
            <a:endParaRPr lang="en-US" sz="3600" dirty="0"/>
          </a:p>
          <a:p>
            <a:r>
              <a:rPr lang="en-US" sz="3600" dirty="0" smtClean="0"/>
              <a:t>For example, e₃₀ is the life expectancy at exact age 30, or the average number of years lived from the 30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birthday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922918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 for eₓ=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Total person-years of life lived after exact age x ( Tₓ) Divided by the total persons alive at the exact age x ( lₓ) </a:t>
            </a:r>
          </a:p>
          <a:p>
            <a:r>
              <a:rPr lang="en-US" dirty="0" smtClean="0"/>
              <a:t>This represents the number if years lived by people aged x: </a:t>
            </a:r>
          </a:p>
          <a:p>
            <a:pPr marL="0" indent="0">
              <a:buNone/>
            </a:pPr>
            <a:r>
              <a:rPr lang="en-US" dirty="0"/>
              <a:t>eₓ</a:t>
            </a:r>
            <a:r>
              <a:rPr lang="en-US" dirty="0" smtClean="0"/>
              <a:t>= Tₓ / </a:t>
            </a:r>
            <a:r>
              <a:rPr lang="en-US" dirty="0" smtClean="0"/>
              <a:t>lₓ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288368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2971800" y="1981200"/>
            <a:ext cx="1143000" cy="4572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648200" y="1953016"/>
            <a:ext cx="1371600" cy="4572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0591884"/>
              </p:ext>
            </p:extLst>
          </p:nvPr>
        </p:nvGraphicFramePr>
        <p:xfrm>
          <a:off x="1295400" y="228600"/>
          <a:ext cx="6705600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5920"/>
                <a:gridCol w="1645920"/>
                <a:gridCol w="1645920"/>
                <a:gridCol w="1767840"/>
              </a:tblGrid>
              <a:tr h="9906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Ages</a:t>
                      </a:r>
                      <a:r>
                        <a:rPr lang="en-US" sz="2800" baseline="0" dirty="0" smtClean="0"/>
                        <a:t> </a:t>
                      </a:r>
                    </a:p>
                    <a:p>
                      <a:r>
                        <a:rPr lang="en-US" sz="2800" baseline="0" dirty="0" smtClean="0"/>
                        <a:t>X to X + 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Column 2</a:t>
                      </a:r>
                    </a:p>
                    <a:p>
                      <a:r>
                        <a:rPr lang="en-US" sz="3200" dirty="0" smtClean="0"/>
                        <a:t>I</a:t>
                      </a:r>
                      <a:r>
                        <a:rPr lang="en-US" sz="4400" dirty="0" smtClean="0"/>
                        <a:t>ₓ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Column</a:t>
                      </a:r>
                      <a:r>
                        <a:rPr lang="en-US" sz="2800" baseline="0" dirty="0" smtClean="0"/>
                        <a:t> 3</a:t>
                      </a:r>
                    </a:p>
                    <a:p>
                      <a:r>
                        <a:rPr lang="en-US" sz="2800" dirty="0" smtClean="0"/>
                        <a:t>T</a:t>
                      </a:r>
                      <a:r>
                        <a:rPr lang="en-US" sz="4000" dirty="0" smtClean="0"/>
                        <a:t>ₓ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Column</a:t>
                      </a:r>
                      <a:r>
                        <a:rPr lang="en-US" sz="2800" baseline="0" dirty="0" smtClean="0"/>
                        <a:t> 4</a:t>
                      </a:r>
                    </a:p>
                    <a:p>
                      <a:r>
                        <a:rPr lang="en-US" sz="3200" dirty="0" smtClean="0"/>
                        <a:t>e</a:t>
                      </a:r>
                      <a:r>
                        <a:rPr lang="en-US" sz="4400" dirty="0" smtClean="0"/>
                        <a:t>ₓ</a:t>
                      </a:r>
                      <a:endParaRPr lang="en-US" sz="4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60-64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90547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1989624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21.97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65-69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86208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1547738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17.95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70-74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79646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1133102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14.23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 flipH="1">
            <a:off x="2514600" y="2286000"/>
            <a:ext cx="4572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791200" y="2410216"/>
            <a:ext cx="990600" cy="1171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104900" y="3429000"/>
            <a:ext cx="24384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I₆₅= 86208 </a:t>
            </a:r>
            <a:endParaRPr lang="en-US" sz="3200" dirty="0"/>
          </a:p>
        </p:txBody>
      </p:sp>
      <p:sp>
        <p:nvSpPr>
          <p:cNvPr id="12" name="Rectangle 11"/>
          <p:cNvSpPr/>
          <p:nvPr/>
        </p:nvSpPr>
        <p:spPr>
          <a:xfrm>
            <a:off x="5562600" y="3581400"/>
            <a:ext cx="24384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T₆₅= 1547738 </a:t>
            </a:r>
            <a:endParaRPr lang="en-US" sz="3200" dirty="0"/>
          </a:p>
        </p:txBody>
      </p:sp>
      <p:sp>
        <p:nvSpPr>
          <p:cNvPr id="14" name="Rectangle 13"/>
          <p:cNvSpPr/>
          <p:nvPr/>
        </p:nvSpPr>
        <p:spPr>
          <a:xfrm>
            <a:off x="1600200" y="4648200"/>
            <a:ext cx="6400800" cy="762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e₆₅</a:t>
            </a:r>
            <a:r>
              <a:rPr lang="en-US" sz="3600" dirty="0"/>
              <a:t>= 1547738 </a:t>
            </a:r>
            <a:r>
              <a:rPr lang="en-US" sz="3600" dirty="0" smtClean="0"/>
              <a:t>/ 86208 = 17.95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70910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Example1: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</a:t>
            </a:r>
            <a:r>
              <a:rPr lang="en-US" dirty="0"/>
              <a:t>e</a:t>
            </a:r>
            <a:r>
              <a:rPr lang="en-US" dirty="0" smtClean="0"/>
              <a:t>₆₅ the life expectancy at the exact age 65: </a:t>
            </a:r>
          </a:p>
          <a:p>
            <a:pPr marL="0" indent="0">
              <a:buNone/>
            </a:pPr>
            <a:r>
              <a:rPr lang="en-US" dirty="0"/>
              <a:t>e₆₅</a:t>
            </a:r>
            <a:r>
              <a:rPr lang="en-US" dirty="0" smtClean="0"/>
              <a:t> = T₆₅ / I</a:t>
            </a:r>
            <a:r>
              <a:rPr lang="en-US" dirty="0"/>
              <a:t> ₆₅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e₆₅= 1547738 / 86208 = 17.95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1363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2971800" y="2514600"/>
            <a:ext cx="1143000" cy="381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648200" y="2514600"/>
            <a:ext cx="1371600" cy="4572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9777385"/>
              </p:ext>
            </p:extLst>
          </p:nvPr>
        </p:nvGraphicFramePr>
        <p:xfrm>
          <a:off x="1295400" y="228600"/>
          <a:ext cx="6705600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5920"/>
                <a:gridCol w="1645920"/>
                <a:gridCol w="1645920"/>
                <a:gridCol w="1767840"/>
              </a:tblGrid>
              <a:tr h="9906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Ages</a:t>
                      </a:r>
                      <a:r>
                        <a:rPr lang="en-US" sz="2800" baseline="0" dirty="0" smtClean="0"/>
                        <a:t> </a:t>
                      </a:r>
                    </a:p>
                    <a:p>
                      <a:r>
                        <a:rPr lang="en-US" sz="2800" baseline="0" dirty="0" smtClean="0"/>
                        <a:t>X to X + 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Column 2</a:t>
                      </a:r>
                    </a:p>
                    <a:p>
                      <a:r>
                        <a:rPr lang="en-US" sz="3200" dirty="0" smtClean="0"/>
                        <a:t>I</a:t>
                      </a:r>
                      <a:r>
                        <a:rPr lang="en-US" sz="4400" dirty="0" smtClean="0"/>
                        <a:t>ₓ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Column</a:t>
                      </a:r>
                      <a:r>
                        <a:rPr lang="en-US" sz="2800" baseline="0" dirty="0" smtClean="0"/>
                        <a:t> 3</a:t>
                      </a:r>
                    </a:p>
                    <a:p>
                      <a:r>
                        <a:rPr lang="en-US" sz="2800" dirty="0" smtClean="0"/>
                        <a:t>T</a:t>
                      </a:r>
                      <a:r>
                        <a:rPr lang="en-US" sz="4000" dirty="0" smtClean="0"/>
                        <a:t>ₓ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Column</a:t>
                      </a:r>
                      <a:r>
                        <a:rPr lang="en-US" sz="2800" baseline="0" dirty="0" smtClean="0"/>
                        <a:t> 4</a:t>
                      </a:r>
                    </a:p>
                    <a:p>
                      <a:r>
                        <a:rPr lang="en-US" sz="3200" dirty="0" smtClean="0"/>
                        <a:t>e</a:t>
                      </a:r>
                      <a:r>
                        <a:rPr lang="en-US" sz="4400" dirty="0" smtClean="0"/>
                        <a:t>ₓ</a:t>
                      </a:r>
                      <a:endParaRPr lang="en-US" sz="4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60-64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90547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1989624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21.97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65-69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86208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1547738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17.95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70-74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79646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1133102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14.23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 flipH="1">
            <a:off x="2667000" y="2873679"/>
            <a:ext cx="5334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410200" y="29718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104900" y="3429000"/>
            <a:ext cx="24384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I₇₀= 79646 </a:t>
            </a:r>
            <a:endParaRPr lang="en-US" sz="3200" dirty="0"/>
          </a:p>
        </p:txBody>
      </p:sp>
      <p:sp>
        <p:nvSpPr>
          <p:cNvPr id="12" name="Rectangle 11"/>
          <p:cNvSpPr/>
          <p:nvPr/>
        </p:nvSpPr>
        <p:spPr>
          <a:xfrm>
            <a:off x="4191000" y="3505200"/>
            <a:ext cx="24384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T₇₀=1133102</a:t>
            </a:r>
            <a:endParaRPr lang="en-US" sz="3200" dirty="0"/>
          </a:p>
        </p:txBody>
      </p:sp>
      <p:sp>
        <p:nvSpPr>
          <p:cNvPr id="13" name="Rectangle 12"/>
          <p:cNvSpPr/>
          <p:nvPr/>
        </p:nvSpPr>
        <p:spPr>
          <a:xfrm>
            <a:off x="1104900" y="4800600"/>
            <a:ext cx="71247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e₇₀= 1133102 / 79646 = 14.23 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407291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Find </a:t>
            </a:r>
            <a:r>
              <a:rPr lang="en-US" dirty="0" smtClean="0"/>
              <a:t>e₇₀ </a:t>
            </a:r>
            <a:r>
              <a:rPr lang="en-US" dirty="0"/>
              <a:t>the life expectancy at the exact age </a:t>
            </a:r>
            <a:r>
              <a:rPr lang="en-US" dirty="0" smtClean="0"/>
              <a:t>70: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e</a:t>
            </a:r>
            <a:r>
              <a:rPr lang="en-US" dirty="0"/>
              <a:t> ₇₀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T</a:t>
            </a:r>
            <a:r>
              <a:rPr lang="en-US" dirty="0"/>
              <a:t> ₇₀</a:t>
            </a:r>
            <a:r>
              <a:rPr lang="en-US" dirty="0" smtClean="0"/>
              <a:t> </a:t>
            </a:r>
            <a:r>
              <a:rPr lang="en-US" dirty="0"/>
              <a:t>/ I ₇₀</a:t>
            </a: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e</a:t>
            </a:r>
            <a:r>
              <a:rPr lang="en-US" dirty="0"/>
              <a:t>₇₀= 1133102 / 79646 = 14.23 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779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>
            <a:noAutofit/>
          </a:bodyPr>
          <a:lstStyle/>
          <a:p>
            <a:r>
              <a:rPr lang="en-US" sz="3600" dirty="0" smtClean="0"/>
              <a:t>A life table is a table which shows, for a person at each age, what the probability is that they die before their next birthday </a:t>
            </a:r>
          </a:p>
          <a:p>
            <a:r>
              <a:rPr lang="en-US" sz="3600" dirty="0" smtClean="0"/>
              <a:t>A number of statistics can be derived and be included in the table as: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600" dirty="0" smtClean="0"/>
              <a:t>The probability of surviving any particular year of age.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0495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600" dirty="0" smtClean="0"/>
              <a:t>The remaining life expectancy for people at different ages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600" dirty="0" smtClean="0"/>
              <a:t>The proportion of the original birth cohort still alive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600" dirty="0" smtClean="0"/>
              <a:t>Life tables are also used in biology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3346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Talal\Downloads\IMG_26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9067800" cy="6694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05400" y="1828800"/>
            <a:ext cx="990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Average number alive between age interval </a:t>
            </a:r>
            <a:endParaRPr 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15220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a life table look like?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3323"/>
            <a:ext cx="9142533" cy="5228477"/>
          </a:xfrm>
        </p:spPr>
      </p:pic>
    </p:spTree>
    <p:extLst>
      <p:ext uri="{BB962C8B-B14F-4D97-AF65-F5344CB8AC3E}">
        <p14:creationId xmlns:p14="http://schemas.microsoft.com/office/powerpoint/2010/main" val="136412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four columns of the life table: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Life table variables :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/>
              <a:t>Age interval (e.g. 1year, 1-4 years, etc.)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/>
              <a:t>( </a:t>
            </a:r>
            <a:r>
              <a:rPr lang="en-US" sz="2400" dirty="0" smtClean="0"/>
              <a:t>n</a:t>
            </a:r>
            <a:r>
              <a:rPr lang="en-US" sz="3600" dirty="0" smtClean="0"/>
              <a:t>q</a:t>
            </a:r>
            <a:r>
              <a:rPr lang="en-US" dirty="0"/>
              <a:t>ₓ </a:t>
            </a:r>
            <a:r>
              <a:rPr lang="en-US" sz="2400" dirty="0"/>
              <a:t> </a:t>
            </a:r>
            <a:r>
              <a:rPr lang="en-US" sz="3600" dirty="0" smtClean="0"/>
              <a:t>) the percent of dying between ages x and age x+n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/>
              <a:t>( </a:t>
            </a:r>
            <a:r>
              <a:rPr lang="en-US" sz="3600" dirty="0" smtClean="0"/>
              <a:t>lₓ</a:t>
            </a:r>
            <a:r>
              <a:rPr lang="en-US" sz="3600" dirty="0" smtClean="0"/>
              <a:t>) Number of alive at an exact age x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/>
              <a:t>(</a:t>
            </a:r>
            <a:r>
              <a:rPr lang="en-US" sz="2400" dirty="0" err="1" smtClean="0"/>
              <a:t>n</a:t>
            </a:r>
            <a:r>
              <a:rPr lang="en-US" sz="3600" dirty="0" err="1" smtClean="0"/>
              <a:t>d</a:t>
            </a:r>
            <a:r>
              <a:rPr lang="en-US" sz="3600" dirty="0" smtClean="0"/>
              <a:t>ₓ) </a:t>
            </a:r>
            <a:r>
              <a:rPr lang="en-US" sz="3600" dirty="0" smtClean="0"/>
              <a:t>Number of deaths between ages x and x+n </a:t>
            </a:r>
          </a:p>
        </p:txBody>
      </p:sp>
    </p:spTree>
    <p:extLst>
      <p:ext uri="{BB962C8B-B14F-4D97-AF65-F5344CB8AC3E}">
        <p14:creationId xmlns:p14="http://schemas.microsoft.com/office/powerpoint/2010/main" val="93155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calculate </a:t>
            </a:r>
            <a:r>
              <a:rPr lang="en-US" sz="3200" u="sng" dirty="0" err="1" smtClean="0"/>
              <a:t>n</a:t>
            </a:r>
            <a:r>
              <a:rPr lang="en-US" u="sng" dirty="0" err="1" smtClean="0"/>
              <a:t>d</a:t>
            </a:r>
            <a:r>
              <a:rPr lang="en-US" sz="3600" u="sng" dirty="0"/>
              <a:t>ₓ</a:t>
            </a:r>
            <a:r>
              <a:rPr lang="en-US" sz="3200" dirty="0" smtClean="0"/>
              <a:t> </a:t>
            </a:r>
            <a:r>
              <a:rPr lang="en-US" dirty="0" smtClean="0"/>
              <a:t>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How to calculate number of deaths </a:t>
            </a:r>
            <a:r>
              <a:rPr lang="en-US" sz="2800" dirty="0" err="1" smtClean="0"/>
              <a:t>n</a:t>
            </a:r>
            <a:r>
              <a:rPr lang="en-US" sz="4000" dirty="0" err="1" smtClean="0"/>
              <a:t>d</a:t>
            </a:r>
            <a:r>
              <a:rPr lang="en-US" sz="3600" dirty="0" smtClean="0"/>
              <a:t>ₓ</a:t>
            </a:r>
            <a:r>
              <a:rPr lang="en-US" sz="2800" dirty="0" smtClean="0"/>
              <a:t> </a:t>
            </a:r>
            <a:r>
              <a:rPr lang="en-US" sz="4000" dirty="0" smtClean="0"/>
              <a:t>between exact ages x to </a:t>
            </a:r>
            <a:r>
              <a:rPr lang="en-US" sz="4000" dirty="0" err="1" smtClean="0"/>
              <a:t>x+n</a:t>
            </a:r>
            <a:r>
              <a:rPr lang="en-US" sz="4000" dirty="0" smtClean="0"/>
              <a:t> </a:t>
            </a:r>
          </a:p>
          <a:p>
            <a:r>
              <a:rPr lang="en-US" sz="4000" dirty="0" smtClean="0">
                <a:solidFill>
                  <a:srgbClr val="FF0000"/>
                </a:solidFill>
              </a:rPr>
              <a:t>This is column 4 </a:t>
            </a:r>
          </a:p>
          <a:p>
            <a:r>
              <a:rPr lang="en-US" sz="4000" dirty="0" smtClean="0"/>
              <a:t>We multiply column 2 by column 3 to obtain column 4, that is: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0546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( column 4) =</a:t>
            </a:r>
          </a:p>
          <a:p>
            <a:pPr marL="0" indent="0">
              <a:buNone/>
            </a:pPr>
            <a:r>
              <a:rPr lang="en-US" sz="2000" dirty="0" smtClean="0"/>
              <a:t> n</a:t>
            </a:r>
            <a:r>
              <a:rPr lang="en-US" dirty="0" smtClean="0"/>
              <a:t>q</a:t>
            </a:r>
            <a:r>
              <a:rPr lang="en-US" dirty="0"/>
              <a:t>ₓ</a:t>
            </a:r>
            <a:r>
              <a:rPr lang="en-US" dirty="0" smtClean="0"/>
              <a:t> </a:t>
            </a:r>
            <a:r>
              <a:rPr lang="en-US" sz="2000" dirty="0" smtClean="0"/>
              <a:t> </a:t>
            </a:r>
            <a:r>
              <a:rPr lang="en-US" dirty="0" smtClean="0"/>
              <a:t>(Column 2) x lₓ (Column 3) </a:t>
            </a:r>
          </a:p>
          <a:p>
            <a:pPr marL="0" indent="0">
              <a:buNone/>
            </a:pPr>
            <a:r>
              <a:rPr lang="en-US" dirty="0" smtClean="0"/>
              <a:t>This is multiplying: </a:t>
            </a:r>
          </a:p>
          <a:p>
            <a:pPr marL="0" indent="0">
              <a:buNone/>
            </a:pPr>
            <a:r>
              <a:rPr lang="en-US" dirty="0" smtClean="0"/>
              <a:t>(lₓ), number alive at the start of age interval by </a:t>
            </a:r>
          </a:p>
          <a:p>
            <a:pPr marL="0" indent="0">
              <a:buNone/>
            </a:pPr>
            <a:r>
              <a:rPr lang="en-US" dirty="0" smtClean="0"/>
              <a:t>The proportion of dying in that interval (</a:t>
            </a:r>
            <a:r>
              <a:rPr lang="en-US" sz="2000" dirty="0"/>
              <a:t>n</a:t>
            </a:r>
            <a:r>
              <a:rPr lang="en-US" dirty="0"/>
              <a:t>qₓ 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44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986</Words>
  <Application>Microsoft Office PowerPoint</Application>
  <PresentationFormat>On-screen Show (4:3)</PresentationFormat>
  <Paragraphs>218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Life Table </vt:lpstr>
      <vt:lpstr>Outline:</vt:lpstr>
      <vt:lpstr>PowerPoint Presentation</vt:lpstr>
      <vt:lpstr>PowerPoint Presentation</vt:lpstr>
      <vt:lpstr>PowerPoint Presentation</vt:lpstr>
      <vt:lpstr>What does a life table look like?</vt:lpstr>
      <vt:lpstr>First four columns of the life table:</vt:lpstr>
      <vt:lpstr>How to calculate ndₓ : </vt:lpstr>
      <vt:lpstr>PowerPoint Presentation</vt:lpstr>
      <vt:lpstr>Example:  How to calculate ndₓ </vt:lpstr>
      <vt:lpstr>Example: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Total population aged x and over (Tₓ)</vt:lpstr>
      <vt:lpstr>PowerPoint Presentation</vt:lpstr>
      <vt:lpstr>PowerPoint Presentation</vt:lpstr>
      <vt:lpstr>What is life expectancy? </vt:lpstr>
      <vt:lpstr>How to calculate life expectancy ( eₓ)</vt:lpstr>
      <vt:lpstr>Equation for eₓ= </vt:lpstr>
      <vt:lpstr>PowerPoint Presentation</vt:lpstr>
      <vt:lpstr>Example1: </vt:lpstr>
      <vt:lpstr>PowerPoint Presentation</vt:lpstr>
      <vt:lpstr>Example: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Table</dc:title>
  <dc:creator>Basma</dc:creator>
  <cp:lastModifiedBy>Basma</cp:lastModifiedBy>
  <cp:revision>40</cp:revision>
  <dcterms:created xsi:type="dcterms:W3CDTF">2016-04-12T07:27:51Z</dcterms:created>
  <dcterms:modified xsi:type="dcterms:W3CDTF">2017-11-08T06:41:31Z</dcterms:modified>
</cp:coreProperties>
</file>