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36.xml" ContentType="application/vnd.openxmlformats-officedocument.presentationml.slide+xml"/>
  <Override PartName="/ppt/slides/slide39.xml" ContentType="application/vnd.openxmlformats-officedocument.presentationml.slide+xml"/>
  <Override PartName="/ppt/slides/slide3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5.xml" ContentType="application/vnd.openxmlformats-officedocument.presentationml.slide+xml"/>
  <Override PartName="/ppt/slides/slide16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18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7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2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</p:sldIdLst>
  <p:sldSz cx="9144000" cy="6858000" type="screen4x3"/>
  <p:notesSz cx="6858000" cy="9144000"/>
  <p:custDataLst>
    <p:tags r:id="rId72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79" Type="http://schemas.openxmlformats.org/officeDocument/2006/relationships/customXml" Target="../customXml/item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78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77045-20CD-469D-9A21-310C9AD070D1}" type="datetimeFigureOut">
              <a:rPr lang="ar-SA" smtClean="0"/>
              <a:t>18/04/1433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E3384-A816-4EC7-9B65-66E1E8DC4FEE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1538" y="2000240"/>
            <a:ext cx="699422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توصيف الشبكات بأنظمة التشغيل </a:t>
            </a:r>
            <a:r>
              <a:rPr lang="en-US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Linux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383413" y="3571876"/>
            <a:ext cx="2196435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الجزء </a:t>
            </a:r>
            <a:r>
              <a:rPr lang="ar-SA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الثالث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4191000" y="2209800"/>
            <a:ext cx="1524000" cy="1371600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819400" y="3620655"/>
            <a:ext cx="3124200" cy="434109"/>
          </a:xfrm>
          <a:prstGeom prst="roundRect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2895600" y="4038600"/>
            <a:ext cx="762000" cy="4572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شكل بيضاوي 5"/>
          <p:cNvSpPr/>
          <p:nvPr/>
        </p:nvSpPr>
        <p:spPr>
          <a:xfrm>
            <a:off x="4953000" y="4800600"/>
            <a:ext cx="762000" cy="7620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ربع نص 6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2971800"/>
            <a:ext cx="533400" cy="4572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1752600"/>
            <a:ext cx="609600" cy="6858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724400" y="2286000"/>
            <a:ext cx="762000" cy="533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4648200" y="3200400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aaBB11&amp;&amp;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33263" cy="751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شكل بيضاوي 4"/>
          <p:cNvSpPr/>
          <p:nvPr/>
        </p:nvSpPr>
        <p:spPr>
          <a:xfrm>
            <a:off x="2895600" y="3352800"/>
            <a:ext cx="914400" cy="533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شكل بيضاوي 5"/>
          <p:cNvSpPr/>
          <p:nvPr/>
        </p:nvSpPr>
        <p:spPr>
          <a:xfrm>
            <a:off x="2895600" y="4038600"/>
            <a:ext cx="1524000" cy="533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شكل بيضاوي 6"/>
          <p:cNvSpPr/>
          <p:nvPr/>
        </p:nvSpPr>
        <p:spPr>
          <a:xfrm>
            <a:off x="5448300" y="4343400"/>
            <a:ext cx="800100" cy="533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ربع نص 7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971800" y="3094182"/>
            <a:ext cx="685800" cy="411018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219200" y="1981200"/>
            <a:ext cx="64235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dirty="0" smtClean="0"/>
              <a:t>نعطي المستخدم </a:t>
            </a:r>
            <a:r>
              <a:rPr lang="en-US" sz="2800" dirty="0" err="1" smtClean="0"/>
              <a:t>hishamu</a:t>
            </a:r>
            <a:r>
              <a:rPr lang="ar-SA" sz="2800" dirty="0" smtClean="0"/>
              <a:t> حق ملكية المجلد</a:t>
            </a:r>
          </a:p>
          <a:p>
            <a:r>
              <a:rPr lang="en-US" sz="2800" dirty="0" smtClean="0"/>
              <a:t>/</a:t>
            </a:r>
            <a:r>
              <a:rPr lang="en-US" sz="2800" dirty="0" err="1" smtClean="0"/>
              <a:t>var</a:t>
            </a:r>
            <a:r>
              <a:rPr lang="en-US" sz="2800" dirty="0" smtClean="0"/>
              <a:t>/www/html/</a:t>
            </a:r>
            <a:r>
              <a:rPr lang="en-US" sz="2800" dirty="0" err="1" smtClean="0"/>
              <a:t>hishamf</a:t>
            </a:r>
            <a:r>
              <a:rPr lang="en-US" sz="2800" dirty="0" smtClean="0"/>
              <a:t>/</a:t>
            </a:r>
            <a:r>
              <a:rPr lang="ar-SA" sz="2800" dirty="0" smtClean="0"/>
              <a:t> </a:t>
            </a:r>
          </a:p>
          <a:p>
            <a:r>
              <a:rPr lang="ar-SA" sz="2800" dirty="0" smtClean="0"/>
              <a:t>وحق إنشاء وحذف الملفات </a:t>
            </a:r>
            <a:r>
              <a:rPr lang="ar-SA" sz="2800" dirty="0" err="1" smtClean="0"/>
              <a:t>و</a:t>
            </a:r>
            <a:r>
              <a:rPr lang="ar-SA" sz="2800" dirty="0" smtClean="0"/>
              <a:t> المجلدات داخل هذا المجلد</a:t>
            </a:r>
            <a:endParaRPr lang="en-US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096000" y="4191000"/>
            <a:ext cx="1600200" cy="251691"/>
          </a:xfrm>
          <a:prstGeom prst="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715000" y="1524000"/>
            <a:ext cx="3110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ar-SA" sz="2800" dirty="0" smtClean="0">
                <a:solidFill>
                  <a:srgbClr val="FF0000"/>
                </a:solidFill>
              </a:rPr>
              <a:t>باستخدام البيئة الرسمية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304800" y="2514600"/>
            <a:ext cx="8414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ar-SA" dirty="0" smtClean="0"/>
              <a:t>ننشئ مجموعة لمستخدمي خدمة رفع الملفات </a:t>
            </a:r>
            <a:r>
              <a:rPr lang="en-US" dirty="0" smtClean="0"/>
              <a:t> </a:t>
            </a:r>
            <a:r>
              <a:rPr lang="ar-SA" dirty="0" smtClean="0"/>
              <a:t>                   </a:t>
            </a:r>
            <a:r>
              <a:rPr lang="en-US" dirty="0" smtClean="0"/>
              <a:t> </a:t>
            </a:r>
            <a:r>
              <a:rPr lang="ar-SA" dirty="0" smtClean="0"/>
              <a:t>  </a:t>
            </a:r>
            <a:r>
              <a:rPr lang="en-US" dirty="0" smtClean="0"/>
              <a:t> </a:t>
            </a:r>
            <a:r>
              <a:rPr lang="ar-SA" dirty="0" smtClean="0"/>
              <a:t>         </a:t>
            </a:r>
            <a:r>
              <a:rPr lang="en-US" dirty="0" smtClean="0"/>
              <a:t>                               </a:t>
            </a:r>
            <a:r>
              <a:rPr lang="ar-SA" dirty="0" smtClean="0"/>
              <a:t>(</a:t>
            </a:r>
            <a:r>
              <a:rPr lang="en-US" dirty="0" err="1" smtClean="0">
                <a:solidFill>
                  <a:srgbClr val="FF0000"/>
                </a:solidFill>
              </a:rPr>
              <a:t>abharis</a:t>
            </a:r>
            <a:r>
              <a:rPr lang="ar-SA" dirty="0" smtClean="0"/>
              <a:t>)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ننشئ مستخدماً يستطيع رفع الملفات من أي نقطة في الشبكة </a:t>
            </a:r>
            <a:r>
              <a:rPr lang="en-US" dirty="0" smtClean="0"/>
              <a:t> </a:t>
            </a:r>
            <a:r>
              <a:rPr lang="ar-SA" dirty="0" smtClean="0"/>
              <a:t>                    </a:t>
            </a:r>
            <a:r>
              <a:rPr lang="en-US" dirty="0" smtClean="0"/>
              <a:t>   </a:t>
            </a:r>
            <a:r>
              <a:rPr lang="ar-SA" dirty="0" smtClean="0"/>
              <a:t> </a:t>
            </a:r>
            <a:r>
              <a:rPr lang="en-US" dirty="0" smtClean="0"/>
              <a:t> </a:t>
            </a:r>
            <a:r>
              <a:rPr lang="ar-SA" dirty="0" smtClean="0"/>
              <a:t> </a:t>
            </a:r>
            <a:r>
              <a:rPr lang="en-US" dirty="0" smtClean="0"/>
              <a:t> </a:t>
            </a:r>
            <a:r>
              <a:rPr lang="ar-SA" dirty="0" smtClean="0"/>
              <a:t>         </a:t>
            </a:r>
            <a:r>
              <a:rPr lang="en-US" dirty="0" smtClean="0"/>
              <a:t>     </a:t>
            </a:r>
            <a:r>
              <a:rPr lang="ar-SA" dirty="0" smtClean="0"/>
              <a:t>(</a:t>
            </a:r>
            <a:r>
              <a:rPr lang="en-US" dirty="0" err="1" smtClean="0">
                <a:solidFill>
                  <a:srgbClr val="FF0000"/>
                </a:solidFill>
              </a:rPr>
              <a:t>hishamu</a:t>
            </a:r>
            <a:r>
              <a:rPr lang="ar-SA" dirty="0" smtClean="0"/>
              <a:t>)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ننشئ لهذا المستخدم مجلداً على الخادم يكون الوعاء الذي يستقبل ملفات المستخدم المرفوعة </a:t>
            </a:r>
            <a:r>
              <a:rPr lang="en-US" dirty="0" smtClean="0"/>
              <a:t>       </a:t>
            </a:r>
            <a:r>
              <a:rPr lang="ar-SA" dirty="0" smtClean="0"/>
              <a:t>(</a:t>
            </a:r>
            <a:r>
              <a:rPr lang="en-US" dirty="0" err="1" smtClean="0">
                <a:solidFill>
                  <a:srgbClr val="FF0000"/>
                </a:solidFill>
              </a:rPr>
              <a:t>hishamf</a:t>
            </a:r>
            <a:r>
              <a:rPr lang="ar-SA" dirty="0" smtClean="0"/>
              <a:t>)</a:t>
            </a:r>
            <a:r>
              <a:rPr lang="en-US" dirty="0" smtClean="0"/>
              <a:t>    </a:t>
            </a:r>
            <a:r>
              <a:rPr lang="ar-SA" dirty="0" smtClean="0"/>
              <a:t> </a:t>
            </a:r>
            <a:r>
              <a:rPr lang="en-US" dirty="0" smtClean="0"/>
              <a:t>  </a:t>
            </a:r>
            <a:r>
              <a:rPr lang="ar-SA" dirty="0" smtClean="0"/>
              <a:t>في العنوان التالي </a:t>
            </a:r>
            <a:r>
              <a:rPr lang="en-US" dirty="0" smtClean="0"/>
              <a:t>/</a:t>
            </a:r>
            <a:r>
              <a:rPr lang="en-US" dirty="0" err="1" smtClean="0"/>
              <a:t>var</a:t>
            </a:r>
            <a:r>
              <a:rPr lang="en-US" dirty="0" smtClean="0"/>
              <a:t>/www/html/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81400" y="1676400"/>
            <a:ext cx="838200" cy="4572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3429000" y="1295400"/>
            <a:ext cx="838200" cy="304800"/>
          </a:xfrm>
          <a:prstGeom prst="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667000" y="1600200"/>
            <a:ext cx="4419600" cy="274782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2667000" y="1905000"/>
            <a:ext cx="2514600" cy="3048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2819400" y="2362200"/>
            <a:ext cx="2057400" cy="990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819400" y="3352800"/>
            <a:ext cx="3505200" cy="838200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ستطيل 6"/>
          <p:cNvSpPr/>
          <p:nvPr/>
        </p:nvSpPr>
        <p:spPr>
          <a:xfrm>
            <a:off x="2514600" y="4876800"/>
            <a:ext cx="2286000" cy="304800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شكل بيضاوي 7"/>
          <p:cNvSpPr/>
          <p:nvPr/>
        </p:nvSpPr>
        <p:spPr>
          <a:xfrm>
            <a:off x="5638800" y="4876800"/>
            <a:ext cx="1066800" cy="914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ربع نص 8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76400" y="2209800"/>
            <a:ext cx="605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 لتكتمل حقوق المستخدم على مجلده نعمد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Terminal</a:t>
            </a:r>
            <a:r>
              <a:rPr lang="ar-SA" dirty="0" smtClean="0"/>
              <a:t> ونعطي الأمرين التاليين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385633" y="3505200"/>
            <a:ext cx="4786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chmod</a:t>
            </a:r>
            <a:r>
              <a:rPr lang="en-US" sz="2400" dirty="0" smtClean="0"/>
              <a:t> 755 /</a:t>
            </a:r>
            <a:r>
              <a:rPr lang="en-US" sz="2400" dirty="0" err="1" smtClean="0"/>
              <a:t>var</a:t>
            </a:r>
            <a:r>
              <a:rPr lang="en-US" sz="2400" dirty="0" smtClean="0"/>
              <a:t>/www/html/</a:t>
            </a:r>
            <a:r>
              <a:rPr lang="en-US" sz="2400" dirty="0" err="1" smtClean="0"/>
              <a:t>hishamf</a:t>
            </a:r>
            <a:endParaRPr lang="en-US" sz="2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374505" y="4191000"/>
            <a:ext cx="4208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usermod</a:t>
            </a:r>
            <a:r>
              <a:rPr lang="en-US" sz="2400" dirty="0" smtClean="0"/>
              <a:t> –a –G </a:t>
            </a:r>
            <a:r>
              <a:rPr lang="en-US" sz="2400" dirty="0" err="1" smtClean="0"/>
              <a:t>abharis</a:t>
            </a:r>
            <a:r>
              <a:rPr lang="en-US" sz="2400" dirty="0" smtClean="0"/>
              <a:t> </a:t>
            </a:r>
            <a:r>
              <a:rPr lang="en-US" sz="2400" dirty="0" err="1" smtClean="0"/>
              <a:t>hishamu</a:t>
            </a:r>
            <a:endParaRPr lang="en-US" sz="2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003003" y="4953000"/>
            <a:ext cx="2573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ولقبول هذه الحقوق نستخدم الأمر</a:t>
            </a:r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447800" y="5410200"/>
            <a:ext cx="1731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setenforce</a:t>
            </a:r>
            <a:r>
              <a:rPr lang="en-US" sz="2400" dirty="0" smtClean="0"/>
              <a:t> 0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590800" y="1371600"/>
            <a:ext cx="5200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ينصح بأن لا يسمح لأي مستخدم بلا هوية الولوج إلى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ftp Server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114800" y="2438400"/>
            <a:ext cx="2366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لذلك نعدل الملف</a:t>
            </a:r>
          </a:p>
          <a:p>
            <a:r>
              <a:rPr lang="en-US" dirty="0" smtClean="0"/>
              <a:t>/etc/</a:t>
            </a:r>
            <a:r>
              <a:rPr lang="en-US" dirty="0" err="1" smtClean="0"/>
              <a:t>vsftpd</a:t>
            </a:r>
            <a:r>
              <a:rPr lang="en-US" dirty="0" smtClean="0"/>
              <a:t>/</a:t>
            </a:r>
            <a:r>
              <a:rPr lang="en-US" dirty="0" err="1" smtClean="0"/>
              <a:t>vsftpd.conf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895600" y="3810000"/>
            <a:ext cx="3112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ونضع في السطر </a:t>
            </a:r>
            <a:r>
              <a:rPr lang="en-US" dirty="0" smtClean="0"/>
              <a:t>anonymous = NO</a:t>
            </a:r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838312" y="1676400"/>
            <a:ext cx="5442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ولكي لا يتجاوز مستخدمي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ftp Server </a:t>
            </a:r>
            <a:r>
              <a:rPr lang="ar-SA" dirty="0" smtClean="0"/>
              <a:t> حدود المجلد المصرح لهم </a:t>
            </a:r>
            <a:r>
              <a:rPr lang="ar-SA" dirty="0" err="1" smtClean="0"/>
              <a:t>به</a:t>
            </a:r>
            <a:endParaRPr lang="ar-SA" dirty="0" smtClean="0"/>
          </a:p>
          <a:p>
            <a:r>
              <a:rPr lang="ar-SA" dirty="0" smtClean="0"/>
              <a:t>نقوم بتعديل السطرين </a:t>
            </a: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1066800" y="2743200"/>
            <a:ext cx="2498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#</a:t>
            </a:r>
            <a:r>
              <a:rPr lang="en-US" dirty="0" err="1" smtClean="0"/>
              <a:t>chroot_list_enable</a:t>
            </a:r>
            <a:r>
              <a:rPr lang="en-US" dirty="0" smtClean="0"/>
              <a:t>=YES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1066800" y="3200400"/>
            <a:ext cx="3955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#</a:t>
            </a:r>
            <a:r>
              <a:rPr lang="en-US" dirty="0" err="1" smtClean="0"/>
              <a:t>chroot_list_file</a:t>
            </a:r>
            <a:r>
              <a:rPr lang="en-US" dirty="0" smtClean="0"/>
              <a:t>=/etc/</a:t>
            </a:r>
            <a:r>
              <a:rPr lang="en-US" dirty="0" err="1" smtClean="0"/>
              <a:t>vsftpd</a:t>
            </a:r>
            <a:r>
              <a:rPr lang="en-US" dirty="0" smtClean="0"/>
              <a:t>/</a:t>
            </a:r>
            <a:r>
              <a:rPr lang="en-US" dirty="0" err="1" smtClean="0"/>
              <a:t>chroot_list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58000" y="533400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على النحو التالي:</a:t>
            </a: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1410817" y="1219200"/>
            <a:ext cx="2383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chroot_list_enable</a:t>
            </a:r>
            <a:r>
              <a:rPr lang="en-US" dirty="0" smtClean="0"/>
              <a:t>=YES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1371600" y="1676400"/>
            <a:ext cx="4484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chroot_list_file</a:t>
            </a:r>
            <a:r>
              <a:rPr lang="en-US" dirty="0" smtClean="0"/>
              <a:t>=/etc/</a:t>
            </a:r>
            <a:r>
              <a:rPr lang="en-US" dirty="0" err="1" smtClean="0"/>
              <a:t>vsftpd</a:t>
            </a:r>
            <a:r>
              <a:rPr lang="en-US" dirty="0" smtClean="0"/>
              <a:t>/</a:t>
            </a:r>
            <a:r>
              <a:rPr lang="en-US" dirty="0" err="1" smtClean="0"/>
              <a:t>vsftpd.chroot_list</a:t>
            </a:r>
            <a:endParaRPr lang="en-US" dirty="0"/>
          </a:p>
        </p:txBody>
      </p:sp>
      <p:sp>
        <p:nvSpPr>
          <p:cNvPr id="5" name="مربع نص 4"/>
          <p:cNvSpPr txBox="1"/>
          <p:nvPr/>
        </p:nvSpPr>
        <p:spPr>
          <a:xfrm>
            <a:off x="822390" y="2819400"/>
            <a:ext cx="789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وذلك بعد إنشاء الملف </a:t>
            </a:r>
            <a:r>
              <a:rPr lang="en-US" dirty="0" err="1" smtClean="0"/>
              <a:t>vsftpd.chroot_list</a:t>
            </a:r>
            <a:r>
              <a:rPr lang="ar-SA" dirty="0" smtClean="0"/>
              <a:t> في العنوان   </a:t>
            </a:r>
            <a:r>
              <a:rPr lang="en-US" dirty="0" smtClean="0"/>
              <a:t> /etc/</a:t>
            </a:r>
            <a:r>
              <a:rPr lang="en-US" dirty="0" err="1" smtClean="0"/>
              <a:t>vsftpd</a:t>
            </a:r>
            <a:r>
              <a:rPr lang="en-US" dirty="0" smtClean="0"/>
              <a:t>/</a:t>
            </a:r>
            <a:r>
              <a:rPr lang="ar-SA" dirty="0" smtClean="0"/>
              <a:t> وسرد أسماء جميع مستخدمي </a:t>
            </a:r>
          </a:p>
          <a:p>
            <a:r>
              <a:rPr lang="ar-SA" dirty="0" smtClean="0"/>
              <a:t>خدمة رفع الملفات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ftp Server</a:t>
            </a:r>
            <a:endParaRPr lang="en-US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60" name="Picture 4" descr="C:\Users\DRBFAC~1.HIS\AppData\Local\Temp\SNAGHTML5c03427.PNG"/>
          <p:cNvPicPr>
            <a:picLocks noChangeAspect="1" noChangeArrowheads="1"/>
          </p:cNvPicPr>
          <p:nvPr/>
        </p:nvPicPr>
        <p:blipFill>
          <a:blip r:embed="rId2"/>
          <a:srcRect t="17424"/>
          <a:stretch>
            <a:fillRect/>
          </a:stretch>
        </p:blipFill>
        <p:spPr bwMode="auto">
          <a:xfrm>
            <a:off x="0" y="533400"/>
            <a:ext cx="9144000" cy="580465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5410200" y="3733800"/>
            <a:ext cx="1066800" cy="990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590736" y="1600200"/>
            <a:ext cx="3551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نفتح هذا الملف </a:t>
            </a:r>
            <a:r>
              <a:rPr lang="ar-SA" dirty="0" err="1" smtClean="0"/>
              <a:t>و</a:t>
            </a:r>
            <a:r>
              <a:rPr lang="ar-SA" dirty="0" smtClean="0"/>
              <a:t> نضيف المستخدم </a:t>
            </a:r>
            <a:r>
              <a:rPr lang="en-US" dirty="0" err="1" smtClean="0"/>
              <a:t>hishamu</a:t>
            </a:r>
            <a:endParaRPr lang="en-US" dirty="0" smtClean="0"/>
          </a:p>
          <a:p>
            <a:r>
              <a:rPr lang="ar-SA" dirty="0" smtClean="0"/>
              <a:t>نخزن هذا الملف ثم نغلقه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724400" y="3200400"/>
            <a:ext cx="1565564" cy="34636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057900" y="1943100"/>
            <a:ext cx="1447800" cy="1066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 descr="C:\Users\DRBFAC~1.HIS\AppData\Local\Temp\SNAGHTML5c71e6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9237"/>
            <a:ext cx="9144000" cy="5662963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3" name="شكل بيضاوي 2"/>
          <p:cNvSpPr/>
          <p:nvPr/>
        </p:nvSpPr>
        <p:spPr>
          <a:xfrm>
            <a:off x="762000" y="914400"/>
            <a:ext cx="5334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6400800" y="609600"/>
            <a:ext cx="228600" cy="3048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رابط كسهم مستقيم 5"/>
          <p:cNvCxnSpPr/>
          <p:nvPr/>
        </p:nvCxnSpPr>
        <p:spPr>
          <a:xfrm flipV="1">
            <a:off x="4267200" y="914400"/>
            <a:ext cx="2133600" cy="1752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708710" y="2286000"/>
            <a:ext cx="2953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نقوم الآن بتعديل الملف </a:t>
            </a:r>
            <a:r>
              <a:rPr lang="en-US" dirty="0" err="1" smtClean="0"/>
              <a:t>vsftpd.conf</a:t>
            </a:r>
            <a:endParaRPr lang="en-US" dirty="0" smtClean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096000" y="2362200"/>
            <a:ext cx="1828800" cy="3048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2" descr="C:\Users\DRBFAC~1.HIS\AppData\Local\Temp\SNAGHTML5b469b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0" y="3200400"/>
            <a:ext cx="1676400" cy="228600"/>
          </a:xfrm>
          <a:prstGeom prst="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0" y="2971800"/>
            <a:ext cx="1752600" cy="152400"/>
          </a:xfrm>
          <a:prstGeom prst="round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0" y="3276600"/>
            <a:ext cx="3505200" cy="152400"/>
          </a:xfrm>
          <a:prstGeom prst="round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685800" y="1066800"/>
            <a:ext cx="609600" cy="6858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رابط كسهم مستقيم 6"/>
          <p:cNvCxnSpPr/>
          <p:nvPr/>
        </p:nvCxnSpPr>
        <p:spPr>
          <a:xfrm rot="10800000">
            <a:off x="1295400" y="1524000"/>
            <a:ext cx="990600" cy="228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62200" y="1981200"/>
            <a:ext cx="4607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بعد التعديل نقوم بحفظ هذا الملف ثم نقوم بإعادة تشغيل خدمة </a:t>
            </a:r>
          </a:p>
          <a:p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err="1" smtClean="0"/>
              <a:t>vsftpd</a:t>
            </a:r>
            <a:r>
              <a:rPr lang="en-US" dirty="0" smtClean="0"/>
              <a:t> </a:t>
            </a:r>
            <a:r>
              <a:rPr lang="ar-SA" dirty="0" smtClean="0"/>
              <a:t> لتأخذ التعديلات السابقة مجراها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C:\Users\DRBFAC~1.HIS\AppData\Local\Temp\SNAGHTML5bb18f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971800" y="2895600"/>
            <a:ext cx="533400" cy="7620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343400" y="3429000"/>
            <a:ext cx="838200" cy="6858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295400" y="2286000"/>
            <a:ext cx="6613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بهذا نكون قد أتممنا عملية إنشاء مستخدم </a:t>
            </a:r>
            <a:r>
              <a:rPr lang="en-US" dirty="0" smtClean="0"/>
              <a:t> ftp user</a:t>
            </a:r>
            <a:r>
              <a:rPr lang="ar-SA" dirty="0" smtClean="0"/>
              <a:t> و أعطيناه الحقوق اللازمة </a:t>
            </a:r>
          </a:p>
          <a:p>
            <a:r>
              <a:rPr lang="ar-SA" dirty="0" smtClean="0"/>
              <a:t>ليتمكن من رفع ملفاته وتمكن الآخرين من </a:t>
            </a:r>
            <a:r>
              <a:rPr lang="ar-SA" dirty="0" err="1" smtClean="0"/>
              <a:t>إستعراضها</a:t>
            </a:r>
            <a:r>
              <a:rPr lang="ar-SA" dirty="0" smtClean="0"/>
              <a:t> من خلال خدمة </a:t>
            </a:r>
            <a:r>
              <a:rPr lang="ar-SA" dirty="0" err="1" smtClean="0"/>
              <a:t>الـ</a:t>
            </a:r>
            <a:r>
              <a:rPr lang="ar-SA" dirty="0" smtClean="0"/>
              <a:t> </a:t>
            </a:r>
            <a:r>
              <a:rPr lang="en-US" dirty="0" smtClean="0"/>
              <a:t>web Server</a:t>
            </a:r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99536" y="2438400"/>
            <a:ext cx="7213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يقوم الآن المستخدم </a:t>
            </a:r>
            <a:r>
              <a:rPr lang="en-US" dirty="0" err="1" smtClean="0">
                <a:solidFill>
                  <a:srgbClr val="FF0000"/>
                </a:solidFill>
              </a:rPr>
              <a:t>hishamu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r>
              <a:rPr lang="ar-SA" dirty="0" smtClean="0"/>
              <a:t>ومن خلال كلمة المرور المزود </a:t>
            </a:r>
            <a:r>
              <a:rPr lang="ar-SA" dirty="0" err="1" smtClean="0"/>
              <a:t>بها</a:t>
            </a:r>
            <a:r>
              <a:rPr lang="ar-SA" dirty="0" smtClean="0"/>
              <a:t> ومن خلال البوابة </a:t>
            </a:r>
            <a:r>
              <a:rPr lang="en-US" dirty="0" smtClean="0"/>
              <a:t>21</a:t>
            </a:r>
          </a:p>
          <a:p>
            <a:r>
              <a:rPr lang="ar-SA" dirty="0" smtClean="0"/>
              <a:t>إلى  المجلد الخاص </a:t>
            </a:r>
            <a:r>
              <a:rPr lang="ar-SA" dirty="0" err="1" smtClean="0"/>
              <a:t>به</a:t>
            </a:r>
            <a:r>
              <a:rPr lang="ar-SA" dirty="0" smtClean="0"/>
              <a:t> على الخادم ورفع ملفاً ينشئه </a:t>
            </a:r>
            <a:r>
              <a:rPr lang="ar-SA" dirty="0" err="1" smtClean="0"/>
              <a:t>بإسم</a:t>
            </a:r>
            <a:r>
              <a:rPr lang="ar-SA" dirty="0" smtClean="0"/>
              <a:t> </a:t>
            </a:r>
            <a:r>
              <a:rPr lang="en-US" dirty="0" smtClean="0"/>
              <a:t>hisham.htm</a:t>
            </a:r>
            <a:r>
              <a:rPr lang="ar-SA" dirty="0" smtClean="0"/>
              <a:t> ليتمكن بالتالي المستخدم </a:t>
            </a:r>
          </a:p>
          <a:p>
            <a:r>
              <a:rPr lang="en-US" dirty="0" smtClean="0"/>
              <a:t>User3 </a:t>
            </a:r>
            <a:r>
              <a:rPr lang="ar-SA" dirty="0" smtClean="0"/>
              <a:t> مثلاً من استعراض هذا الملف باستخدام </a:t>
            </a:r>
            <a:r>
              <a:rPr lang="ar-SA" dirty="0" err="1" smtClean="0"/>
              <a:t>الـ</a:t>
            </a:r>
            <a:r>
              <a:rPr lang="ar-SA" dirty="0" smtClean="0"/>
              <a:t>  </a:t>
            </a:r>
            <a:r>
              <a:rPr lang="en-US" dirty="0" smtClean="0"/>
              <a:t>web Browser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295400" y="1143000"/>
            <a:ext cx="7025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نزود الحاسب </a:t>
            </a:r>
            <a:r>
              <a:rPr lang="en-US" dirty="0" smtClean="0"/>
              <a:t>pc2 </a:t>
            </a:r>
            <a:r>
              <a:rPr lang="ar-SA" dirty="0" smtClean="0"/>
              <a:t> ببرنامج </a:t>
            </a:r>
            <a:r>
              <a:rPr lang="en-US" dirty="0" smtClean="0"/>
              <a:t>ftp Client</a:t>
            </a:r>
            <a:r>
              <a:rPr lang="ar-SA" dirty="0" smtClean="0"/>
              <a:t> وليكن هذا البرنامج </a:t>
            </a:r>
            <a:r>
              <a:rPr lang="en-US" dirty="0" smtClean="0"/>
              <a:t>FileZilla3</a:t>
            </a:r>
            <a:r>
              <a:rPr lang="ar-SA" dirty="0" smtClean="0"/>
              <a:t> الذي يمكن الحصول </a:t>
            </a:r>
          </a:p>
          <a:p>
            <a:r>
              <a:rPr lang="ar-SA" dirty="0" smtClean="0"/>
              <a:t>عليه من الإنترنت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752600" y="4800600"/>
            <a:ext cx="1066800" cy="990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>
            <a:endCxn id="3" idx="2"/>
          </p:cNvCxnSpPr>
          <p:nvPr/>
        </p:nvCxnSpPr>
        <p:spPr>
          <a:xfrm>
            <a:off x="609600" y="4800600"/>
            <a:ext cx="1143000" cy="4953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52400" y="2819400"/>
            <a:ext cx="1143000" cy="6858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كسهم مستقيم 4"/>
          <p:cNvCxnSpPr>
            <a:endCxn id="3" idx="6"/>
          </p:cNvCxnSpPr>
          <p:nvPr/>
        </p:nvCxnSpPr>
        <p:spPr>
          <a:xfrm rot="10800000" flipV="1">
            <a:off x="1295400" y="2362200"/>
            <a:ext cx="1371600" cy="8001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667000" y="2667000"/>
            <a:ext cx="685800" cy="762000"/>
          </a:xfrm>
          <a:prstGeom prst="ellipse">
            <a:avLst/>
          </a:prstGeom>
          <a:solidFill>
            <a:srgbClr val="92D050">
              <a:alpha val="2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667000" y="2667000"/>
            <a:ext cx="685800" cy="762000"/>
          </a:xfrm>
          <a:prstGeom prst="ellipse">
            <a:avLst/>
          </a:prstGeom>
          <a:solidFill>
            <a:srgbClr val="92D050">
              <a:alpha val="2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64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114800" y="3962400"/>
            <a:ext cx="914400" cy="7620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600200" y="1143000"/>
            <a:ext cx="990600" cy="609600"/>
          </a:xfrm>
          <a:prstGeom prst="ellipse">
            <a:avLst/>
          </a:prstGeom>
          <a:solidFill>
            <a:srgbClr val="7030A0">
              <a:alpha val="2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2971800" y="1219200"/>
            <a:ext cx="838200" cy="457200"/>
          </a:xfrm>
          <a:prstGeom prst="ellipse">
            <a:avLst/>
          </a:prstGeom>
          <a:solidFill>
            <a:srgbClr val="7030A0">
              <a:alpha val="2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4191000" y="1219200"/>
            <a:ext cx="762000" cy="533400"/>
          </a:xfrm>
          <a:prstGeom prst="ellipse">
            <a:avLst/>
          </a:prstGeom>
          <a:solidFill>
            <a:srgbClr val="7030A0">
              <a:alpha val="2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 descr="C:\Users\DRBFAC~1.HIS\AppData\Local\Temp\SNAGHTML5e423b4.PNG"/>
          <p:cNvPicPr>
            <a:picLocks noChangeAspect="1" noChangeArrowheads="1"/>
          </p:cNvPicPr>
          <p:nvPr/>
        </p:nvPicPr>
        <p:blipFill>
          <a:blip r:embed="rId2"/>
          <a:srcRect t="17346"/>
          <a:stretch>
            <a:fillRect/>
          </a:stretch>
        </p:blipFill>
        <p:spPr bwMode="auto">
          <a:xfrm>
            <a:off x="1142" y="591428"/>
            <a:ext cx="9142858" cy="580937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719417" y="1676400"/>
            <a:ext cx="4323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نفتح هذا الملف ونكتب بداخله </a:t>
            </a:r>
            <a:r>
              <a:rPr lang="en-US" dirty="0" smtClean="0"/>
              <a:t>welcome by </a:t>
            </a:r>
            <a:r>
              <a:rPr lang="en-US" dirty="0" err="1" smtClean="0"/>
              <a:t>hisham</a:t>
            </a:r>
            <a:r>
              <a:rPr lang="en-US" dirty="0" smtClean="0"/>
              <a:t>  </a:t>
            </a:r>
          </a:p>
          <a:p>
            <a:r>
              <a:rPr lang="ar-SA" dirty="0" smtClean="0"/>
              <a:t>نخزن ونغلق ثم ننشر هذا الملف على الخادم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6200" y="3581400"/>
            <a:ext cx="1143000" cy="12192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914400" y="2057400"/>
            <a:ext cx="609600" cy="7620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4648200" y="1752600"/>
            <a:ext cx="304800" cy="4572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133600" y="4114800"/>
            <a:ext cx="2133600" cy="228600"/>
          </a:xfrm>
          <a:prstGeom prst="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شكل حر 6"/>
          <p:cNvSpPr/>
          <p:nvPr/>
        </p:nvSpPr>
        <p:spPr>
          <a:xfrm>
            <a:off x="711200" y="3249660"/>
            <a:ext cx="5926667" cy="1177637"/>
          </a:xfrm>
          <a:custGeom>
            <a:avLst/>
            <a:gdLst>
              <a:gd name="connsiteX0" fmla="*/ 0 w 5926667"/>
              <a:gd name="connsiteY0" fmla="*/ 814340 h 1177637"/>
              <a:gd name="connsiteX1" fmla="*/ 1819564 w 5926667"/>
              <a:gd name="connsiteY1" fmla="*/ 38485 h 1177637"/>
              <a:gd name="connsiteX2" fmla="*/ 5246255 w 5926667"/>
              <a:gd name="connsiteY2" fmla="*/ 1045249 h 1177637"/>
              <a:gd name="connsiteX3" fmla="*/ 5902036 w 5926667"/>
              <a:gd name="connsiteY3" fmla="*/ 832813 h 1177637"/>
              <a:gd name="connsiteX4" fmla="*/ 5902036 w 5926667"/>
              <a:gd name="connsiteY4" fmla="*/ 832813 h 117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667" h="1177637">
                <a:moveTo>
                  <a:pt x="0" y="814340"/>
                </a:moveTo>
                <a:cubicBezTo>
                  <a:pt x="472594" y="407170"/>
                  <a:pt x="945188" y="0"/>
                  <a:pt x="1819564" y="38485"/>
                </a:cubicBezTo>
                <a:cubicBezTo>
                  <a:pt x="2693940" y="76970"/>
                  <a:pt x="4565843" y="912861"/>
                  <a:pt x="5246255" y="1045249"/>
                </a:cubicBezTo>
                <a:cubicBezTo>
                  <a:pt x="5926667" y="1177637"/>
                  <a:pt x="5902036" y="832813"/>
                  <a:pt x="5902036" y="832813"/>
                </a:cubicBezTo>
                <a:lnTo>
                  <a:pt x="5902036" y="832813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371600" y="2209800"/>
            <a:ext cx="5950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نتأكد من رفع الملف إلى الخادم لذلك نذهب إلى الخادم ونفتح المجلد الخاص </a:t>
            </a:r>
            <a:r>
              <a:rPr lang="ar-SA" dirty="0" err="1" smtClean="0"/>
              <a:t>به</a:t>
            </a:r>
            <a:r>
              <a:rPr lang="ar-SA" dirty="0" smtClean="0"/>
              <a:t>  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962400" y="3581400"/>
            <a:ext cx="1143000" cy="914400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549104" y="1752600"/>
            <a:ext cx="4341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ندع الآن مستخدم الحاسب </a:t>
            </a:r>
            <a:r>
              <a:rPr lang="en-US" dirty="0" smtClean="0"/>
              <a:t>pc3 </a:t>
            </a:r>
            <a:r>
              <a:rPr lang="ar-SA" dirty="0" smtClean="0"/>
              <a:t> من استعراض هذا الملف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752600" y="1676400"/>
            <a:ext cx="3048000" cy="381000"/>
          </a:xfrm>
          <a:prstGeom prst="round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1143000" y="1981200"/>
            <a:ext cx="16764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57778" y="1524000"/>
            <a:ext cx="3767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ar-SA" sz="2800" dirty="0" smtClean="0">
                <a:solidFill>
                  <a:srgbClr val="FF0000"/>
                </a:solidFill>
              </a:rPr>
              <a:t>2. باستخدام أوامر البيئة النصية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04800" y="2514600"/>
            <a:ext cx="8414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ar-SA" dirty="0" smtClean="0"/>
              <a:t>ننشئ مجموعة لمستخدمي خدمة رفع الملفات </a:t>
            </a:r>
            <a:r>
              <a:rPr lang="en-US" dirty="0" smtClean="0"/>
              <a:t> </a:t>
            </a:r>
            <a:r>
              <a:rPr lang="ar-SA" dirty="0" smtClean="0"/>
              <a:t>                   </a:t>
            </a:r>
            <a:r>
              <a:rPr lang="en-US" dirty="0" smtClean="0"/>
              <a:t> </a:t>
            </a:r>
            <a:r>
              <a:rPr lang="ar-SA" dirty="0" smtClean="0"/>
              <a:t>  </a:t>
            </a:r>
            <a:r>
              <a:rPr lang="en-US" dirty="0" smtClean="0"/>
              <a:t> </a:t>
            </a:r>
            <a:r>
              <a:rPr lang="ar-SA" dirty="0" smtClean="0"/>
              <a:t>         </a:t>
            </a:r>
            <a:r>
              <a:rPr lang="en-US" dirty="0" smtClean="0"/>
              <a:t>                               </a:t>
            </a:r>
            <a:r>
              <a:rPr lang="ar-SA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set</a:t>
            </a:r>
            <a:r>
              <a:rPr lang="ar-SA" dirty="0" smtClean="0"/>
              <a:t>)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ننشئ مستخدماً يستطيع رفع الملفات من أي نقطة في الشبكة </a:t>
            </a:r>
            <a:r>
              <a:rPr lang="en-US" dirty="0" smtClean="0"/>
              <a:t> </a:t>
            </a:r>
            <a:r>
              <a:rPr lang="ar-SA" dirty="0" smtClean="0"/>
              <a:t>                    </a:t>
            </a:r>
            <a:r>
              <a:rPr lang="en-US" dirty="0" smtClean="0"/>
              <a:t>   </a:t>
            </a:r>
            <a:r>
              <a:rPr lang="ar-SA" dirty="0" smtClean="0"/>
              <a:t> </a:t>
            </a:r>
            <a:r>
              <a:rPr lang="en-US" dirty="0" smtClean="0"/>
              <a:t> </a:t>
            </a:r>
            <a:r>
              <a:rPr lang="ar-SA" dirty="0" smtClean="0"/>
              <a:t> </a:t>
            </a:r>
            <a:r>
              <a:rPr lang="en-US" dirty="0" smtClean="0"/>
              <a:t> </a:t>
            </a:r>
            <a:r>
              <a:rPr lang="ar-SA" dirty="0" smtClean="0"/>
              <a:t>         </a:t>
            </a:r>
            <a:r>
              <a:rPr lang="en-US" dirty="0" smtClean="0"/>
              <a:t>     </a:t>
            </a:r>
            <a:r>
              <a:rPr lang="ar-SA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member</a:t>
            </a:r>
            <a:r>
              <a:rPr lang="ar-SA" dirty="0" smtClean="0"/>
              <a:t>)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ننشئ لهذا المستخدم مجلداً على الخادم يكون الوعاء الذي يستقبل ملفات المستخدم المرفوعة </a:t>
            </a:r>
            <a:r>
              <a:rPr lang="en-US" dirty="0" smtClean="0"/>
              <a:t>       </a:t>
            </a:r>
            <a:r>
              <a:rPr lang="ar-SA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folder</a:t>
            </a:r>
            <a:r>
              <a:rPr lang="ar-SA" dirty="0" smtClean="0"/>
              <a:t>)</a:t>
            </a:r>
            <a:r>
              <a:rPr lang="en-US" dirty="0" smtClean="0"/>
              <a:t>    </a:t>
            </a:r>
            <a:r>
              <a:rPr lang="ar-SA" dirty="0" smtClean="0"/>
              <a:t> </a:t>
            </a:r>
            <a:r>
              <a:rPr lang="en-US" dirty="0" smtClean="0"/>
              <a:t>  </a:t>
            </a:r>
            <a:r>
              <a:rPr lang="ar-SA" dirty="0" smtClean="0"/>
              <a:t>في العنوان التالي </a:t>
            </a:r>
            <a:r>
              <a:rPr lang="en-US" dirty="0" smtClean="0"/>
              <a:t>/</a:t>
            </a:r>
            <a:r>
              <a:rPr lang="en-US" dirty="0" err="1" smtClean="0"/>
              <a:t>var</a:t>
            </a:r>
            <a:r>
              <a:rPr lang="en-US" dirty="0" smtClean="0"/>
              <a:t>/www/html/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ar-SA" dirty="0" smtClean="0"/>
              <a:t>نضيف هذا المستخدم إلى لائحة المستخدمين في الملف </a:t>
            </a:r>
            <a:r>
              <a:rPr lang="en-US" dirty="0" err="1" smtClean="0"/>
              <a:t>vsftpd.chroot.list</a:t>
            </a:r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822972" y="1752600"/>
            <a:ext cx="5657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نفتح الملف </a:t>
            </a:r>
            <a:r>
              <a:rPr lang="en-US" dirty="0" smtClean="0"/>
              <a:t>/etc/</a:t>
            </a:r>
            <a:r>
              <a:rPr lang="en-US" dirty="0" err="1" smtClean="0"/>
              <a:t>vsftpd</a:t>
            </a:r>
            <a:r>
              <a:rPr lang="en-US" dirty="0" smtClean="0"/>
              <a:t>/</a:t>
            </a:r>
            <a:r>
              <a:rPr lang="en-US" dirty="0" err="1" smtClean="0"/>
              <a:t>vsftpd.choort.list</a:t>
            </a:r>
            <a:r>
              <a:rPr lang="ar-SA" dirty="0" smtClean="0"/>
              <a:t> ونضيف المستخدم </a:t>
            </a:r>
            <a:r>
              <a:rPr lang="en-US" dirty="0" err="1" smtClean="0"/>
              <a:t>mem</a:t>
            </a:r>
            <a:endParaRPr lang="en-US" dirty="0" smtClean="0"/>
          </a:p>
          <a:p>
            <a:r>
              <a:rPr lang="ar-SA" dirty="0" smtClean="0"/>
              <a:t>نخزن هذا الملف ونغلقه ونعيد تشغيل خدمة </a:t>
            </a:r>
            <a:r>
              <a:rPr lang="en-US" dirty="0" err="1" smtClean="0"/>
              <a:t>vsftpd</a:t>
            </a:r>
            <a:endParaRPr lang="en-US" dirty="0" smtClean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648200" y="3429000"/>
            <a:ext cx="8382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362200" y="1676400"/>
            <a:ext cx="685800" cy="7620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47557" y="2057400"/>
            <a:ext cx="5457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نعيد الكرة </a:t>
            </a:r>
          </a:p>
          <a:p>
            <a:r>
              <a:rPr lang="ar-SA" dirty="0" smtClean="0"/>
              <a:t>حيث يستخدم المستخدم </a:t>
            </a:r>
            <a:r>
              <a:rPr lang="en-US" dirty="0" smtClean="0"/>
              <a:t>member </a:t>
            </a:r>
            <a:r>
              <a:rPr lang="ar-SA" dirty="0" smtClean="0"/>
              <a:t> كلمة مروره ويرفع من الحاسب </a:t>
            </a:r>
            <a:r>
              <a:rPr lang="en-US" dirty="0" smtClean="0"/>
              <a:t>pc2</a:t>
            </a:r>
          </a:p>
          <a:p>
            <a:r>
              <a:rPr lang="ar-SA" dirty="0" smtClean="0"/>
              <a:t>ملفا باسم </a:t>
            </a:r>
            <a:r>
              <a:rPr lang="en-US" dirty="0" smtClean="0"/>
              <a:t>index.html </a:t>
            </a:r>
            <a:r>
              <a:rPr lang="ar-SA" dirty="0" smtClean="0"/>
              <a:t> و فيه العبارة </a:t>
            </a:r>
            <a:r>
              <a:rPr lang="en-US" dirty="0" smtClean="0"/>
              <a:t>Peace and mercy of God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905000" y="1295400"/>
            <a:ext cx="990600" cy="3810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3276600" y="1219200"/>
            <a:ext cx="7620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4800600" y="3810000"/>
            <a:ext cx="990600" cy="609600"/>
          </a:xfrm>
          <a:prstGeom prst="ellipse">
            <a:avLst/>
          </a:prstGeom>
          <a:solidFill>
            <a:srgbClr val="00B050">
              <a:alpha val="2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423463" y="1371600"/>
            <a:ext cx="4390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/>
              <a:t>يستعرض المستخدم على الحاسب </a:t>
            </a:r>
            <a:r>
              <a:rPr lang="en-US" dirty="0" smtClean="0"/>
              <a:t>pc3 </a:t>
            </a:r>
            <a:r>
              <a:rPr lang="ar-SA" dirty="0" smtClean="0"/>
              <a:t> هذا الملف </a:t>
            </a:r>
          </a:p>
          <a:p>
            <a:r>
              <a:rPr lang="ar-SA" dirty="0" smtClean="0"/>
              <a:t>لاحظ أنه ليس بالضرورة كتابة اسم الملف كون أنه </a:t>
            </a:r>
            <a:r>
              <a:rPr lang="en-US" dirty="0" smtClean="0"/>
              <a:t>index</a:t>
            </a:r>
            <a:endParaRPr lang="en-US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09600" y="2667000"/>
            <a:ext cx="78197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8000" dirty="0" smtClean="0"/>
              <a:t>السلام عليكم ورحمة الله</a:t>
            </a:r>
            <a:endParaRPr lang="en-US" sz="80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الدكتور هشام عادل عبهري</a:t>
            </a:r>
            <a:endParaRPr lang="ar-SA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vietnam.panpages.com/profileimg/s/linux-network-administration--77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952501" cy="1295400"/>
          </a:xfrm>
          <a:prstGeom prst="rect">
            <a:avLst/>
          </a:prstGeom>
          <a:noFill/>
        </p:spPr>
      </p:pic>
      <p:pic>
        <p:nvPicPr>
          <p:cNvPr id="16388" name="Picture 4" descr="http://marakana.com/static/images/logos/knowledge_category/Linu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343400"/>
            <a:ext cx="1666876" cy="1990725"/>
          </a:xfrm>
          <a:prstGeom prst="rect">
            <a:avLst/>
          </a:prstGeom>
          <a:noFill/>
        </p:spPr>
      </p:pic>
      <p:pic>
        <p:nvPicPr>
          <p:cNvPr id="16390" name="Picture 6" descr="http://lulzimg.com/i12/bfa3b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981200"/>
            <a:ext cx="5715001" cy="3810000"/>
          </a:xfrm>
          <a:prstGeom prst="rect">
            <a:avLst/>
          </a:prstGeom>
          <a:noFill/>
        </p:spPr>
      </p:pic>
      <p:pic>
        <p:nvPicPr>
          <p:cNvPr id="16392" name="Picture 8" descr="http://upload.wikimedia.org/wikipedia/commons/thumb/6/69/Linus_Torvalds.jpeg/220px-Linus_Torvalds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533400"/>
            <a:ext cx="2095501" cy="320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garkshetri.com.np/blog/wp-content/uploads/2010/08/tux-smashing-windo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19200"/>
            <a:ext cx="3371851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clockworkhare.com/wp-content/uploads/2010/04/linux-tux-penguins-i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47650"/>
            <a:ext cx="8509001" cy="638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oreilly.com/catalog/covers/9780596102487_l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04800"/>
            <a:ext cx="4762501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804863"/>
            <a:ext cx="42862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C:\Users\DRBFAC~1.HIS\AppData\Local\Temp\SNAGHTML56717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99" y="612685"/>
            <a:ext cx="9100001" cy="5635715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4343400" y="3048000"/>
            <a:ext cx="1371600" cy="304800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شكل بيضاوي 3"/>
          <p:cNvSpPr/>
          <p:nvPr/>
        </p:nvSpPr>
        <p:spPr>
          <a:xfrm>
            <a:off x="4724400" y="3581400"/>
            <a:ext cx="914400" cy="609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ages.ebook68.com/29/a327595f-8427-4a58-a249-e710da981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219200"/>
            <a:ext cx="3600451" cy="4524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685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00001" cy="56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1524000" y="1752600"/>
            <a:ext cx="914400" cy="60960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6553200" y="48006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FF00"/>
                </a:solidFill>
              </a:rPr>
              <a:t>الدكتور هشام عادل عبهري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2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9&quot;/&gt;&lt;property id=&quot;20307&quot; value=&quot;264&quot;/&gt;&lt;/object&gt;&lt;object type=&quot;3&quot; unique_id=&quot;10013&quot;&gt;&lt;property id=&quot;20148&quot; value=&quot;5&quot;/&gt;&lt;property id=&quot;20300&quot; value=&quot;Slide 10&quot;/&gt;&lt;property id=&quot;20307&quot; value=&quot;265&quot;/&gt;&lt;/object&gt;&lt;object type=&quot;3&quot; unique_id=&quot;10014&quot;&gt;&lt;property id=&quot;20148&quot; value=&quot;5&quot;/&gt;&lt;property id=&quot;20300&quot; value=&quot;Slide 11&quot;/&gt;&lt;property id=&quot;20307&quot; value=&quot;266&quot;/&gt;&lt;/object&gt;&lt;object type=&quot;3&quot; unique_id=&quot;10015&quot;&gt;&lt;property id=&quot;20148&quot; value=&quot;5&quot;/&gt;&lt;property id=&quot;20300&quot; value=&quot;Slide 12&quot;/&gt;&lt;property id=&quot;20307&quot; value=&quot;267&quot;/&gt;&lt;/object&gt;&lt;object type=&quot;3&quot; unique_id=&quot;10016&quot;&gt;&lt;property id=&quot;20148&quot; value=&quot;5&quot;/&gt;&lt;property id=&quot;20300&quot; value=&quot;Slide 13&quot;/&gt;&lt;property id=&quot;20307&quot; value=&quot;268&quot;/&gt;&lt;/object&gt;&lt;object type=&quot;3&quot; unique_id=&quot;10017&quot;&gt;&lt;property id=&quot;20148&quot; value=&quot;5&quot;/&gt;&lt;property id=&quot;20300&quot; value=&quot;Slide 14&quot;/&gt;&lt;property id=&quot;20307&quot; value=&quot;269&quot;/&gt;&lt;/object&gt;&lt;object type=&quot;3&quot; unique_id=&quot;10018&quot;&gt;&lt;property id=&quot;20148&quot; value=&quot;5&quot;/&gt;&lt;property id=&quot;20300&quot; value=&quot;Slide 15&quot;/&gt;&lt;property id=&quot;20307&quot; value=&quot;270&quot;/&gt;&lt;/object&gt;&lt;object type=&quot;3&quot; unique_id=&quot;10019&quot;&gt;&lt;property id=&quot;20148&quot; value=&quot;5&quot;/&gt;&lt;property id=&quot;20300&quot; value=&quot;Slide 16&quot;/&gt;&lt;property id=&quot;20307&quot; value=&quot;271&quot;/&gt;&lt;/object&gt;&lt;object type=&quot;3&quot; unique_id=&quot;10020&quot;&gt;&lt;property id=&quot;20148&quot; value=&quot;5&quot;/&gt;&lt;property id=&quot;20300&quot; value=&quot;Slide 17&quot;/&gt;&lt;property id=&quot;20307&quot; value=&quot;272&quot;/&gt;&lt;/object&gt;&lt;object type=&quot;3&quot; unique_id=&quot;10021&quot;&gt;&lt;property id=&quot;20148&quot; value=&quot;5&quot;/&gt;&lt;property id=&quot;20300&quot; value=&quot;Slide 18&quot;/&gt;&lt;property id=&quot;20307&quot; value=&quot;273&quot;/&gt;&lt;/object&gt;&lt;object type=&quot;3&quot; unique_id=&quot;10022&quot;&gt;&lt;property id=&quot;20148&quot; value=&quot;5&quot;/&gt;&lt;property id=&quot;20300&quot; value=&quot;Slide 19&quot;/&gt;&lt;property id=&quot;20307&quot; value=&quot;274&quot;/&gt;&lt;/object&gt;&lt;object type=&quot;3&quot; unique_id=&quot;10023&quot;&gt;&lt;property id=&quot;20148&quot; value=&quot;5&quot;/&gt;&lt;property id=&quot;20300&quot; value=&quot;Slide 20&quot;/&gt;&lt;property id=&quot;20307&quot; value=&quot;275&quot;/&gt;&lt;/object&gt;&lt;object type=&quot;3&quot; unique_id=&quot;10024&quot;&gt;&lt;property id=&quot;20148&quot; value=&quot;5&quot;/&gt;&lt;property id=&quot;20300&quot; value=&quot;Slide 21&quot;/&gt;&lt;property id=&quot;20307&quot; value=&quot;276&quot;/&gt;&lt;/object&gt;&lt;object type=&quot;3&quot; unique_id=&quot;10025&quot;&gt;&lt;property id=&quot;20148&quot; value=&quot;5&quot;/&gt;&lt;property id=&quot;20300&quot; value=&quot;Slide 22&quot;/&gt;&lt;property id=&quot;20307&quot; value=&quot;277&quot;/&gt;&lt;/object&gt;&lt;object type=&quot;3&quot; unique_id=&quot;10026&quot;&gt;&lt;property id=&quot;20148&quot; value=&quot;5&quot;/&gt;&lt;property id=&quot;20300&quot; value=&quot;Slide 23&quot;/&gt;&lt;property id=&quot;20307&quot; value=&quot;278&quot;/&gt;&lt;/object&gt;&lt;object type=&quot;3&quot; unique_id=&quot;10027&quot;&gt;&lt;property id=&quot;20148&quot; value=&quot;5&quot;/&gt;&lt;property id=&quot;20300&quot; value=&quot;Slide 24&quot;/&gt;&lt;property id=&quot;20307&quot; value=&quot;279&quot;/&gt;&lt;/object&gt;&lt;object type=&quot;3&quot; unique_id=&quot;10028&quot;&gt;&lt;property id=&quot;20148&quot; value=&quot;5&quot;/&gt;&lt;property id=&quot;20300&quot; value=&quot;Slide 25&quot;/&gt;&lt;property id=&quot;20307&quot; value=&quot;280&quot;/&gt;&lt;/object&gt;&lt;object type=&quot;3&quot; unique_id=&quot;10029&quot;&gt;&lt;property id=&quot;20148&quot; value=&quot;5&quot;/&gt;&lt;property id=&quot;20300&quot; value=&quot;Slide 26&quot;/&gt;&lt;property id=&quot;20307&quot; value=&quot;281&quot;/&gt;&lt;/object&gt;&lt;object type=&quot;3&quot; unique_id=&quot;10030&quot;&gt;&lt;property id=&quot;20148&quot; value=&quot;5&quot;/&gt;&lt;property id=&quot;20300&quot; value=&quot;Slide 27&quot;/&gt;&lt;property id=&quot;20307&quot; value=&quot;282&quot;/&gt;&lt;/object&gt;&lt;object type=&quot;3&quot; unique_id=&quot;10031&quot;&gt;&lt;property id=&quot;20148&quot; value=&quot;5&quot;/&gt;&lt;property id=&quot;20300&quot; value=&quot;Slide 28&quot;/&gt;&lt;property id=&quot;20307&quot; value=&quot;283&quot;/&gt;&lt;/object&gt;&lt;object type=&quot;3&quot; unique_id=&quot;10032&quot;&gt;&lt;property id=&quot;20148&quot; value=&quot;5&quot;/&gt;&lt;property id=&quot;20300&quot; value=&quot;Slide 29&quot;/&gt;&lt;property id=&quot;20307&quot; value=&quot;284&quot;/&gt;&lt;/object&gt;&lt;object type=&quot;3&quot; unique_id=&quot;10033&quot;&gt;&lt;property id=&quot;20148&quot; value=&quot;5&quot;/&gt;&lt;property id=&quot;20300&quot; value=&quot;Slide 30&quot;/&gt;&lt;property id=&quot;20307&quot; value=&quot;285&quot;/&gt;&lt;/object&gt;&lt;object type=&quot;3&quot; unique_id=&quot;10034&quot;&gt;&lt;property id=&quot;20148&quot; value=&quot;5&quot;/&gt;&lt;property id=&quot;20300&quot; value=&quot;Slide 31&quot;/&gt;&lt;property id=&quot;20307&quot; value=&quot;286&quot;/&gt;&lt;/object&gt;&lt;object type=&quot;3&quot; unique_id=&quot;10035&quot;&gt;&lt;property id=&quot;20148&quot; value=&quot;5&quot;/&gt;&lt;property id=&quot;20300&quot; value=&quot;Slide 32&quot;/&gt;&lt;property id=&quot;20307&quot; value=&quot;287&quot;/&gt;&lt;/object&gt;&lt;object type=&quot;3&quot; unique_id=&quot;10036&quot;&gt;&lt;property id=&quot;20148&quot; value=&quot;5&quot;/&gt;&lt;property id=&quot;20300&quot; value=&quot;Slide 33&quot;/&gt;&lt;property id=&quot;20307&quot; value=&quot;288&quot;/&gt;&lt;/object&gt;&lt;object type=&quot;3&quot; unique_id=&quot;10037&quot;&gt;&lt;property id=&quot;20148&quot; value=&quot;5&quot;/&gt;&lt;property id=&quot;20300&quot; value=&quot;Slide 34&quot;/&gt;&lt;property id=&quot;20307&quot; value=&quot;289&quot;/&gt;&lt;/object&gt;&lt;object type=&quot;3&quot; unique_id=&quot;10038&quot;&gt;&lt;property id=&quot;20148&quot; value=&quot;5&quot;/&gt;&lt;property id=&quot;20300&quot; value=&quot;Slide 35&quot;/&gt;&lt;property id=&quot;20307&quot; value=&quot;290&quot;/&gt;&lt;/object&gt;&lt;object type=&quot;3&quot; unique_id=&quot;10039&quot;&gt;&lt;property id=&quot;20148&quot; value=&quot;5&quot;/&gt;&lt;property id=&quot;20300&quot; value=&quot;Slide 36&quot;/&gt;&lt;property id=&quot;20307&quot; value=&quot;291&quot;/&gt;&lt;/object&gt;&lt;object type=&quot;3&quot; unique_id=&quot;10040&quot;&gt;&lt;property id=&quot;20148&quot; value=&quot;5&quot;/&gt;&lt;property id=&quot;20300&quot; value=&quot;Slide 37&quot;/&gt;&lt;property id=&quot;20307&quot; value=&quot;292&quot;/&gt;&lt;/object&gt;&lt;object type=&quot;3&quot; unique_id=&quot;10041&quot;&gt;&lt;property id=&quot;20148&quot; value=&quot;5&quot;/&gt;&lt;property id=&quot;20300&quot; value=&quot;Slide 38&quot;/&gt;&lt;property id=&quot;20307&quot; value=&quot;293&quot;/&gt;&lt;/object&gt;&lt;object type=&quot;3&quot; unique_id=&quot;10042&quot;&gt;&lt;property id=&quot;20148&quot; value=&quot;5&quot;/&gt;&lt;property id=&quot;20300&quot; value=&quot;Slide 39&quot;/&gt;&lt;property id=&quot;20307&quot; value=&quot;294&quot;/&gt;&lt;/object&gt;&lt;object type=&quot;3&quot; unique_id=&quot;10043&quot;&gt;&lt;property id=&quot;20148&quot; value=&quot;5&quot;/&gt;&lt;property id=&quot;20300&quot; value=&quot;Slide 40&quot;/&gt;&lt;property id=&quot;20307&quot; value=&quot;295&quot;/&gt;&lt;/object&gt;&lt;object type=&quot;3&quot; unique_id=&quot;10044&quot;&gt;&lt;property id=&quot;20148&quot; value=&quot;5&quot;/&gt;&lt;property id=&quot;20300&quot; value=&quot;Slide 41&quot;/&gt;&lt;property id=&quot;20307&quot; value=&quot;296&quot;/&gt;&lt;/object&gt;&lt;object type=&quot;3&quot; unique_id=&quot;10045&quot;&gt;&lt;property id=&quot;20148&quot; value=&quot;5&quot;/&gt;&lt;property id=&quot;20300&quot; value=&quot;Slide 42&quot;/&gt;&lt;property id=&quot;20307&quot; value=&quot;297&quot;/&gt;&lt;/object&gt;&lt;object type=&quot;3&quot; unique_id=&quot;10046&quot;&gt;&lt;property id=&quot;20148&quot; value=&quot;5&quot;/&gt;&lt;property id=&quot;20300&quot; value=&quot;Slide 43&quot;/&gt;&lt;property id=&quot;20307&quot; value=&quot;298&quot;/&gt;&lt;/object&gt;&lt;object type=&quot;3&quot; unique_id=&quot;10047&quot;&gt;&lt;property id=&quot;20148&quot; value=&quot;5&quot;/&gt;&lt;property id=&quot;20300&quot; value=&quot;Slide 44&quot;/&gt;&lt;property id=&quot;20307&quot; value=&quot;299&quot;/&gt;&lt;/object&gt;&lt;object type=&quot;3&quot; unique_id=&quot;10048&quot;&gt;&lt;property id=&quot;20148&quot; value=&quot;5&quot;/&gt;&lt;property id=&quot;20300&quot; value=&quot;Slide 45&quot;/&gt;&lt;property id=&quot;20307&quot; value=&quot;300&quot;/&gt;&lt;/object&gt;&lt;object type=&quot;3&quot; unique_id=&quot;10049&quot;&gt;&lt;property id=&quot;20148&quot; value=&quot;5&quot;/&gt;&lt;property id=&quot;20300&quot; value=&quot;Slide 46&quot;/&gt;&lt;property id=&quot;20307&quot; value=&quot;301&quot;/&gt;&lt;/object&gt;&lt;object type=&quot;3&quot; unique_id=&quot;10050&quot;&gt;&lt;property id=&quot;20148&quot; value=&quot;5&quot;/&gt;&lt;property id=&quot;20300&quot; value=&quot;Slide 47&quot;/&gt;&lt;property id=&quot;20307&quot; value=&quot;302&quot;/&gt;&lt;/object&gt;&lt;object type=&quot;3&quot; unique_id=&quot;10051&quot;&gt;&lt;property id=&quot;20148&quot; value=&quot;5&quot;/&gt;&lt;property id=&quot;20300&quot; value=&quot;Slide 48&quot;/&gt;&lt;property id=&quot;20307&quot; value=&quot;303&quot;/&gt;&lt;/object&gt;&lt;object type=&quot;3&quot; unique_id=&quot;10052&quot;&gt;&lt;property id=&quot;20148&quot; value=&quot;5&quot;/&gt;&lt;property id=&quot;20300&quot; value=&quot;Slide 49&quot;/&gt;&lt;property id=&quot;20307&quot; value=&quot;304&quot;/&gt;&lt;/object&gt;&lt;object type=&quot;3&quot; unique_id=&quot;10053&quot;&gt;&lt;property id=&quot;20148&quot; value=&quot;5&quot;/&gt;&lt;property id=&quot;20300&quot; value=&quot;Slide 50&quot;/&gt;&lt;property id=&quot;20307&quot; value=&quot;305&quot;/&gt;&lt;/object&gt;&lt;object type=&quot;3&quot; unique_id=&quot;10054&quot;&gt;&lt;property id=&quot;20148&quot; value=&quot;5&quot;/&gt;&lt;property id=&quot;20300&quot; value=&quot;Slide 51&quot;/&gt;&lt;property id=&quot;20307&quot; value=&quot;306&quot;/&gt;&lt;/object&gt;&lt;object type=&quot;3&quot; unique_id=&quot;10055&quot;&gt;&lt;property id=&quot;20148&quot; value=&quot;5&quot;/&gt;&lt;property id=&quot;20300&quot; value=&quot;Slide 52&quot;/&gt;&lt;property id=&quot;20307&quot; value=&quot;307&quot;/&gt;&lt;/object&gt;&lt;object type=&quot;3&quot; unique_id=&quot;10056&quot;&gt;&lt;property id=&quot;20148&quot; value=&quot;5&quot;/&gt;&lt;property id=&quot;20300&quot; value=&quot;Slide 53&quot;/&gt;&lt;property id=&quot;20307&quot; value=&quot;308&quot;/&gt;&lt;/object&gt;&lt;object type=&quot;3&quot; unique_id=&quot;10057&quot;&gt;&lt;property id=&quot;20148&quot; value=&quot;5&quot;/&gt;&lt;property id=&quot;20300&quot; value=&quot;Slide 54&quot;/&gt;&lt;property id=&quot;20307&quot; value=&quot;309&quot;/&gt;&lt;/object&gt;&lt;object type=&quot;3&quot; unique_id=&quot;10058&quot;&gt;&lt;property id=&quot;20148&quot; value=&quot;5&quot;/&gt;&lt;property id=&quot;20300&quot; value=&quot;Slide 55&quot;/&gt;&lt;property id=&quot;20307&quot; value=&quot;310&quot;/&gt;&lt;/object&gt;&lt;object type=&quot;3&quot; unique_id=&quot;10059&quot;&gt;&lt;property id=&quot;20148&quot; value=&quot;5&quot;/&gt;&lt;property id=&quot;20300&quot; value=&quot;Slide 56&quot;/&gt;&lt;property id=&quot;20307&quot; value=&quot;311&quot;/&gt;&lt;/object&gt;&lt;object type=&quot;3&quot; unique_id=&quot;10060&quot;&gt;&lt;property id=&quot;20148&quot; value=&quot;5&quot;/&gt;&lt;property id=&quot;20300&quot; value=&quot;Slide 57&quot;/&gt;&lt;property id=&quot;20307&quot; value=&quot;312&quot;/&gt;&lt;/object&gt;&lt;object type=&quot;3&quot; unique_id=&quot;10061&quot;&gt;&lt;property id=&quot;20148&quot; value=&quot;5&quot;/&gt;&lt;property id=&quot;20300&quot; value=&quot;Slide 58&quot;/&gt;&lt;property id=&quot;20307&quot; value=&quot;313&quot;/&gt;&lt;/object&gt;&lt;object type=&quot;3&quot; unique_id=&quot;10062&quot;&gt;&lt;property id=&quot;20148&quot; value=&quot;5&quot;/&gt;&lt;property id=&quot;20300&quot; value=&quot;Slide 59&quot;/&gt;&lt;property id=&quot;20307&quot; value=&quot;314&quot;/&gt;&lt;/object&gt;&lt;object type=&quot;3&quot; unique_id=&quot;10063&quot;&gt;&lt;property id=&quot;20148&quot; value=&quot;5&quot;/&gt;&lt;property id=&quot;20300&quot; value=&quot;Slide 60&quot;/&gt;&lt;property id=&quot;20307&quot; value=&quot;315&quot;/&gt;&lt;/object&gt;&lt;object type=&quot;3&quot; unique_id=&quot;10064&quot;&gt;&lt;property id=&quot;20148&quot; value=&quot;5&quot;/&gt;&lt;property id=&quot;20300&quot; value=&quot;Slide 61&quot;/&gt;&lt;property id=&quot;20307&quot; value=&quot;316&quot;/&gt;&lt;/object&gt;&lt;object type=&quot;3&quot; unique_id=&quot;10065&quot;&gt;&lt;property id=&quot;20148&quot; value=&quot;5&quot;/&gt;&lt;property id=&quot;20300&quot; value=&quot;Slide 62&quot;/&gt;&lt;property id=&quot;20307&quot; value=&quot;317&quot;/&gt;&lt;/object&gt;&lt;object type=&quot;3&quot; unique_id=&quot;10066&quot;&gt;&lt;property id=&quot;20148&quot; value=&quot;5&quot;/&gt;&lt;property id=&quot;20300&quot; value=&quot;Slide 63&quot;/&gt;&lt;property id=&quot;20307&quot; value=&quot;318&quot;/&gt;&lt;/object&gt;&lt;object type=&quot;3&quot; unique_id=&quot;10067&quot;&gt;&lt;property id=&quot;20148&quot; value=&quot;5&quot;/&gt;&lt;property id=&quot;20300&quot; value=&quot;Slide 64&quot;/&gt;&lt;property id=&quot;20307&quot; value=&quot;319&quot;/&gt;&lt;/object&gt;&lt;object type=&quot;3&quot; unique_id=&quot;10068&quot;&gt;&lt;property id=&quot;20148&quot; value=&quot;5&quot;/&gt;&lt;property id=&quot;20300&quot; value=&quot;Slide 65&quot;/&gt;&lt;property id=&quot;20307&quot; value=&quot;320&quot;/&gt;&lt;/object&gt;&lt;object type=&quot;3&quot; unique_id=&quot;10069&quot;&gt;&lt;property id=&quot;20148&quot; value=&quot;5&quot;/&gt;&lt;property id=&quot;20300&quot; value=&quot;Slide 66&quot;/&gt;&lt;property id=&quot;20307&quot; value=&quot;321&quot;/&gt;&lt;/object&gt;&lt;object type=&quot;3&quot; unique_id=&quot;10070&quot;&gt;&lt;property id=&quot;20148&quot; value=&quot;5&quot;/&gt;&lt;property id=&quot;20300&quot; value=&quot;Slide 67&quot;/&gt;&lt;property id=&quot;20307&quot; value=&quot;322&quot;/&gt;&lt;/object&gt;&lt;object type=&quot;3&quot; unique_id=&quot;10071&quot;&gt;&lt;property id=&quot;20148&quot; value=&quot;5&quot;/&gt;&lt;property id=&quot;20300&quot; value=&quot;Slide 68&quot;/&gt;&lt;property id=&quot;20307&quot; value=&quot;323&quot;/&gt;&lt;/object&gt;&lt;object type=&quot;3&quot; unique_id=&quot;10072&quot;&gt;&lt;property id=&quot;20148&quot; value=&quot;5&quot;/&gt;&lt;property id=&quot;20300&quot; value=&quot;Slide 69&quot;/&gt;&lt;property id=&quot;20307&quot; value=&quot;324&quot;/&gt;&lt;/object&gt;&lt;object type=&quot;3&quot; unique_id=&quot;10073&quot;&gt;&lt;property id=&quot;20148&quot; value=&quot;5&quot;/&gt;&lt;property id=&quot;20300&quot; value=&quot;Slide 70&quot;/&gt;&lt;property id=&quot;20307&quot; value=&quot;32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06E0E1-1B7B-4590-9D4E-4B0F7084C3F9}"/>
</file>

<file path=customXml/itemProps2.xml><?xml version="1.0" encoding="utf-8"?>
<ds:datastoreItem xmlns:ds="http://schemas.openxmlformats.org/officeDocument/2006/customXml" ds:itemID="{485184E2-A999-4BC6-BFDC-E989366F9207}"/>
</file>

<file path=customXml/itemProps3.xml><?xml version="1.0" encoding="utf-8"?>
<ds:datastoreItem xmlns:ds="http://schemas.openxmlformats.org/officeDocument/2006/customXml" ds:itemID="{04D1F0CA-C558-4C09-9139-37968E14634A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697</Words>
  <Application>Microsoft Office PowerPoint</Application>
  <PresentationFormat>عرض على الشاشة (3:4)‏</PresentationFormat>
  <Paragraphs>124</Paragraphs>
  <Slides>70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70</vt:i4>
      </vt:variant>
    </vt:vector>
  </HeadingPairs>
  <TitlesOfParts>
    <vt:vector size="7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</vt:vector>
  </TitlesOfParts>
  <Company>aaaa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aa</dc:creator>
  <cp:lastModifiedBy>aa</cp:lastModifiedBy>
  <cp:revision>2</cp:revision>
  <dcterms:created xsi:type="dcterms:W3CDTF">2012-03-11T14:37:47Z</dcterms:created>
  <dcterms:modified xsi:type="dcterms:W3CDTF">2012-03-11T14:39:44Z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