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2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4CEF-BE5E-49A0-AD56-E924ADF9EE93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159BFF15-59C3-48F4-9711-B08253D7A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710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4CEF-BE5E-49A0-AD56-E924ADF9EE93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159BFF15-59C3-48F4-9711-B08253D7A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390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4CEF-BE5E-49A0-AD56-E924ADF9EE93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159BFF15-59C3-48F4-9711-B08253D7A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2358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4CEF-BE5E-49A0-AD56-E924ADF9EE93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159BFF15-59C3-48F4-9711-B08253D7AD4F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071897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4CEF-BE5E-49A0-AD56-E924ADF9EE93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159BFF15-59C3-48F4-9711-B08253D7A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1572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4CEF-BE5E-49A0-AD56-E924ADF9EE93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BFF15-59C3-48F4-9711-B08253D7A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2635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4CEF-BE5E-49A0-AD56-E924ADF9EE93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BFF15-59C3-48F4-9711-B08253D7A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1880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4CEF-BE5E-49A0-AD56-E924ADF9EE93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BFF15-59C3-48F4-9711-B08253D7A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0323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4EDE4CEF-BE5E-49A0-AD56-E924ADF9EE93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159BFF15-59C3-48F4-9711-B08253D7A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803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4CEF-BE5E-49A0-AD56-E924ADF9EE93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BFF15-59C3-48F4-9711-B08253D7A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048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4CEF-BE5E-49A0-AD56-E924ADF9EE93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159BFF15-59C3-48F4-9711-B08253D7A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138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4CEF-BE5E-49A0-AD56-E924ADF9EE93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BFF15-59C3-48F4-9711-B08253D7A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605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4CEF-BE5E-49A0-AD56-E924ADF9EE93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BFF15-59C3-48F4-9711-B08253D7A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511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4CEF-BE5E-49A0-AD56-E924ADF9EE93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BFF15-59C3-48F4-9711-B08253D7A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335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4CEF-BE5E-49A0-AD56-E924ADF9EE93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BFF15-59C3-48F4-9711-B08253D7A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83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4CEF-BE5E-49A0-AD56-E924ADF9EE93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BFF15-59C3-48F4-9711-B08253D7A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91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4CEF-BE5E-49A0-AD56-E924ADF9EE93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BFF15-59C3-48F4-9711-B08253D7A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249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DE4CEF-BE5E-49A0-AD56-E924ADF9EE93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9BFF15-59C3-48F4-9711-B08253D7A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18220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4400" dirty="0"/>
              <a:t>LAB 8</a:t>
            </a:r>
            <a:br>
              <a:rPr lang="en-US" dirty="0"/>
            </a:br>
            <a:r>
              <a:rPr lang="en-US" sz="6000" b="1" dirty="0"/>
              <a:t>LIPASE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713" y="4314526"/>
            <a:ext cx="8144134" cy="1117687"/>
          </a:xfrm>
        </p:spPr>
        <p:txBody>
          <a:bodyPr>
            <a:noAutofit/>
          </a:bodyPr>
          <a:lstStyle/>
          <a:p>
            <a:pPr algn="ctr"/>
            <a:r>
              <a:rPr lang="en-US" sz="2400" dirty="0"/>
              <a:t>Quantitative turbid-metric determination of Pancreatic Lipase in serum or plasma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389095" y="3242821"/>
            <a:ext cx="2064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chemeClr val="bg1"/>
                </a:solidFill>
              </a:rPr>
              <a:t>Daheeya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ALEnazi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371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Principle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7930" y="2336873"/>
            <a:ext cx="11052313" cy="43024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n-US" sz="2800" dirty="0">
                <a:ea typeface="ヒラギノ角ゴ Pro W3" charset="-128"/>
              </a:rPr>
              <a:t>Triglycerides   +   H</a:t>
            </a:r>
            <a:r>
              <a:rPr lang="en-US" altLang="en-US" sz="2800" baseline="-25000" dirty="0">
                <a:ea typeface="ヒラギノ角ゴ Pro W3" charset="-128"/>
              </a:rPr>
              <a:t>2</a:t>
            </a:r>
            <a:r>
              <a:rPr lang="en-US" altLang="en-US" sz="2800" dirty="0">
                <a:ea typeface="ヒラギノ角ゴ Pro W3" charset="-128"/>
              </a:rPr>
              <a:t>O         </a:t>
            </a:r>
            <a:r>
              <a:rPr lang="en-US" altLang="en-US" sz="2800" baseline="30000" dirty="0">
                <a:ea typeface="ヒラギノ角ゴ Pro W3" charset="-128"/>
              </a:rPr>
              <a:t> Lipase  </a:t>
            </a:r>
            <a:r>
              <a:rPr lang="en-US" altLang="en-US" sz="2800" dirty="0">
                <a:ea typeface="ヒラギノ角ゴ Pro W3" charset="-128"/>
              </a:rPr>
              <a:t>     mono + di-glycerides + Fatty acids </a:t>
            </a:r>
          </a:p>
          <a:p>
            <a:pPr marL="0" indent="0">
              <a:buNone/>
            </a:pPr>
            <a:endParaRPr lang="en-US" altLang="en-US" sz="2800" dirty="0">
              <a:ea typeface="ヒラギノ角ゴ Pro W3" charset="-128"/>
            </a:endParaRPr>
          </a:p>
          <a:p>
            <a:pPr marL="0" indent="0">
              <a:buNone/>
            </a:pPr>
            <a:r>
              <a:rPr lang="en-GB" altLang="en-US" sz="2800" dirty="0">
                <a:ea typeface="ヒラギノ角ゴ Pro W3" charset="-128"/>
              </a:rPr>
              <a:t>Serum is incubated at 37C with an olive oil substrate buffered at pH 9.0. triglycerides will hydrolysed in presence of the olive oil by pancreatic lipase  this cause :</a:t>
            </a:r>
          </a:p>
          <a:p>
            <a:pPr marL="0" indent="0">
              <a:buNone/>
            </a:pPr>
            <a:r>
              <a:rPr lang="en-GB" altLang="en-US" sz="2800" dirty="0">
                <a:solidFill>
                  <a:srgbClr val="FFC000"/>
                </a:solidFill>
                <a:ea typeface="ヒラギノ角ゴ Pro W3" charset="-128"/>
              </a:rPr>
              <a:t>a decrease in the turbidity of the reaction mixture</a:t>
            </a:r>
            <a:r>
              <a:rPr lang="en-GB" altLang="en-US" sz="2800" dirty="0">
                <a:ea typeface="ヒラギノ角ゴ Pro W3" charset="-128"/>
              </a:rPr>
              <a:t>.</a:t>
            </a:r>
          </a:p>
          <a:p>
            <a:pPr marL="0" indent="0">
              <a:buNone/>
            </a:pPr>
            <a:r>
              <a:rPr lang="en-GB" altLang="en-US" sz="2800" dirty="0">
                <a:ea typeface="ヒラギノ角ゴ Pro W3" charset="-128"/>
              </a:rPr>
              <a:t>*The decrease in absorbance is measured and reflects the activity of lipase in the sample.</a:t>
            </a:r>
            <a:endParaRPr lang="en-US" altLang="en-US" sz="2800" dirty="0">
              <a:ea typeface="ヒラギノ角ゴ Pro W3" charset="-128"/>
            </a:endParaRP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4" name="Right Arrow 3"/>
          <p:cNvSpPr/>
          <p:nvPr/>
        </p:nvSpPr>
        <p:spPr>
          <a:xfrm>
            <a:off x="4313583" y="2633870"/>
            <a:ext cx="1162878" cy="129208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112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Clinical Diagnosis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n-US" sz="3200" dirty="0">
                <a:ea typeface="ヒラギノ角ゴ Pro W3" charset="-128"/>
              </a:rPr>
              <a:t>Elevation of LPS is used for:</a:t>
            </a:r>
          </a:p>
          <a:p>
            <a:pPr marL="0" indent="0">
              <a:buNone/>
            </a:pPr>
            <a:r>
              <a:rPr lang="en-US" altLang="en-US" sz="3200" dirty="0">
                <a:ea typeface="ヒラギノ角ゴ Pro W3" charset="-128"/>
              </a:rPr>
              <a:t>Diagnosis of pancreatic disease such as acute and chronic pancreatitis and obstruction of the pancreatic duct.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9662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Procedure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Content Placeholder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288489068"/>
                  </p:ext>
                </p:extLst>
              </p:nvPr>
            </p:nvGraphicFramePr>
            <p:xfrm>
              <a:off x="681038" y="2336800"/>
              <a:ext cx="9613899" cy="3749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204633">
                      <a:extLst>
                        <a:ext uri="{9D8B030D-6E8A-4147-A177-3AD203B41FA5}">
                          <a16:colId xmlns:a16="http://schemas.microsoft.com/office/drawing/2014/main" val="1746940195"/>
                        </a:ext>
                      </a:extLst>
                    </a:gridCol>
                    <a:gridCol w="3204633">
                      <a:extLst>
                        <a:ext uri="{9D8B030D-6E8A-4147-A177-3AD203B41FA5}">
                          <a16:colId xmlns:a16="http://schemas.microsoft.com/office/drawing/2014/main" val="144692452"/>
                        </a:ext>
                      </a:extLst>
                    </a:gridCol>
                    <a:gridCol w="3204633">
                      <a:extLst>
                        <a:ext uri="{9D8B030D-6E8A-4147-A177-3AD203B41FA5}">
                          <a16:colId xmlns:a16="http://schemas.microsoft.com/office/drawing/2014/main" val="202032922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l"/>
                          <a:endParaRPr lang="en-US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2400" dirty="0"/>
                            <a:t>blank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2400" dirty="0"/>
                            <a:t>Test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35462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2400" dirty="0"/>
                            <a:t>WR-ml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2400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2400" dirty="0"/>
                            <a:t>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35083693"/>
                      </a:ext>
                    </a:extLst>
                  </a:tr>
                  <a:tr h="370840">
                    <a:tc gridSpan="3">
                      <a:txBody>
                        <a:bodyPr/>
                        <a:lstStyle/>
                        <a:p>
                          <a:pPr algn="l"/>
                          <a:r>
                            <a:rPr lang="en-US" sz="2400" dirty="0"/>
                            <a:t>Incubate at 37 C for 5 min.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9532852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400" dirty="0"/>
                            <a:t>Sample-µl</a:t>
                          </a:r>
                        </a:p>
                        <a:p>
                          <a:pPr algn="l"/>
                          <a:endParaRPr lang="en-US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2400" dirty="0"/>
                            <a:t>--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2400" dirty="0"/>
                            <a:t>100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94167658"/>
                      </a:ext>
                    </a:extLst>
                  </a:tr>
                  <a:tr h="370840">
                    <a:tc gridSpan="3">
                      <a:txBody>
                        <a:bodyPr/>
                        <a:lstStyle/>
                        <a:p>
                          <a:pPr marL="342900" indent="-342900" algn="l">
                            <a:buFont typeface="+mj-lt"/>
                            <a:buAutoNum type="arabicPeriod"/>
                          </a:pPr>
                          <a:r>
                            <a:rPr lang="en-US" sz="2400" dirty="0"/>
                            <a:t>Read Abs. at 400nm against D.W as A</a:t>
                          </a:r>
                          <a:r>
                            <a:rPr lang="en-US" sz="1400" dirty="0"/>
                            <a:t>O </a:t>
                          </a:r>
                          <a:r>
                            <a:rPr lang="en-US" sz="2400" dirty="0"/>
                            <a:t>for Blank and test</a:t>
                          </a:r>
                        </a:p>
                        <a:p>
                          <a:pPr marL="342900" indent="-342900" algn="l">
                            <a:buFont typeface="+mj-lt"/>
                            <a:buAutoNum type="arabicPeriod"/>
                          </a:pPr>
                          <a:r>
                            <a:rPr lang="en-US" sz="2400" dirty="0"/>
                            <a:t>Incubate at</a:t>
                          </a:r>
                          <a:r>
                            <a:rPr lang="en-US" sz="2400" baseline="0" dirty="0"/>
                            <a:t> 37 C for 5 min.</a:t>
                          </a:r>
                        </a:p>
                        <a:p>
                          <a:pPr marL="342900" indent="-342900" algn="l">
                            <a:buFont typeface="+mj-lt"/>
                            <a:buAutoNum type="arabicPeriod"/>
                          </a:pPr>
                          <a:r>
                            <a:rPr lang="en-US" sz="2400" baseline="0" dirty="0"/>
                            <a:t>Read Abs A1 for blank and test.</a:t>
                          </a:r>
                        </a:p>
                        <a:p>
                          <a:pPr marL="342900" indent="-342900" algn="l">
                            <a:buFont typeface="+mj-lt"/>
                            <a:buAutoNum type="arabicPeriod"/>
                          </a:pPr>
                          <a:r>
                            <a:rPr lang="en-US" sz="2400" baseline="0" dirty="0"/>
                            <a:t>Calculate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i="1" baseline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</m:oMath>
                          </a14:m>
                          <a:r>
                            <a:rPr lang="en-US" sz="2400" dirty="0"/>
                            <a:t> A</a:t>
                          </a:r>
                          <a:r>
                            <a:rPr lang="en-US" sz="2400" baseline="0" dirty="0"/>
                            <a:t> .</a:t>
                          </a:r>
                          <a:endParaRPr lang="en-US" sz="2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87718667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Content Placeholder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288489068"/>
                  </p:ext>
                </p:extLst>
              </p:nvPr>
            </p:nvGraphicFramePr>
            <p:xfrm>
              <a:off x="681038" y="2336800"/>
              <a:ext cx="9613899" cy="3749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204633">
                      <a:extLst>
                        <a:ext uri="{9D8B030D-6E8A-4147-A177-3AD203B41FA5}">
                          <a16:colId xmlns:a16="http://schemas.microsoft.com/office/drawing/2014/main" val="1746940195"/>
                        </a:ext>
                      </a:extLst>
                    </a:gridCol>
                    <a:gridCol w="3204633">
                      <a:extLst>
                        <a:ext uri="{9D8B030D-6E8A-4147-A177-3AD203B41FA5}">
                          <a16:colId xmlns:a16="http://schemas.microsoft.com/office/drawing/2014/main" val="144692452"/>
                        </a:ext>
                      </a:extLst>
                    </a:gridCol>
                    <a:gridCol w="3204633">
                      <a:extLst>
                        <a:ext uri="{9D8B030D-6E8A-4147-A177-3AD203B41FA5}">
                          <a16:colId xmlns:a16="http://schemas.microsoft.com/office/drawing/2014/main" val="2020329224"/>
                        </a:ext>
                      </a:extLst>
                    </a:gridCol>
                  </a:tblGrid>
                  <a:tr h="457200">
                    <a:tc>
                      <a:txBody>
                        <a:bodyPr/>
                        <a:lstStyle/>
                        <a:p>
                          <a:pPr algn="l"/>
                          <a:endParaRPr lang="en-US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2400" dirty="0"/>
                            <a:t>blank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2400" dirty="0"/>
                            <a:t>Test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354620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2400" dirty="0"/>
                            <a:t>WR-ml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2400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2400" dirty="0"/>
                            <a:t>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35083693"/>
                      </a:ext>
                    </a:extLst>
                  </a:tr>
                  <a:tr h="457200">
                    <a:tc gridSpan="3">
                      <a:txBody>
                        <a:bodyPr/>
                        <a:lstStyle/>
                        <a:p>
                          <a:pPr algn="l"/>
                          <a:r>
                            <a:rPr lang="en-US" sz="2400" dirty="0"/>
                            <a:t>Incubate at 37 C for 5 min.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95328525"/>
                      </a:ext>
                    </a:extLst>
                  </a:tr>
                  <a:tr h="82296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400" dirty="0"/>
                            <a:t>Sample-µl</a:t>
                          </a:r>
                        </a:p>
                        <a:p>
                          <a:pPr algn="l"/>
                          <a:endParaRPr lang="en-US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2400" dirty="0"/>
                            <a:t>--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2400" dirty="0"/>
                            <a:t>100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94167658"/>
                      </a:ext>
                    </a:extLst>
                  </a:tr>
                  <a:tr h="1554480">
                    <a:tc gridSpan="3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63" t="-144706" r="-253" b="-8627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8771866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647308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Calculation and normal range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None/>
            </a:pPr>
            <a:br>
              <a:rPr lang="en-US" altLang="en-US" sz="2300" dirty="0">
                <a:ea typeface="ヒラギノ角ゴ Pro W3" charset="-128"/>
              </a:rPr>
            </a:br>
            <a:br>
              <a:rPr lang="en-US" altLang="en-US" dirty="0">
                <a:ea typeface="ヒラギノ角ゴ Pro W3" charset="-128"/>
              </a:rPr>
            </a:br>
            <a:r>
              <a:rPr lang="en-GB" altLang="en-US" dirty="0">
                <a:latin typeface="+mj-lt"/>
                <a:ea typeface="ヒラギノ角ゴ Pro W3" charset="-128"/>
              </a:rPr>
              <a:t>Test (A0 – A1) – blank (A0 – A1)    x 3000 = lipase activity in U/L</a:t>
            </a:r>
            <a:endParaRPr lang="en-US" altLang="en-US" dirty="0">
              <a:latin typeface="+mj-lt"/>
              <a:ea typeface="ヒラギノ角ゴ Pro W3" charset="-128"/>
            </a:endParaRPr>
          </a:p>
          <a:p>
            <a:pPr>
              <a:lnSpc>
                <a:spcPct val="80000"/>
              </a:lnSpc>
              <a:buNone/>
            </a:pPr>
            <a:r>
              <a:rPr lang="en-GB" altLang="en-US" dirty="0">
                <a:latin typeface="+mj-lt"/>
                <a:ea typeface="ヒラギノ角ゴ Pro W3" charset="-128"/>
              </a:rPr>
              <a:t>                      blank (A0)</a:t>
            </a:r>
            <a:endParaRPr lang="en-US" altLang="en-US" dirty="0">
              <a:latin typeface="+mj-lt"/>
              <a:ea typeface="ヒラギノ角ゴ Pro W3" charset="-128"/>
            </a:endParaRPr>
          </a:p>
          <a:p>
            <a:pPr>
              <a:lnSpc>
                <a:spcPct val="80000"/>
              </a:lnSpc>
              <a:buNone/>
            </a:pPr>
            <a:endParaRPr lang="en-GB" altLang="en-US" sz="2300" dirty="0">
              <a:ea typeface="ヒラギノ角ゴ Pro W3" charset="-128"/>
            </a:endParaRPr>
          </a:p>
          <a:p>
            <a:pPr marL="0" indent="0">
              <a:buNone/>
            </a:pPr>
            <a:endParaRPr lang="en-GB" altLang="en-US" sz="2300" dirty="0">
              <a:ea typeface="ヒラギノ角ゴ Pro W3" charset="-128"/>
            </a:endParaRPr>
          </a:p>
          <a:p>
            <a:pPr marL="0" indent="0">
              <a:buNone/>
            </a:pPr>
            <a:r>
              <a:rPr lang="en-GB" altLang="en-US" sz="2800" b="1" u="sng" dirty="0">
                <a:solidFill>
                  <a:srgbClr val="FFC000"/>
                </a:solidFill>
                <a:ea typeface="ヒラギノ角ゴ Pro W3" charset="-128"/>
              </a:rPr>
              <a:t>Reference values:</a:t>
            </a:r>
            <a:endParaRPr lang="en-GB" altLang="en-US" sz="2800" u="sng" dirty="0">
              <a:solidFill>
                <a:srgbClr val="FFC000"/>
              </a:solidFill>
              <a:ea typeface="ヒラギノ角ゴ Pro W3" charset="-128"/>
            </a:endParaRPr>
          </a:p>
          <a:p>
            <a:r>
              <a:rPr lang="en-GB" altLang="en-US" dirty="0">
                <a:ea typeface="ヒラギノ角ゴ Pro W3" charset="-128"/>
              </a:rPr>
              <a:t>ADULTS: 10 – 150 U/L </a:t>
            </a:r>
            <a:endParaRPr lang="en-US" altLang="en-US" dirty="0">
              <a:ea typeface="ヒラギノ角ゴ Pro W3" charset="-128"/>
            </a:endParaRPr>
          </a:p>
          <a:p>
            <a:pPr marL="0" indent="0">
              <a:buNone/>
            </a:pP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1123122" y="3269974"/>
            <a:ext cx="3876261" cy="1987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7344737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21</TotalTime>
  <Words>162</Words>
  <Application>Microsoft Office PowerPoint</Application>
  <PresentationFormat>Widescreen</PresentationFormat>
  <Paragraphs>33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ヒラギノ角ゴ Pro W3</vt:lpstr>
      <vt:lpstr>Arial</vt:lpstr>
      <vt:lpstr>Cambria Math</vt:lpstr>
      <vt:lpstr>Trebuchet MS</vt:lpstr>
      <vt:lpstr>Berlin</vt:lpstr>
      <vt:lpstr>LAB 8 LIPASE</vt:lpstr>
      <vt:lpstr>Principle </vt:lpstr>
      <vt:lpstr>Clinical Diagnosis</vt:lpstr>
      <vt:lpstr>Procedure</vt:lpstr>
      <vt:lpstr>Calculation and normal range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8 LIPASE</dc:title>
  <dc:creator>TooT</dc:creator>
  <cp:lastModifiedBy>TooT</cp:lastModifiedBy>
  <cp:revision>4</cp:revision>
  <dcterms:created xsi:type="dcterms:W3CDTF">2016-04-17T16:58:39Z</dcterms:created>
  <dcterms:modified xsi:type="dcterms:W3CDTF">2016-04-17T17:20:36Z</dcterms:modified>
</cp:coreProperties>
</file>