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4DC757A-B41E-422F-B1CC-7B8361C31277}" type="datetimeFigureOut">
              <a:rPr lang="ar-SA" smtClean="0"/>
              <a:t>23/01/36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5B00498-CF8B-4AFC-B0D8-D162AFF80B7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BCH 302 [practical]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561230" y="2258334"/>
            <a:ext cx="170431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000" b="1" dirty="0" smtClean="0">
                <a:latin typeface="Calibri" panose="020F0502020204030204" pitchFamily="34" charset="0"/>
              </a:rPr>
              <a:t>Lipids-I</a:t>
            </a:r>
            <a:endParaRPr lang="ar-SA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0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3265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4-Test formation insoluble fatty acids salt (insoluble soaps):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  <a:r>
              <a:rPr lang="en-US" sz="2000" dirty="0">
                <a:latin typeface="Calibri" panose="020F0502020204030204" pitchFamily="34" charset="0"/>
              </a:rPr>
              <a:t>to investigate the effect of different </a:t>
            </a:r>
            <a:r>
              <a:rPr lang="en-US" sz="2000" dirty="0" err="1">
                <a:latin typeface="Calibri" panose="020F0502020204030204" pitchFamily="34" charset="0"/>
              </a:rPr>
              <a:t>cations</a:t>
            </a:r>
            <a:r>
              <a:rPr lang="en-US" sz="2000" dirty="0">
                <a:latin typeface="Calibri" panose="020F0502020204030204" pitchFamily="34" charset="0"/>
              </a:rPr>
              <a:t> on soap solubility.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Principle:</a:t>
            </a:r>
            <a:endParaRPr lang="ar-SA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-Working </a:t>
            </a:r>
            <a:r>
              <a:rPr lang="en-US" sz="2000" dirty="0" smtClean="0">
                <a:latin typeface="Calibri" panose="020F0502020204030204" pitchFamily="34" charset="0"/>
              </a:rPr>
              <a:t>calcium, magnesium, lead or iron ions to the deposition of soap and make it insoluble in water, where </a:t>
            </a:r>
            <a:r>
              <a:rPr lang="en-US" sz="2000" dirty="0" smtClean="0">
                <a:latin typeface="Calibri" panose="020F0502020204030204" pitchFamily="34" charset="0"/>
              </a:rPr>
              <a:t>solve these </a:t>
            </a:r>
            <a:r>
              <a:rPr lang="en-US" sz="2000" dirty="0" smtClean="0">
                <a:latin typeface="Calibri" panose="020F0502020204030204" pitchFamily="34" charset="0"/>
              </a:rPr>
              <a:t>ions replace the sodium or potassium ions are present in soap. </a:t>
            </a:r>
          </a:p>
          <a:p>
            <a:pPr algn="l" rtl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-</a:t>
            </a:r>
            <a:r>
              <a:rPr lang="en-US" sz="2000" dirty="0" smtClean="0">
                <a:latin typeface="Calibri" panose="020F0502020204030204" pitchFamily="34" charset="0"/>
              </a:rPr>
              <a:t>Due </a:t>
            </a:r>
            <a:r>
              <a:rPr lang="en-US" sz="2000" dirty="0" smtClean="0">
                <a:latin typeface="Calibri" panose="020F0502020204030204" pitchFamily="34" charset="0"/>
              </a:rPr>
              <a:t>to the hard water to contain significant quantities of Ca2+ , Mg2+ and some Fe3+ </a:t>
            </a:r>
            <a:r>
              <a:rPr lang="en-US" sz="2000" dirty="0">
                <a:latin typeface="Calibri" panose="020F0502020204030204" pitchFamily="34" charset="0"/>
              </a:rPr>
              <a:t>that react with the charged ends of the soaps to form insoluble </a:t>
            </a:r>
            <a:r>
              <a:rPr lang="en-US" sz="2000" dirty="0" smtClean="0">
                <a:latin typeface="Calibri" panose="020F0502020204030204" pitchFamily="34" charset="0"/>
              </a:rPr>
              <a:t>salts of fatty acid. </a:t>
            </a:r>
            <a:r>
              <a:rPr lang="en-US" sz="2000" dirty="0">
                <a:latin typeface="Calibri" panose="020F0502020204030204" pitchFamily="34" charset="0"/>
              </a:rPr>
              <a:t>The insoluble salts </a:t>
            </a:r>
            <a:r>
              <a:rPr lang="en-US" sz="2000" dirty="0" smtClean="0">
                <a:latin typeface="Calibri" panose="020F0502020204030204" pitchFamily="34" charset="0"/>
              </a:rPr>
              <a:t> of fatty acid that </a:t>
            </a:r>
            <a:r>
              <a:rPr lang="en-US" sz="2000" dirty="0">
                <a:latin typeface="Calibri" panose="020F0502020204030204" pitchFamily="34" charset="0"/>
              </a:rPr>
              <a:t>Ca</a:t>
            </a:r>
            <a:r>
              <a:rPr lang="en-US" sz="2000" baseline="30000" dirty="0">
                <a:latin typeface="Calibri" panose="020F0502020204030204" pitchFamily="34" charset="0"/>
              </a:rPr>
              <a:t>2+</a:t>
            </a:r>
            <a:r>
              <a:rPr lang="en-US" sz="2000" dirty="0">
                <a:latin typeface="Calibri" panose="020F0502020204030204" pitchFamily="34" charset="0"/>
              </a:rPr>
              <a:t> and Mg</a:t>
            </a:r>
            <a:r>
              <a:rPr lang="en-US" sz="2000" baseline="30000" dirty="0">
                <a:latin typeface="Calibri" panose="020F0502020204030204" pitchFamily="34" charset="0"/>
              </a:rPr>
              <a:t>2+</a:t>
            </a:r>
            <a:r>
              <a:rPr lang="en-US" sz="2000" dirty="0">
                <a:latin typeface="Calibri" panose="020F0502020204030204" pitchFamily="34" charset="0"/>
              </a:rPr>
              <a:t> form with soap anions cause white </a:t>
            </a:r>
            <a:r>
              <a:rPr lang="en-US" sz="2000" dirty="0" smtClean="0">
                <a:latin typeface="Calibri" panose="020F0502020204030204" pitchFamily="34" charset="0"/>
              </a:rPr>
              <a:t>precipitate to from. </a:t>
            </a:r>
          </a:p>
        </p:txBody>
      </p:sp>
    </p:spTree>
    <p:extLst>
      <p:ext uri="{BB962C8B-B14F-4D97-AF65-F5344CB8AC3E}">
        <p14:creationId xmlns:p14="http://schemas.microsoft.com/office/powerpoint/2010/main" val="53344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412776"/>
            <a:ext cx="72728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K</a:t>
            </a:r>
            <a:r>
              <a:rPr lang="en-US" sz="2000" baseline="30000" dirty="0">
                <a:latin typeface="Calibri" panose="020F0502020204030204" pitchFamily="34" charset="0"/>
              </a:rPr>
              <a:t>+</a:t>
            </a:r>
            <a:r>
              <a:rPr lang="en-US" sz="2000" dirty="0">
                <a:latin typeface="Calibri" panose="020F0502020204030204" pitchFamily="34" charset="0"/>
              </a:rPr>
              <a:t> soap + Ca</a:t>
            </a:r>
            <a:r>
              <a:rPr lang="en-US" sz="2000" baseline="30000" dirty="0">
                <a:latin typeface="Calibri" panose="020F0502020204030204" pitchFamily="34" charset="0"/>
              </a:rPr>
              <a:t>+2</a:t>
            </a:r>
            <a:r>
              <a:rPr lang="en-US" sz="2000" dirty="0">
                <a:latin typeface="Calibri" panose="020F0502020204030204" pitchFamily="34" charset="0"/>
              </a:rPr>
              <a:t>sulfate=&gt; Ca</a:t>
            </a:r>
            <a:r>
              <a:rPr lang="en-US" sz="2000" baseline="30000" dirty="0">
                <a:latin typeface="Calibri" panose="020F0502020204030204" pitchFamily="34" charset="0"/>
              </a:rPr>
              <a:t>+2</a:t>
            </a:r>
            <a:r>
              <a:rPr lang="en-US" sz="2000" dirty="0">
                <a:latin typeface="Calibri" panose="020F0502020204030204" pitchFamily="34" charset="0"/>
              </a:rPr>
              <a:t> soap + K</a:t>
            </a:r>
            <a:r>
              <a:rPr lang="en-US" sz="2000" baseline="30000" dirty="0">
                <a:latin typeface="Calibri" panose="020F0502020204030204" pitchFamily="34" charset="0"/>
              </a:rPr>
              <a:t>+</a:t>
            </a:r>
            <a:r>
              <a:rPr lang="en-US" sz="2000" dirty="0">
                <a:latin typeface="Calibri" panose="020F0502020204030204" pitchFamily="34" charset="0"/>
              </a:rPr>
              <a:t> sulfate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ctr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Potassium </a:t>
            </a:r>
            <a:r>
              <a:rPr lang="en-US" dirty="0">
                <a:latin typeface="Calibri" panose="020F0502020204030204" pitchFamily="34" charset="0"/>
              </a:rPr>
              <a:t>soap + calcium sulfate=.&gt; calcium soap + potassium sulfate.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ctr" rtl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algn="ctr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 smtClean="0">
                <a:latin typeface="Calibri" panose="020F0502020204030204" pitchFamily="34" charset="0"/>
              </a:rPr>
              <a:t>(a </a:t>
            </a:r>
            <a:r>
              <a:rPr lang="en-US" dirty="0">
                <a:latin typeface="Calibri" panose="020F0502020204030204" pitchFamily="34" charset="0"/>
              </a:rPr>
              <a:t>white precipitate from calcium </a:t>
            </a:r>
            <a:r>
              <a:rPr lang="en-US" dirty="0" err="1">
                <a:latin typeface="Calibri" panose="020F0502020204030204" pitchFamily="34" charset="0"/>
              </a:rPr>
              <a:t>stearte</a:t>
            </a:r>
            <a:r>
              <a:rPr lang="en-US" dirty="0">
                <a:latin typeface="Calibri" panose="020F0502020204030204" pitchFamily="34" charset="0"/>
              </a:rPr>
              <a:t> or </a:t>
            </a:r>
            <a:r>
              <a:rPr lang="en-US" dirty="0" err="1" smtClean="0">
                <a:latin typeface="Calibri" panose="020F0502020204030204" pitchFamily="34" charset="0"/>
              </a:rPr>
              <a:t>oleate</a:t>
            </a:r>
            <a:r>
              <a:rPr lang="en-US" dirty="0" smtClean="0">
                <a:latin typeface="Calibri" panose="020F0502020204030204" pitchFamily="34" charset="0"/>
              </a:rPr>
              <a:t> is formed).</a:t>
            </a:r>
            <a:endParaRPr lang="en-US" dirty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Note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</a:rPr>
              <a:t>hard water, which contains salts of magnesium and calcium</a:t>
            </a:r>
            <a:endParaRPr lang="ar-SA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3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88641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latin typeface="Calibri" panose="020F0502020204030204" pitchFamily="34" charset="0"/>
              </a:rPr>
              <a:t>-Lipids are esters of long chain fatty acids and alcohols.</a:t>
            </a: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US" dirty="0" smtClean="0">
                <a:latin typeface="Calibri" panose="020F0502020204030204" pitchFamily="34" charset="0"/>
              </a:rPr>
              <a:t>Fatty acids are lipids’ building blocks </a:t>
            </a:r>
          </a:p>
          <a:p>
            <a:pPr algn="l" rtl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-It can be defined as nonpolar organic compound insoluble in polar solvent , but soluble in organic solvents such as benzene ,ether, chloroform and boiling alcohol.</a:t>
            </a: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Biological role of lipids:</a:t>
            </a: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Lipids are found naturally in all living organisms.</a:t>
            </a: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 1)It represents in cell structure and has a structural function in the cell : it presents in cell membranes. </a:t>
            </a: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2) An essential source of energy in the body. It give more energy than carbohydrate and proteins. </a:t>
            </a:r>
            <a:endParaRPr lang="ar-SA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3" t="35655" r="10712" b="25410"/>
          <a:stretch/>
        </p:blipFill>
        <p:spPr bwMode="auto">
          <a:xfrm>
            <a:off x="827583" y="836712"/>
            <a:ext cx="7344814" cy="4896544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6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88640"/>
            <a:ext cx="83529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Fats can be divided according to their chemical composition to:</a:t>
            </a: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 Simple lipids: </a:t>
            </a:r>
          </a:p>
          <a:p>
            <a:pPr algn="l" rtl="0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These compounds are: esters of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fatty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acids with glycerol.</a:t>
            </a:r>
          </a:p>
          <a:p>
            <a:pPr algn="l" rtl="0"/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triacylglycerol (TAG) is the simplest and most common fat. It is the form in which lipids are stored in the cell.  </a:t>
            </a:r>
            <a:endParaRPr lang="ar-SA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rtl="0"/>
            <a:endParaRPr lang="ar-SA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Content Placeholder 6"/>
          <p:cNvPicPr>
            <a:picLocks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5265" t="8847" r="2888" b="9683"/>
          <a:stretch/>
        </p:blipFill>
        <p:spPr bwMode="auto">
          <a:xfrm>
            <a:off x="2380343" y="3251200"/>
            <a:ext cx="4992914" cy="30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580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5170" y="198013"/>
            <a:ext cx="87093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2) Compound (conjugated) lipids.</a:t>
            </a:r>
          </a:p>
          <a:p>
            <a:pPr algn="l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Lipids are linking with other compounds:</a:t>
            </a:r>
          </a:p>
          <a:p>
            <a:pPr algn="l"/>
            <a:endParaRPr lang="en-US" u="sng" dirty="0" smtClean="0">
              <a:latin typeface="Calibri" panose="020F0502020204030204" pitchFamily="34" charset="0"/>
            </a:endParaRP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a)Phospholipids:</a:t>
            </a: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Most phospholipids contain </a:t>
            </a:r>
            <a:r>
              <a:rPr lang="en-US" dirty="0" err="1" smtClean="0">
                <a:latin typeface="Calibri" panose="020F0502020204030204" pitchFamily="34" charset="0"/>
              </a:rPr>
              <a:t>diglyceride</a:t>
            </a:r>
            <a:r>
              <a:rPr lang="en-US" dirty="0" smtClean="0">
                <a:latin typeface="Calibri" panose="020F0502020204030204" pitchFamily="34" charset="0"/>
              </a:rPr>
              <a:t>, and phosphate group.</a:t>
            </a:r>
            <a:endParaRPr lang="ar-SA" dirty="0" smtClean="0">
              <a:latin typeface="Calibri" panose="020F0502020204030204" pitchFamily="34" charset="0"/>
            </a:endParaRPr>
          </a:p>
          <a:p>
            <a:pPr algn="l"/>
            <a:endParaRPr lang="en-US" dirty="0" smtClean="0">
              <a:latin typeface="Calibri" panose="020F0502020204030204" pitchFamily="34" charset="0"/>
            </a:endParaRP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b)Glycolipids:</a:t>
            </a:r>
          </a:p>
          <a:p>
            <a:pPr algn="l">
              <a:buNone/>
            </a:pPr>
            <a:r>
              <a:rPr lang="en-US" dirty="0" smtClean="0">
                <a:latin typeface="Calibri" panose="020F0502020204030204" pitchFamily="34" charset="0"/>
              </a:rPr>
              <a:t>lipids with a carbohydrate attached.</a:t>
            </a:r>
          </a:p>
          <a:p>
            <a:pPr algn="l"/>
            <a:endParaRPr lang="en-US" dirty="0" smtClean="0">
              <a:latin typeface="Calibri" panose="020F0502020204030204" pitchFamily="34" charset="0"/>
            </a:endParaRP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c)</a:t>
            </a:r>
            <a:r>
              <a:rPr lang="en-US" dirty="0" err="1" smtClean="0">
                <a:latin typeface="Calibri" panose="020F0502020204030204" pitchFamily="34" charset="0"/>
              </a:rPr>
              <a:t>Proteolipids</a:t>
            </a:r>
            <a:r>
              <a:rPr lang="en-US" dirty="0" smtClean="0">
                <a:latin typeface="Calibri" panose="020F0502020204030204" pitchFamily="34" charset="0"/>
              </a:rPr>
              <a:t> :</a:t>
            </a:r>
          </a:p>
          <a:p>
            <a:pPr algn="l">
              <a:buNone/>
            </a:pPr>
            <a:r>
              <a:rPr lang="en-US" dirty="0" smtClean="0">
                <a:effectLst/>
                <a:latin typeface="Calibri" panose="020F0502020204030204" pitchFamily="34" charset="0"/>
              </a:rPr>
              <a:t>any of a group of proteins to which a lipid molecule is attached.</a:t>
            </a:r>
            <a:endParaRPr lang="en-US" b="1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24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3</a:t>
            </a: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 Derived </a:t>
            </a:r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lipids.</a:t>
            </a:r>
          </a:p>
          <a:p>
            <a:pPr algn="l">
              <a:buNone/>
            </a:pPr>
            <a:r>
              <a:rPr lang="en-US" dirty="0">
                <a:latin typeface="Calibri" panose="020F0502020204030204" pitchFamily="34" charset="0"/>
              </a:rPr>
              <a:t>They are substances that are soluble in lipid or derived from the above groups of lipids by hydrolysis; for examples, cholesterol and fat soluble vitamins.</a:t>
            </a:r>
            <a:endParaRPr lang="en-US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2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1-Solubility test:</a:t>
            </a:r>
          </a:p>
          <a:p>
            <a:pPr algn="l" rtl="0"/>
            <a:r>
              <a:rPr lang="en-US" b="1" dirty="0" smtClean="0"/>
              <a:t> 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0" y="2276872"/>
            <a:ext cx="8964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Principle: </a:t>
            </a:r>
          </a:p>
          <a:p>
            <a:pPr algn="l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Fats </a:t>
            </a:r>
            <a:r>
              <a:rPr lang="en-US" sz="2000" dirty="0" smtClean="0">
                <a:latin typeface="Calibri" panose="020F0502020204030204" pitchFamily="34" charset="0"/>
              </a:rPr>
              <a:t>are not dissolved in water due to their nature, </a:t>
            </a:r>
            <a:r>
              <a:rPr lang="en-US" sz="2000" dirty="0" smtClean="0">
                <a:latin typeface="Calibri" panose="020F0502020204030204" pitchFamily="34" charset="0"/>
              </a:rPr>
              <a:t>which is non-polar </a:t>
            </a:r>
            <a:r>
              <a:rPr lang="en-US" sz="2000" dirty="0" smtClean="0">
                <a:latin typeface="Calibri" panose="020F0502020204030204" pitchFamily="34" charset="0"/>
              </a:rPr>
              <a:t>(hydrophobic), but it is soluble in organic solvents such as chloroform, benzene, and boiling alcohol. </a:t>
            </a:r>
          </a:p>
          <a:p>
            <a:pPr algn="l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Note: </a:t>
            </a:r>
            <a:r>
              <a:rPr lang="en-US" sz="2000" dirty="0" smtClean="0">
                <a:latin typeface="Calibri" panose="020F0502020204030204" pitchFamily="34" charset="0"/>
              </a:rPr>
              <a:t>Different </a:t>
            </a:r>
            <a:r>
              <a:rPr lang="en-US" sz="2000" dirty="0" smtClean="0">
                <a:latin typeface="Calibri" panose="020F0502020204030204" pitchFamily="34" charset="0"/>
              </a:rPr>
              <a:t>lipids have ability to dissolve in different organic solvent. This property enable us to separate a mixture of fat from each other.</a:t>
            </a:r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1520" y="123014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  <a:r>
              <a:rPr lang="en-US" sz="2000" dirty="0">
                <a:latin typeface="Calibri" panose="020F0502020204030204" pitchFamily="34" charset="0"/>
              </a:rPr>
              <a:t>to test the solubility of oils in different solvent. 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4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5496" y="104427"/>
            <a:ext cx="871296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2-Saponification test:</a:t>
            </a:r>
          </a:p>
          <a:p>
            <a:pPr algn="l" rtl="0"/>
            <a:endParaRPr lang="en-US" sz="24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</a:rPr>
              <a:t>to form the soap.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algn="l" rtl="0"/>
            <a:endParaRPr lang="en-US" b="1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Calibri" panose="020F0502020204030204" pitchFamily="34" charset="0"/>
              </a:rPr>
              <a:t>TAG can be hydrolyzed into </a:t>
            </a:r>
            <a:r>
              <a:rPr lang="en-US" dirty="0" smtClean="0">
                <a:latin typeface="Calibri" panose="020F0502020204030204" pitchFamily="34" charset="0"/>
              </a:rPr>
              <a:t>its </a:t>
            </a:r>
            <a:r>
              <a:rPr lang="en-US" dirty="0" smtClean="0">
                <a:latin typeface="Calibri" panose="020F0502020204030204" pitchFamily="34" charset="0"/>
              </a:rPr>
              <a:t>component fatty acids and </a:t>
            </a:r>
            <a:r>
              <a:rPr lang="en-US" dirty="0" smtClean="0">
                <a:latin typeface="Calibri" panose="020F0502020204030204" pitchFamily="34" charset="0"/>
              </a:rPr>
              <a:t>alcohol. </a:t>
            </a:r>
            <a:r>
              <a:rPr lang="en-US" dirty="0" smtClean="0">
                <a:latin typeface="Calibri" panose="020F0502020204030204" pitchFamily="34" charset="0"/>
              </a:rPr>
              <a:t>This reaction can also be carried out in the laboratory by a process called saponification  where the hydrolysis is carried out in the presence of a strong base (such as </a:t>
            </a:r>
            <a:r>
              <a:rPr lang="en-US" dirty="0" err="1" smtClean="0">
                <a:latin typeface="Calibri" panose="020F0502020204030204" pitchFamily="34" charset="0"/>
              </a:rPr>
              <a:t>NaOH</a:t>
            </a:r>
            <a:r>
              <a:rPr lang="en-US" dirty="0" smtClean="0">
                <a:latin typeface="Calibri" panose="020F0502020204030204" pitchFamily="34" charset="0"/>
              </a:rPr>
              <a:t> or KOH)</a:t>
            </a: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 smtClean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ar-SA" dirty="0"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63688" y="3492302"/>
            <a:ext cx="5538521" cy="247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673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Principle: </a:t>
            </a: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Saponification is a process of hydrolysis of oils or fat with alkaline and result in glycerol and salts of fatty acids (soap) 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r>
              <a:rPr lang="en-US" sz="2000" dirty="0">
                <a:latin typeface="Calibri" panose="020F0502020204030204" pitchFamily="34" charset="0"/>
              </a:rPr>
              <a:t>T</a:t>
            </a:r>
            <a:r>
              <a:rPr lang="en-US" sz="2000" dirty="0" smtClean="0">
                <a:latin typeface="Calibri" panose="020F0502020204030204" pitchFamily="34" charset="0"/>
              </a:rPr>
              <a:t>he </a:t>
            </a:r>
            <a:r>
              <a:rPr lang="en-US" sz="2000" dirty="0" smtClean="0">
                <a:latin typeface="Calibri" panose="020F0502020204030204" pitchFamily="34" charset="0"/>
              </a:rPr>
              <a:t>process </a:t>
            </a:r>
            <a:r>
              <a:rPr lang="en-US" sz="2000" dirty="0">
                <a:latin typeface="Calibri" panose="020F0502020204030204" pitchFamily="34" charset="0"/>
              </a:rPr>
              <a:t>can be used of </a:t>
            </a:r>
            <a:r>
              <a:rPr lang="en-US" sz="2000" dirty="0" smtClean="0">
                <a:latin typeface="Calibri" panose="020F0502020204030204" pitchFamily="34" charset="0"/>
              </a:rPr>
              <a:t>saponification in the separation of </a:t>
            </a:r>
            <a:r>
              <a:rPr lang="en-US" sz="2000" dirty="0" err="1" smtClean="0">
                <a:latin typeface="Calibri" panose="020F0502020204030204" pitchFamily="34" charset="0"/>
              </a:rPr>
              <a:t>saponifiable</a:t>
            </a:r>
            <a:r>
              <a:rPr lang="en-US" sz="2000" dirty="0" smtClean="0">
                <a:latin typeface="Calibri" panose="020F0502020204030204" pitchFamily="34" charset="0"/>
              </a:rPr>
              <a:t> materials from </a:t>
            </a:r>
            <a:r>
              <a:rPr lang="en-US" sz="2000" dirty="0" err="1" smtClean="0">
                <a:latin typeface="Calibri" panose="020F0502020204030204" pitchFamily="34" charset="0"/>
              </a:rPr>
              <a:t>unsaponified</a:t>
            </a:r>
            <a:r>
              <a:rPr lang="en-US" sz="2000" dirty="0" smtClean="0">
                <a:latin typeface="Calibri" panose="020F0502020204030204" pitchFamily="34" charset="0"/>
              </a:rPr>
              <a:t> (which are soluble in lipid).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Note: </a:t>
            </a:r>
            <a:r>
              <a:rPr lang="en-US" sz="2000" dirty="0" smtClean="0">
                <a:latin typeface="Calibri" panose="020F0502020204030204" pitchFamily="34" charset="0"/>
              </a:rPr>
              <a:t>soap is </a:t>
            </a:r>
            <a:r>
              <a:rPr lang="en-US" sz="2000" dirty="0" smtClean="0">
                <a:effectLst/>
                <a:latin typeface="Calibri" panose="020F0502020204030204" pitchFamily="34" charset="0"/>
              </a:rPr>
              <a:t>salt of fatty </a:t>
            </a:r>
            <a:r>
              <a:rPr lang="en-US" sz="2000" dirty="0" smtClean="0">
                <a:effectLst/>
                <a:latin typeface="Calibri" panose="020F0502020204030204" pitchFamily="34" charset="0"/>
              </a:rPr>
              <a:t>acid.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600" y="2996952"/>
            <a:ext cx="7439456" cy="332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91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ar-SA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ar-SA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3-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Testing the separation of soap from the solution by salting 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out </a:t>
            </a: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l" rtl="0"/>
            <a:endParaRPr lang="en-US" sz="2000" dirty="0">
              <a:solidFill>
                <a:srgbClr val="FF66CC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  <a:r>
              <a:rPr lang="en-US" sz="2000" dirty="0">
                <a:latin typeface="Calibri" panose="020F0502020204030204" pitchFamily="34" charset="0"/>
              </a:rPr>
              <a:t>to investigate the effect of </a:t>
            </a:r>
            <a:r>
              <a:rPr lang="en-US" sz="2000" dirty="0" err="1">
                <a:latin typeface="Calibri" panose="020F0502020204030204" pitchFamily="34" charset="0"/>
              </a:rPr>
              <a:t>NaCl</a:t>
            </a:r>
            <a:r>
              <a:rPr lang="en-US" sz="2000" dirty="0">
                <a:latin typeface="Calibri" panose="020F0502020204030204" pitchFamily="34" charset="0"/>
              </a:rPr>
              <a:t> on soap solubility.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Principle: </a:t>
            </a: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To get the soap out of solution by salting </a:t>
            </a:r>
            <a:r>
              <a:rPr lang="en-US" sz="2000" dirty="0" smtClean="0">
                <a:latin typeface="Calibri" panose="020F0502020204030204" pitchFamily="34" charset="0"/>
              </a:rPr>
              <a:t>out, </a:t>
            </a:r>
            <a:r>
              <a:rPr lang="en-US" sz="2000" dirty="0" smtClean="0">
                <a:latin typeface="Calibri" panose="020F0502020204030204" pitchFamily="34" charset="0"/>
              </a:rPr>
              <a:t>when added solid sodium chloride to the solution until saturation; separated soap in the form of insoluble and floats above the surface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The </a:t>
            </a:r>
            <a:r>
              <a:rPr lang="en-US" sz="2000" dirty="0" err="1">
                <a:latin typeface="Calibri" panose="020F0502020204030204" pitchFamily="34" charset="0"/>
              </a:rPr>
              <a:t>NaCl</a:t>
            </a:r>
            <a:r>
              <a:rPr lang="en-US" sz="2000" dirty="0">
                <a:latin typeface="Calibri" panose="020F0502020204030204" pitchFamily="34" charset="0"/>
              </a:rPr>
              <a:t> solution provides Na</a:t>
            </a:r>
            <a:r>
              <a:rPr lang="en-US" sz="2000" baseline="30000" dirty="0">
                <a:latin typeface="Calibri" panose="020F0502020204030204" pitchFamily="34" charset="0"/>
              </a:rPr>
              <a:t>+</a:t>
            </a:r>
            <a:r>
              <a:rPr lang="en-US" sz="2000" dirty="0">
                <a:latin typeface="Calibri" panose="020F0502020204030204" pitchFamily="34" charset="0"/>
              </a:rPr>
              <a:t> and Cl</a:t>
            </a:r>
            <a:r>
              <a:rPr lang="en-US" sz="2000" baseline="30000" dirty="0">
                <a:latin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</a:rPr>
              <a:t> ions that bind to the polar water molecules, and help separate the water from the soap. This process is called salting out the soap.</a:t>
            </a:r>
            <a:endParaRPr lang="en-US" sz="2000" b="1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solidFill>
                  <a:srgbClr val="FF66CC"/>
                </a:solidFill>
                <a:latin typeface="Calibri" panose="020F0502020204030204" pitchFamily="34" charset="0"/>
              </a:rPr>
              <a:t> </a:t>
            </a:r>
            <a:br>
              <a:rPr lang="en-US" sz="2000" dirty="0" smtClean="0">
                <a:solidFill>
                  <a:srgbClr val="FF66CC"/>
                </a:solidFill>
                <a:latin typeface="Calibri" panose="020F0502020204030204" pitchFamily="34" charset="0"/>
              </a:rPr>
            </a:b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07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10">
      <a:dk1>
        <a:srgbClr val="000000"/>
      </a:dk1>
      <a:lt1>
        <a:srgbClr val="FFFFFF"/>
      </a:lt1>
      <a:dk2>
        <a:srgbClr val="E57B7F"/>
      </a:dk2>
      <a:lt2>
        <a:srgbClr val="C8C8B1"/>
      </a:lt2>
      <a:accent1>
        <a:srgbClr val="7A7A7A"/>
      </a:accent1>
      <a:accent2>
        <a:srgbClr val="FFFF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679</TotalTime>
  <Words>618</Words>
  <Application>Microsoft Office PowerPoint</Application>
  <PresentationFormat>عرض على الشاشة (3:4)‏</PresentationFormat>
  <Paragraphs>116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لينة</cp:lastModifiedBy>
  <cp:revision>20</cp:revision>
  <dcterms:created xsi:type="dcterms:W3CDTF">2014-03-14T13:52:05Z</dcterms:created>
  <dcterms:modified xsi:type="dcterms:W3CDTF">2014-11-15T18:38:56Z</dcterms:modified>
</cp:coreProperties>
</file>