
<file path=[Content_Types].xml><?xml version="1.0" encoding="utf-8"?>
<Types xmlns="http://schemas.openxmlformats.org/package/2006/content-types">
  <Default Extension="png" ContentType="image/png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65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6" r:id="rId1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media/image2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4571999"/>
          </a:xfrm>
        </p:spPr>
        <p:txBody>
          <a:bodyPr anchor="ctr">
            <a:noAutofit/>
          </a:bodyPr>
          <a:lstStyle>
            <a:lvl1pPr>
              <a:lnSpc>
                <a:spcPct val="100000"/>
              </a:lnSpc>
              <a:defRPr sz="8800" spc="-80" baseline="0">
                <a:solidFill>
                  <a:schemeClr val="tx1"/>
                </a:solidFill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4800600"/>
            <a:ext cx="6858000" cy="914400"/>
          </a:xfrm>
        </p:spPr>
        <p:txBody>
          <a:bodyPr/>
          <a:lstStyle>
            <a:lvl1pPr marL="0" indent="0" algn="l">
              <a:buNone/>
              <a:defRPr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47800"/>
            <a:ext cx="7772400" cy="4321175"/>
          </a:xfrm>
        </p:spPr>
        <p:txBody>
          <a:bodyPr anchor="ctr">
            <a:noAutofit/>
          </a:bodyPr>
          <a:lstStyle>
            <a:lvl1pPr algn="l">
              <a:lnSpc>
                <a:spcPct val="100000"/>
              </a:lnSpc>
              <a:defRPr sz="8800" b="0" cap="all" spc="-80" baseline="0">
                <a:solidFill>
                  <a:schemeClr val="tx1"/>
                </a:solidFill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8601"/>
            <a:ext cx="7772400" cy="1066800"/>
          </a:xfrm>
        </p:spPr>
        <p:txBody>
          <a:bodyPr anchor="b"/>
          <a:lstStyle>
            <a:lvl1pPr marL="0" indent="0">
              <a:buNone/>
              <a:defRPr sz="2000"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3068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016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7632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sz="1800" b="0" cap="all" spc="10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27632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3208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lang="en-US" sz="1800" b="0" kern="1200" cap="all" spc="100" baseline="0" dirty="0" smtClean="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3208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600200"/>
            <a:ext cx="5111750" cy="44805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600200"/>
            <a:ext cx="3008313" cy="448056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-1" y="0"/>
            <a:ext cx="9000877" cy="4846320"/>
          </a:xfrm>
          <a:solidFill>
            <a:schemeClr val="bg1">
              <a:lumMod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 smtClean="0"/>
              <a:t>انقر فوق الأيقونة لإضافة صورة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715000"/>
            <a:ext cx="8153400" cy="457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4953000"/>
            <a:ext cx="8153400" cy="762000"/>
          </a:xfrm>
        </p:spPr>
        <p:txBody>
          <a:bodyPr anchor="t">
            <a:normAutofit/>
          </a:bodyPr>
          <a:lstStyle>
            <a:lvl1pPr>
              <a:defRPr sz="320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5791200" cy="13716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76200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172201"/>
            <a:ext cx="3429000" cy="304800"/>
          </a:xfrm>
          <a:prstGeom prst="rect">
            <a:avLst/>
          </a:prstGeom>
        </p:spPr>
        <p:txBody>
          <a:bodyPr vert="horz" lIns="91440" tIns="45720" rIns="91440" bIns="0" rtlCol="0" anchor="b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fld id="{34DC757A-B41E-422F-B1CC-7B8361C31277}" type="datetimeFigureOut">
              <a:rPr lang="ar-SA" smtClean="0"/>
              <a:t>23/01/36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92875"/>
            <a:ext cx="3429000" cy="28384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 rot="16200000">
            <a:off x="8227377" y="5885497"/>
            <a:ext cx="131572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 b="1">
                <a:solidFill>
                  <a:schemeClr val="tx2"/>
                </a:solidFill>
              </a:defRPr>
            </a:lvl1pPr>
          </a:lstStyle>
          <a:p>
            <a:fld id="{A5B00498-CF8B-4AFC-B0D8-D162AFF80B7F}" type="slidenum">
              <a:rPr lang="ar-SA" smtClean="0"/>
              <a:t>‹#›</a:t>
            </a:fld>
            <a:endParaRPr lang="ar-SA"/>
          </a:p>
        </p:txBody>
      </p:sp>
      <p:sp>
        <p:nvSpPr>
          <p:cNvPr id="7" name="Rectangle 6"/>
          <p:cNvSpPr/>
          <p:nvPr/>
        </p:nvSpPr>
        <p:spPr>
          <a:xfrm>
            <a:off x="9001124" y="0"/>
            <a:ext cx="142876" cy="1371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001124" y="1371600"/>
            <a:ext cx="142876" cy="5486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1" eaLnBrk="1" latinLnBrk="0" hangingPunct="1">
        <a:spcBef>
          <a:spcPct val="0"/>
        </a:spcBef>
        <a:buNone/>
        <a:defRPr sz="3600" kern="1200" cap="all" spc="-6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r" defTabSz="914400" rtl="1" eaLnBrk="1" latinLnBrk="0" hangingPunct="1">
        <a:spcBef>
          <a:spcPct val="20000"/>
        </a:spcBef>
        <a:spcAft>
          <a:spcPts val="600"/>
        </a:spcAft>
        <a:buFont typeface="Arial" pitchFamily="34" charset="0"/>
        <a:buNone/>
        <a:defRPr sz="20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BCH 302 [practical]</a:t>
            </a:r>
            <a:endParaRPr lang="ar-SA" dirty="0"/>
          </a:p>
        </p:txBody>
      </p:sp>
      <p:sp>
        <p:nvSpPr>
          <p:cNvPr id="4" name="مربع نص 3"/>
          <p:cNvSpPr txBox="1"/>
          <p:nvPr/>
        </p:nvSpPr>
        <p:spPr>
          <a:xfrm>
            <a:off x="3561230" y="2258334"/>
            <a:ext cx="1704313" cy="707886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pPr algn="ctr" rtl="0"/>
            <a:r>
              <a:rPr lang="en-US" sz="4000" b="1" dirty="0" smtClean="0">
                <a:latin typeface="Calibri" panose="020F0502020204030204" pitchFamily="34" charset="0"/>
              </a:rPr>
              <a:t>Lipids-I</a:t>
            </a:r>
            <a:endParaRPr lang="ar-SA" sz="4000" b="1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450616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395536" y="332656"/>
            <a:ext cx="8424936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 4-Test formation insoluble fatty acids salt (insoluble soaps):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</a:endParaRPr>
          </a:p>
          <a:p>
            <a:pPr algn="l" rtl="0"/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</a:rPr>
              <a:t>Objective: </a:t>
            </a:r>
            <a:r>
              <a:rPr lang="en-US" sz="2000" dirty="0">
                <a:latin typeface="Calibri" panose="020F0502020204030204" pitchFamily="34" charset="0"/>
              </a:rPr>
              <a:t>to investigate the effect of different </a:t>
            </a:r>
            <a:r>
              <a:rPr lang="en-US" sz="2000" dirty="0" err="1">
                <a:latin typeface="Calibri" panose="020F0502020204030204" pitchFamily="34" charset="0"/>
              </a:rPr>
              <a:t>cations</a:t>
            </a:r>
            <a:r>
              <a:rPr lang="en-US" sz="2000" dirty="0">
                <a:latin typeface="Calibri" panose="020F0502020204030204" pitchFamily="34" charset="0"/>
              </a:rPr>
              <a:t> on soap solubility.</a:t>
            </a:r>
          </a:p>
          <a:p>
            <a:pPr algn="l" rtl="0"/>
            <a:endParaRPr lang="en-US" sz="2000" dirty="0" smtClean="0">
              <a:latin typeface="Calibri" panose="020F0502020204030204" pitchFamily="34" charset="0"/>
            </a:endParaRPr>
          </a:p>
          <a:p>
            <a:pPr algn="l" rtl="0"/>
            <a:endParaRPr lang="en-US" sz="2000" dirty="0">
              <a:latin typeface="Calibri" panose="020F0502020204030204" pitchFamily="34" charset="0"/>
            </a:endParaRPr>
          </a:p>
          <a:p>
            <a:pPr algn="l" rtl="0"/>
            <a:r>
              <a:rPr lang="en-US" sz="2000" dirty="0" smtClean="0">
                <a:solidFill>
                  <a:schemeClr val="tx2"/>
                </a:solidFill>
                <a:latin typeface="Calibri" panose="020F0502020204030204" pitchFamily="34" charset="0"/>
              </a:rPr>
              <a:t>Principle:</a:t>
            </a:r>
            <a:endParaRPr lang="ar-SA" sz="2000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sz="2000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sz="2000" dirty="0" smtClean="0">
                <a:latin typeface="Calibri" panose="020F0502020204030204" pitchFamily="34" charset="0"/>
              </a:rPr>
              <a:t>-Working </a:t>
            </a:r>
            <a:r>
              <a:rPr lang="en-US" sz="2000" dirty="0" smtClean="0">
                <a:latin typeface="Calibri" panose="020F0502020204030204" pitchFamily="34" charset="0"/>
              </a:rPr>
              <a:t>calcium, magnesium, lead or iron ions to the deposition of soap and make it insoluble in water, where </a:t>
            </a:r>
            <a:r>
              <a:rPr lang="en-US" sz="2000" dirty="0" smtClean="0">
                <a:latin typeface="Calibri" panose="020F0502020204030204" pitchFamily="34" charset="0"/>
              </a:rPr>
              <a:t>solve these </a:t>
            </a:r>
            <a:r>
              <a:rPr lang="en-US" sz="2000" dirty="0" smtClean="0">
                <a:latin typeface="Calibri" panose="020F0502020204030204" pitchFamily="34" charset="0"/>
              </a:rPr>
              <a:t>ions replace the sodium or potassium ions are present in soap. </a:t>
            </a:r>
          </a:p>
          <a:p>
            <a:pPr algn="l" rtl="0">
              <a:buNone/>
            </a:pPr>
            <a:endParaRPr lang="en-US" sz="2000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sz="2000" dirty="0">
                <a:latin typeface="Calibri" panose="020F0502020204030204" pitchFamily="34" charset="0"/>
              </a:rPr>
              <a:t>-</a:t>
            </a:r>
            <a:r>
              <a:rPr lang="en-US" sz="2000" dirty="0" smtClean="0">
                <a:latin typeface="Calibri" panose="020F0502020204030204" pitchFamily="34" charset="0"/>
              </a:rPr>
              <a:t>Due </a:t>
            </a:r>
            <a:r>
              <a:rPr lang="en-US" sz="2000" dirty="0" smtClean="0">
                <a:latin typeface="Calibri" panose="020F0502020204030204" pitchFamily="34" charset="0"/>
              </a:rPr>
              <a:t>to the hard water to contain significant quantities of Ca2+ , Mg2+ and some Fe3+ </a:t>
            </a:r>
            <a:r>
              <a:rPr lang="en-US" sz="2000" dirty="0">
                <a:latin typeface="Calibri" panose="020F0502020204030204" pitchFamily="34" charset="0"/>
              </a:rPr>
              <a:t>that react with the charged ends of the soaps to form insoluble </a:t>
            </a:r>
            <a:r>
              <a:rPr lang="en-US" sz="2000" dirty="0" smtClean="0">
                <a:latin typeface="Calibri" panose="020F0502020204030204" pitchFamily="34" charset="0"/>
              </a:rPr>
              <a:t>salts of fatty acid. </a:t>
            </a:r>
            <a:r>
              <a:rPr lang="en-US" sz="2000" dirty="0">
                <a:latin typeface="Calibri" panose="020F0502020204030204" pitchFamily="34" charset="0"/>
              </a:rPr>
              <a:t>The insoluble salts </a:t>
            </a:r>
            <a:r>
              <a:rPr lang="en-US" sz="2000" dirty="0" smtClean="0">
                <a:latin typeface="Calibri" panose="020F0502020204030204" pitchFamily="34" charset="0"/>
              </a:rPr>
              <a:t> of fatty acid that </a:t>
            </a:r>
            <a:r>
              <a:rPr lang="en-US" sz="2000" dirty="0">
                <a:latin typeface="Calibri" panose="020F0502020204030204" pitchFamily="34" charset="0"/>
              </a:rPr>
              <a:t>Ca</a:t>
            </a:r>
            <a:r>
              <a:rPr lang="en-US" sz="2000" baseline="30000" dirty="0">
                <a:latin typeface="Calibri" panose="020F0502020204030204" pitchFamily="34" charset="0"/>
              </a:rPr>
              <a:t>2+</a:t>
            </a:r>
            <a:r>
              <a:rPr lang="en-US" sz="2000" dirty="0">
                <a:latin typeface="Calibri" panose="020F0502020204030204" pitchFamily="34" charset="0"/>
              </a:rPr>
              <a:t> and Mg</a:t>
            </a:r>
            <a:r>
              <a:rPr lang="en-US" sz="2000" baseline="30000" dirty="0">
                <a:latin typeface="Calibri" panose="020F0502020204030204" pitchFamily="34" charset="0"/>
              </a:rPr>
              <a:t>2+</a:t>
            </a:r>
            <a:r>
              <a:rPr lang="en-US" sz="2000" dirty="0">
                <a:latin typeface="Calibri" panose="020F0502020204030204" pitchFamily="34" charset="0"/>
              </a:rPr>
              <a:t> form with soap anions cause white </a:t>
            </a:r>
            <a:r>
              <a:rPr lang="en-US" sz="2000" dirty="0" smtClean="0">
                <a:latin typeface="Calibri" panose="020F0502020204030204" pitchFamily="34" charset="0"/>
              </a:rPr>
              <a:t>precipitate to from. </a:t>
            </a:r>
          </a:p>
        </p:txBody>
      </p:sp>
    </p:spTree>
    <p:extLst>
      <p:ext uri="{BB962C8B-B14F-4D97-AF65-F5344CB8AC3E}">
        <p14:creationId xmlns:p14="http://schemas.microsoft.com/office/powerpoint/2010/main" val="53344551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755576" y="1412776"/>
            <a:ext cx="7272808" cy="34470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0">
              <a:buNone/>
            </a:pPr>
            <a:r>
              <a:rPr lang="en-US" sz="2000" dirty="0" smtClean="0">
                <a:latin typeface="Calibri" panose="020F0502020204030204" pitchFamily="34" charset="0"/>
              </a:rPr>
              <a:t>K</a:t>
            </a:r>
            <a:r>
              <a:rPr lang="en-US" sz="2000" baseline="30000" dirty="0">
                <a:latin typeface="Calibri" panose="020F0502020204030204" pitchFamily="34" charset="0"/>
              </a:rPr>
              <a:t>+</a:t>
            </a:r>
            <a:r>
              <a:rPr lang="en-US" sz="2000" dirty="0">
                <a:latin typeface="Calibri" panose="020F0502020204030204" pitchFamily="34" charset="0"/>
              </a:rPr>
              <a:t> soap + Ca</a:t>
            </a:r>
            <a:r>
              <a:rPr lang="en-US" sz="2000" baseline="30000" dirty="0">
                <a:latin typeface="Calibri" panose="020F0502020204030204" pitchFamily="34" charset="0"/>
              </a:rPr>
              <a:t>+2</a:t>
            </a:r>
            <a:r>
              <a:rPr lang="en-US" sz="2000" dirty="0">
                <a:latin typeface="Calibri" panose="020F0502020204030204" pitchFamily="34" charset="0"/>
              </a:rPr>
              <a:t>sulfate=&gt; Ca</a:t>
            </a:r>
            <a:r>
              <a:rPr lang="en-US" sz="2000" baseline="30000" dirty="0">
                <a:latin typeface="Calibri" panose="020F0502020204030204" pitchFamily="34" charset="0"/>
              </a:rPr>
              <a:t>+2</a:t>
            </a:r>
            <a:r>
              <a:rPr lang="en-US" sz="2000" dirty="0">
                <a:latin typeface="Calibri" panose="020F0502020204030204" pitchFamily="34" charset="0"/>
              </a:rPr>
              <a:t> soap + K</a:t>
            </a:r>
            <a:r>
              <a:rPr lang="en-US" sz="2000" baseline="30000" dirty="0">
                <a:latin typeface="Calibri" panose="020F0502020204030204" pitchFamily="34" charset="0"/>
              </a:rPr>
              <a:t>+</a:t>
            </a:r>
            <a:r>
              <a:rPr lang="en-US" sz="2000" dirty="0">
                <a:latin typeface="Calibri" panose="020F0502020204030204" pitchFamily="34" charset="0"/>
              </a:rPr>
              <a:t> sulfate</a:t>
            </a:r>
            <a:r>
              <a:rPr lang="en-US" sz="2000" dirty="0" smtClean="0">
                <a:latin typeface="Calibri" panose="020F0502020204030204" pitchFamily="34" charset="0"/>
              </a:rPr>
              <a:t>.</a:t>
            </a:r>
          </a:p>
          <a:p>
            <a:pPr algn="ctr" rtl="0">
              <a:buNone/>
            </a:pPr>
            <a:endParaRPr lang="en-US" dirty="0" smtClean="0">
              <a:latin typeface="Calibri" panose="020F0502020204030204" pitchFamily="34" charset="0"/>
            </a:endParaRPr>
          </a:p>
          <a:p>
            <a:pPr algn="ctr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Potassium </a:t>
            </a:r>
            <a:r>
              <a:rPr lang="en-US" dirty="0">
                <a:latin typeface="Calibri" panose="020F0502020204030204" pitchFamily="34" charset="0"/>
              </a:rPr>
              <a:t>soap + calcium sulfate=.&gt; calcium soap + potassium sulfate. </a:t>
            </a:r>
            <a:endParaRPr lang="en-US" dirty="0" smtClean="0">
              <a:latin typeface="Calibri" panose="020F0502020204030204" pitchFamily="34" charset="0"/>
            </a:endParaRPr>
          </a:p>
          <a:p>
            <a:pPr algn="ctr" rtl="0">
              <a:buNone/>
            </a:pPr>
            <a:endParaRPr lang="en-US" dirty="0">
              <a:latin typeface="Calibri" panose="020F0502020204030204" pitchFamily="34" charset="0"/>
            </a:endParaRPr>
          </a:p>
          <a:p>
            <a:pPr algn="ctr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 </a:t>
            </a:r>
            <a:endParaRPr lang="en-US" dirty="0">
              <a:latin typeface="Calibri" panose="020F0502020204030204" pitchFamily="34" charset="0"/>
            </a:endParaRPr>
          </a:p>
          <a:p>
            <a:pPr algn="l" rtl="0"/>
            <a:r>
              <a:rPr lang="en-US" dirty="0" smtClean="0">
                <a:latin typeface="Calibri" panose="020F0502020204030204" pitchFamily="34" charset="0"/>
              </a:rPr>
              <a:t>(a </a:t>
            </a:r>
            <a:r>
              <a:rPr lang="en-US" dirty="0">
                <a:latin typeface="Calibri" panose="020F0502020204030204" pitchFamily="34" charset="0"/>
              </a:rPr>
              <a:t>white precipitate from calcium </a:t>
            </a:r>
            <a:r>
              <a:rPr lang="en-US" dirty="0" err="1">
                <a:latin typeface="Calibri" panose="020F0502020204030204" pitchFamily="34" charset="0"/>
              </a:rPr>
              <a:t>stearte</a:t>
            </a:r>
            <a:r>
              <a:rPr lang="en-US" dirty="0">
                <a:latin typeface="Calibri" panose="020F0502020204030204" pitchFamily="34" charset="0"/>
              </a:rPr>
              <a:t> or </a:t>
            </a:r>
            <a:r>
              <a:rPr lang="en-US" dirty="0" err="1" smtClean="0">
                <a:latin typeface="Calibri" panose="020F0502020204030204" pitchFamily="34" charset="0"/>
              </a:rPr>
              <a:t>oleate</a:t>
            </a:r>
            <a:r>
              <a:rPr lang="en-US" dirty="0" smtClean="0">
                <a:latin typeface="Calibri" panose="020F0502020204030204" pitchFamily="34" charset="0"/>
              </a:rPr>
              <a:t> is formed).</a:t>
            </a:r>
            <a:endParaRPr lang="en-US" dirty="0"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dirty="0" smtClean="0">
                <a:solidFill>
                  <a:schemeClr val="tx2"/>
                </a:solidFill>
                <a:latin typeface="Calibri" panose="020F0502020204030204" pitchFamily="34" charset="0"/>
              </a:rPr>
              <a:t>Note</a:t>
            </a:r>
            <a:r>
              <a:rPr lang="en-US" dirty="0">
                <a:solidFill>
                  <a:schemeClr val="tx2"/>
                </a:solidFill>
                <a:latin typeface="Calibri" panose="020F0502020204030204" pitchFamily="34" charset="0"/>
              </a:rPr>
              <a:t>: </a:t>
            </a:r>
            <a:r>
              <a:rPr lang="en-US" dirty="0">
                <a:latin typeface="Calibri" panose="020F0502020204030204" pitchFamily="34" charset="0"/>
              </a:rPr>
              <a:t>hard water, which contains salts of magnesium and calcium</a:t>
            </a:r>
            <a:endParaRPr lang="ar-SA" dirty="0">
              <a:latin typeface="Calibri" panose="020F0502020204030204" pitchFamily="34" charset="0"/>
            </a:endParaRPr>
          </a:p>
          <a:p>
            <a:pPr algn="l" rtl="0"/>
            <a:r>
              <a:rPr lang="en-US" dirty="0">
                <a:latin typeface="Calibri" panose="020F0502020204030204" pitchFamily="34" charset="0"/>
              </a:rPr>
              <a:t> </a:t>
            </a:r>
            <a:endParaRPr lang="ar-SA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590336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107504" y="188641"/>
            <a:ext cx="8496944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dirty="0" smtClean="0">
                <a:latin typeface="Calibri" panose="020F0502020204030204" pitchFamily="34" charset="0"/>
              </a:rPr>
              <a:t>-Lipids are esters of long chain fatty acids and alcohols.</a:t>
            </a:r>
          </a:p>
          <a:p>
            <a:pPr algn="l" rtl="0">
              <a:buNone/>
            </a:pPr>
            <a:endParaRPr lang="en-US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dirty="0">
                <a:latin typeface="Calibri" panose="020F0502020204030204" pitchFamily="34" charset="0"/>
              </a:rPr>
              <a:t>-</a:t>
            </a:r>
            <a:r>
              <a:rPr lang="en-US" dirty="0" smtClean="0">
                <a:latin typeface="Calibri" panose="020F0502020204030204" pitchFamily="34" charset="0"/>
              </a:rPr>
              <a:t>Fatty acids are lipids’ building blocks </a:t>
            </a:r>
          </a:p>
          <a:p>
            <a:pPr algn="l" rtl="0">
              <a:buNone/>
            </a:pPr>
            <a:endParaRPr lang="en-US" dirty="0"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-It can be defined as nonpolar organic compound insoluble in polar solvent , but soluble in organic solvents such as benzene ,ether, chloroform and boiling alcohol.</a:t>
            </a:r>
          </a:p>
          <a:p>
            <a:pPr algn="l" rtl="0">
              <a:buNone/>
            </a:pPr>
            <a:endParaRPr lang="en-US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Biological role of lipids:</a:t>
            </a:r>
          </a:p>
          <a:p>
            <a:pPr algn="l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Lipids are found naturally in all living organisms.</a:t>
            </a:r>
          </a:p>
          <a:p>
            <a:pPr algn="l" rtl="0">
              <a:buNone/>
            </a:pPr>
            <a:endParaRPr lang="en-US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 1)It represents in cell structure and has a structural function in the cell : it presents in cell membranes. </a:t>
            </a:r>
          </a:p>
          <a:p>
            <a:pPr algn="l" rtl="0">
              <a:buNone/>
            </a:pPr>
            <a:endParaRPr lang="en-US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2) An essential source of energy in the body. It give more energy than carbohydrate and proteins. </a:t>
            </a:r>
            <a:endParaRPr lang="ar-SA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ar-SA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92180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6453" t="35655" r="10712" b="25410"/>
          <a:stretch/>
        </p:blipFill>
        <p:spPr bwMode="auto">
          <a:xfrm>
            <a:off x="827583" y="836712"/>
            <a:ext cx="7344814" cy="4896544"/>
          </a:xfrm>
          <a:prstGeom prst="rect">
            <a:avLst/>
          </a:prstGeom>
          <a:noFill/>
          <a:ln w="12700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8160658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251520" y="188640"/>
            <a:ext cx="8352928" cy="40626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Fats can be divided according to their chemical composition to:</a:t>
            </a:r>
          </a:p>
          <a:p>
            <a:pPr algn="l" rtl="0">
              <a:buNone/>
            </a:pPr>
            <a:endParaRPr lang="en-US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sz="2400" b="1" dirty="0">
                <a:solidFill>
                  <a:schemeClr val="tx2"/>
                </a:solidFill>
                <a:latin typeface="Calibri" panose="020F0502020204030204" pitchFamily="34" charset="0"/>
              </a:rPr>
              <a:t>1</a:t>
            </a:r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) Simple lipids: </a:t>
            </a:r>
          </a:p>
          <a:p>
            <a:pPr algn="l" rtl="0"/>
            <a:r>
              <a:rPr lang="en-US" dirty="0">
                <a:solidFill>
                  <a:schemeClr val="accent2">
                    <a:lumMod val="75000"/>
                  </a:schemeClr>
                </a:solidFill>
                <a:latin typeface="Calibri" panose="020F0502020204030204" pitchFamily="34" charset="0"/>
              </a:rPr>
              <a:t>-</a:t>
            </a:r>
            <a:r>
              <a:rPr lang="en-US" dirty="0" smtClean="0">
                <a:solidFill>
                  <a:schemeClr val="tx1"/>
                </a:solidFill>
                <a:latin typeface="Calibri" panose="020F0502020204030204" pitchFamily="34" charset="0"/>
              </a:rPr>
              <a:t>These compounds are: esters of </a:t>
            </a:r>
            <a:r>
              <a:rPr lang="en-US" dirty="0" smtClean="0">
                <a:solidFill>
                  <a:schemeClr val="tx1"/>
                </a:solidFill>
                <a:latin typeface="Calibri" panose="020F0502020204030204" pitchFamily="34" charset="0"/>
              </a:rPr>
              <a:t>fatty </a:t>
            </a:r>
            <a:r>
              <a:rPr lang="en-US" dirty="0" smtClean="0">
                <a:solidFill>
                  <a:schemeClr val="tx1"/>
                </a:solidFill>
                <a:latin typeface="Calibri" panose="020F0502020204030204" pitchFamily="34" charset="0"/>
              </a:rPr>
              <a:t>acids with glycerol.</a:t>
            </a:r>
          </a:p>
          <a:p>
            <a:pPr algn="l" rtl="0"/>
            <a:endParaRPr lang="en-US" dirty="0" smtClean="0">
              <a:solidFill>
                <a:schemeClr val="tx1"/>
              </a:solidFill>
              <a:latin typeface="Calibri" panose="020F0502020204030204" pitchFamily="34" charset="0"/>
            </a:endParaRPr>
          </a:p>
          <a:p>
            <a:pPr algn="l" rtl="0"/>
            <a:r>
              <a:rPr lang="en-US" dirty="0">
                <a:latin typeface="Calibri" panose="020F0502020204030204" pitchFamily="34" charset="0"/>
              </a:rPr>
              <a:t>-</a:t>
            </a:r>
            <a:r>
              <a:rPr lang="en-US" dirty="0" smtClean="0">
                <a:solidFill>
                  <a:schemeClr val="tx1"/>
                </a:solidFill>
                <a:latin typeface="Calibri" panose="020F0502020204030204" pitchFamily="34" charset="0"/>
              </a:rPr>
              <a:t>The triacylglycerol (TAG) is the simplest and most common fat. It is the form in which lipids are stored in the cell.  </a:t>
            </a:r>
            <a:endParaRPr lang="ar-SA" dirty="0" smtClean="0">
              <a:solidFill>
                <a:schemeClr val="tx1"/>
              </a:solidFill>
              <a:latin typeface="Calibri" panose="020F0502020204030204" pitchFamily="34" charset="0"/>
            </a:endParaRPr>
          </a:p>
          <a:p>
            <a:pPr algn="l" rtl="0"/>
            <a:endParaRPr lang="ar-SA" dirty="0" smtClean="0"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>
              <a:solidFill>
                <a:schemeClr val="accent2">
                  <a:lumMod val="75000"/>
                </a:schemeClr>
              </a:solidFill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 smtClean="0">
              <a:solidFill>
                <a:schemeClr val="accent2">
                  <a:lumMod val="75000"/>
                </a:schemeClr>
              </a:solidFill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>
              <a:solidFill>
                <a:schemeClr val="accent2">
                  <a:lumMod val="75000"/>
                </a:schemeClr>
              </a:solidFill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 smtClean="0">
              <a:solidFill>
                <a:schemeClr val="accent2">
                  <a:lumMod val="75000"/>
                </a:schemeClr>
              </a:solidFill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>
              <a:solidFill>
                <a:schemeClr val="accent2">
                  <a:lumMod val="75000"/>
                </a:schemeClr>
              </a:solidFill>
              <a:latin typeface="Calibri" panose="020F0502020204030204" pitchFamily="34" charset="0"/>
            </a:endParaRPr>
          </a:p>
          <a:p>
            <a:pPr algn="l" rtl="0">
              <a:buNone/>
            </a:pPr>
            <a:endParaRPr lang="en-US" dirty="0" smtClean="0">
              <a:solidFill>
                <a:schemeClr val="accent2">
                  <a:lumMod val="75000"/>
                </a:schemeClr>
              </a:solidFill>
              <a:latin typeface="Calibri" panose="020F0502020204030204" pitchFamily="34" charset="0"/>
            </a:endParaRPr>
          </a:p>
        </p:txBody>
      </p:sp>
      <p:pic>
        <p:nvPicPr>
          <p:cNvPr id="3" name="Content Placeholder 6"/>
          <p:cNvPicPr>
            <a:picLocks/>
          </p:cNvPicPr>
          <p:nvPr/>
        </p:nvPicPr>
        <p:blipFill rotWithShape="1">
          <a:blip r:embed="rId2" cstate="print">
            <a:duotone>
              <a:prstClr val="black"/>
              <a:schemeClr val="tx2">
                <a:tint val="45000"/>
                <a:satMod val="400000"/>
              </a:schemeClr>
            </a:duotone>
          </a:blip>
          <a:srcRect l="5265" t="8847" r="2888" b="9683"/>
          <a:stretch/>
        </p:blipFill>
        <p:spPr bwMode="auto">
          <a:xfrm>
            <a:off x="2380343" y="3251200"/>
            <a:ext cx="4992914" cy="30044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40658091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255170" y="198013"/>
            <a:ext cx="8709318" cy="59400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>
              <a:buNone/>
            </a:pPr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2) Compound (conjugated) lipids.</a:t>
            </a:r>
          </a:p>
          <a:p>
            <a:pPr algn="l">
              <a:buNone/>
            </a:pPr>
            <a:endParaRPr lang="en-US" b="1" dirty="0">
              <a:solidFill>
                <a:schemeClr val="accent2">
                  <a:lumMod val="75000"/>
                </a:schemeClr>
              </a:solidFill>
              <a:latin typeface="Calibri" panose="020F0502020204030204" pitchFamily="34" charset="0"/>
            </a:endParaRPr>
          </a:p>
          <a:p>
            <a:pPr algn="l"/>
            <a:r>
              <a:rPr lang="en-US" dirty="0" smtClean="0">
                <a:latin typeface="Calibri" panose="020F0502020204030204" pitchFamily="34" charset="0"/>
              </a:rPr>
              <a:t>Lipids are linking with other compounds:</a:t>
            </a:r>
          </a:p>
          <a:p>
            <a:pPr algn="l"/>
            <a:endParaRPr lang="en-US" u="sng" dirty="0" smtClean="0">
              <a:latin typeface="Calibri" panose="020F0502020204030204" pitchFamily="34" charset="0"/>
            </a:endParaRPr>
          </a:p>
          <a:p>
            <a:pPr algn="l"/>
            <a:r>
              <a:rPr lang="en-US" dirty="0" smtClean="0">
                <a:latin typeface="Calibri" panose="020F0502020204030204" pitchFamily="34" charset="0"/>
              </a:rPr>
              <a:t>a)Phospholipids:</a:t>
            </a:r>
          </a:p>
          <a:p>
            <a:pPr algn="l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Most phospholipids contain </a:t>
            </a:r>
            <a:r>
              <a:rPr lang="en-US" dirty="0" err="1" smtClean="0">
                <a:latin typeface="Calibri" panose="020F0502020204030204" pitchFamily="34" charset="0"/>
              </a:rPr>
              <a:t>diglyceride</a:t>
            </a:r>
            <a:r>
              <a:rPr lang="en-US" dirty="0" smtClean="0">
                <a:latin typeface="Calibri" panose="020F0502020204030204" pitchFamily="34" charset="0"/>
              </a:rPr>
              <a:t>, and phosphate group.</a:t>
            </a:r>
            <a:endParaRPr lang="ar-SA" dirty="0" smtClean="0">
              <a:latin typeface="Calibri" panose="020F0502020204030204" pitchFamily="34" charset="0"/>
            </a:endParaRPr>
          </a:p>
          <a:p>
            <a:pPr algn="l"/>
            <a:endParaRPr lang="en-US" dirty="0" smtClean="0">
              <a:latin typeface="Calibri" panose="020F0502020204030204" pitchFamily="34" charset="0"/>
            </a:endParaRPr>
          </a:p>
          <a:p>
            <a:pPr algn="l"/>
            <a:r>
              <a:rPr lang="en-US" dirty="0" smtClean="0">
                <a:latin typeface="Calibri" panose="020F0502020204030204" pitchFamily="34" charset="0"/>
              </a:rPr>
              <a:t>b)Glycolipids:</a:t>
            </a:r>
          </a:p>
          <a:p>
            <a:pPr algn="l">
              <a:buNone/>
            </a:pPr>
            <a:r>
              <a:rPr lang="en-US" dirty="0" smtClean="0">
                <a:latin typeface="Calibri" panose="020F0502020204030204" pitchFamily="34" charset="0"/>
              </a:rPr>
              <a:t>lipids with a carbohydrate attached.</a:t>
            </a:r>
          </a:p>
          <a:p>
            <a:pPr algn="l"/>
            <a:endParaRPr lang="en-US" dirty="0" smtClean="0">
              <a:latin typeface="Calibri" panose="020F0502020204030204" pitchFamily="34" charset="0"/>
            </a:endParaRPr>
          </a:p>
          <a:p>
            <a:pPr algn="l"/>
            <a:r>
              <a:rPr lang="en-US" dirty="0" smtClean="0">
                <a:latin typeface="Calibri" panose="020F0502020204030204" pitchFamily="34" charset="0"/>
              </a:rPr>
              <a:t>c)</a:t>
            </a:r>
            <a:r>
              <a:rPr lang="en-US" dirty="0" err="1" smtClean="0">
                <a:latin typeface="Calibri" panose="020F0502020204030204" pitchFamily="34" charset="0"/>
              </a:rPr>
              <a:t>Proteolipids</a:t>
            </a:r>
            <a:r>
              <a:rPr lang="en-US" dirty="0" smtClean="0">
                <a:latin typeface="Calibri" panose="020F0502020204030204" pitchFamily="34" charset="0"/>
              </a:rPr>
              <a:t> :</a:t>
            </a:r>
          </a:p>
          <a:p>
            <a:pPr algn="l">
              <a:buNone/>
            </a:pPr>
            <a:r>
              <a:rPr lang="en-US" dirty="0" smtClean="0">
                <a:effectLst/>
                <a:latin typeface="Calibri" panose="020F0502020204030204" pitchFamily="34" charset="0"/>
              </a:rPr>
              <a:t>any of a group of proteins to which a lipid molecule is attached.</a:t>
            </a:r>
            <a:endParaRPr lang="en-US" b="1" dirty="0" smtClean="0">
              <a:latin typeface="Calibri" panose="020F0502020204030204" pitchFamily="34" charset="0"/>
            </a:endParaRPr>
          </a:p>
          <a:p>
            <a:pPr algn="l">
              <a:buNone/>
            </a:pPr>
            <a:endParaRPr lang="en-US" b="1" dirty="0">
              <a:latin typeface="Calibri" panose="020F0502020204030204" pitchFamily="34" charset="0"/>
            </a:endParaRPr>
          </a:p>
          <a:p>
            <a:pPr algn="l">
              <a:buNone/>
            </a:pPr>
            <a:endParaRPr lang="en-US" b="1" dirty="0" smtClean="0">
              <a:latin typeface="Calibri" panose="020F0502020204030204" pitchFamily="34" charset="0"/>
            </a:endParaRPr>
          </a:p>
          <a:p>
            <a:pPr algn="l">
              <a:buNone/>
            </a:pPr>
            <a:endParaRPr lang="en-US" b="1" dirty="0" smtClean="0">
              <a:solidFill>
                <a:schemeClr val="accent2">
                  <a:lumMod val="75000"/>
                </a:schemeClr>
              </a:solidFill>
              <a:latin typeface="Calibri" panose="020F0502020204030204" pitchFamily="34" charset="0"/>
            </a:endParaRPr>
          </a:p>
          <a:p>
            <a:pPr algn="l">
              <a:buNone/>
            </a:pPr>
            <a:r>
              <a:rPr lang="en-US" b="1" dirty="0" smtClean="0">
                <a:solidFill>
                  <a:schemeClr val="accent2">
                    <a:lumMod val="75000"/>
                  </a:schemeClr>
                </a:solidFill>
                <a:latin typeface="Calibri" panose="020F0502020204030204" pitchFamily="34" charset="0"/>
              </a:rPr>
              <a:t> </a:t>
            </a:r>
            <a:endParaRPr lang="en-US" sz="2400" b="1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>
              <a:buNone/>
            </a:pPr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3</a:t>
            </a:r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) Derived </a:t>
            </a:r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lipids.</a:t>
            </a:r>
          </a:p>
          <a:p>
            <a:pPr algn="l">
              <a:buNone/>
            </a:pPr>
            <a:r>
              <a:rPr lang="en-US" dirty="0">
                <a:latin typeface="Calibri" panose="020F0502020204030204" pitchFamily="34" charset="0"/>
              </a:rPr>
              <a:t>They are substances that are soluble in lipid or derived from the above groups of lipids by hydrolysis; for examples, cholesterol and fat soluble vitamins.</a:t>
            </a:r>
            <a:endParaRPr lang="en-US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>
              <a:buNone/>
            </a:pPr>
            <a:endParaRPr lang="ar-SA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828252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251520" y="260648"/>
            <a:ext cx="8568952" cy="12926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endParaRPr lang="en-US" dirty="0" smtClean="0"/>
          </a:p>
          <a:p>
            <a:pPr algn="l" rtl="0"/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1-Solubility test:</a:t>
            </a:r>
          </a:p>
          <a:p>
            <a:pPr algn="l" rtl="0"/>
            <a:r>
              <a:rPr lang="en-US" b="1" dirty="0" smtClean="0"/>
              <a:t> </a:t>
            </a:r>
            <a:br>
              <a:rPr lang="en-US" b="1" dirty="0" smtClean="0"/>
            </a:br>
            <a:endParaRPr lang="ar-SA" dirty="0"/>
          </a:p>
        </p:txBody>
      </p:sp>
      <p:sp>
        <p:nvSpPr>
          <p:cNvPr id="4" name="مستطيل 3"/>
          <p:cNvSpPr/>
          <p:nvPr/>
        </p:nvSpPr>
        <p:spPr>
          <a:xfrm>
            <a:off x="0" y="2276872"/>
            <a:ext cx="8964488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>
              <a:buNone/>
            </a:pP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Principle: </a:t>
            </a:r>
          </a:p>
          <a:p>
            <a:pPr algn="l">
              <a:buNone/>
            </a:pPr>
            <a:r>
              <a:rPr lang="en-US" sz="2000" dirty="0" smtClean="0">
                <a:latin typeface="Calibri" panose="020F0502020204030204" pitchFamily="34" charset="0"/>
              </a:rPr>
              <a:t>Fats </a:t>
            </a:r>
            <a:r>
              <a:rPr lang="en-US" sz="2000" dirty="0" smtClean="0">
                <a:latin typeface="Calibri" panose="020F0502020204030204" pitchFamily="34" charset="0"/>
              </a:rPr>
              <a:t>are not dissolved in water due to their nature, </a:t>
            </a:r>
            <a:r>
              <a:rPr lang="en-US" sz="2000" dirty="0" smtClean="0">
                <a:latin typeface="Calibri" panose="020F0502020204030204" pitchFamily="34" charset="0"/>
              </a:rPr>
              <a:t>which is non-polar </a:t>
            </a:r>
            <a:r>
              <a:rPr lang="en-US" sz="2000" dirty="0" smtClean="0">
                <a:latin typeface="Calibri" panose="020F0502020204030204" pitchFamily="34" charset="0"/>
              </a:rPr>
              <a:t>(hydrophobic), but it is soluble in organic solvents such as chloroform, benzene, and boiling alcohol. </a:t>
            </a:r>
          </a:p>
          <a:p>
            <a:pPr algn="l">
              <a:buNone/>
            </a:pPr>
            <a:endParaRPr lang="en-US" sz="2000" dirty="0" smtClean="0">
              <a:latin typeface="Calibri" panose="020F0502020204030204" pitchFamily="34" charset="0"/>
            </a:endParaRPr>
          </a:p>
          <a:p>
            <a:pPr algn="l">
              <a:buNone/>
            </a:pPr>
            <a:endParaRPr lang="en-US" sz="2000" dirty="0">
              <a:latin typeface="Calibri" panose="020F0502020204030204" pitchFamily="34" charset="0"/>
            </a:endParaRPr>
          </a:p>
          <a:p>
            <a:pPr algn="l">
              <a:buNone/>
            </a:pPr>
            <a:endParaRPr lang="en-US" sz="2000" dirty="0" smtClean="0">
              <a:latin typeface="Calibri" panose="020F0502020204030204" pitchFamily="34" charset="0"/>
            </a:endParaRPr>
          </a:p>
          <a:p>
            <a:pPr algn="l">
              <a:buNone/>
            </a:pPr>
            <a:endParaRPr lang="en-US" sz="2000" dirty="0">
              <a:latin typeface="Calibri" panose="020F0502020204030204" pitchFamily="34" charset="0"/>
            </a:endParaRPr>
          </a:p>
          <a:p>
            <a:pPr algn="l">
              <a:buNone/>
            </a:pPr>
            <a:endParaRPr lang="en-US" sz="2000" dirty="0" smtClean="0">
              <a:latin typeface="Calibri" panose="020F0502020204030204" pitchFamily="34" charset="0"/>
            </a:endParaRPr>
          </a:p>
          <a:p>
            <a:pPr algn="l">
              <a:buNone/>
            </a:pPr>
            <a:endParaRPr lang="en-US" sz="2000" dirty="0" smtClean="0">
              <a:latin typeface="Calibri" panose="020F0502020204030204" pitchFamily="34" charset="0"/>
            </a:endParaRPr>
          </a:p>
          <a:p>
            <a:pPr algn="l">
              <a:buNone/>
            </a:pPr>
            <a:r>
              <a:rPr lang="en-US" sz="2000" dirty="0" smtClean="0">
                <a:solidFill>
                  <a:schemeClr val="tx2"/>
                </a:solidFill>
                <a:latin typeface="Calibri" panose="020F0502020204030204" pitchFamily="34" charset="0"/>
              </a:rPr>
              <a:t>Note: </a:t>
            </a:r>
            <a:r>
              <a:rPr lang="en-US" sz="2000" dirty="0" smtClean="0">
                <a:latin typeface="Calibri" panose="020F0502020204030204" pitchFamily="34" charset="0"/>
              </a:rPr>
              <a:t>Different </a:t>
            </a:r>
            <a:r>
              <a:rPr lang="en-US" sz="2000" dirty="0" smtClean="0">
                <a:latin typeface="Calibri" panose="020F0502020204030204" pitchFamily="34" charset="0"/>
              </a:rPr>
              <a:t>lipids have ability to dissolve in different organic solvent. This property enable us to separate a mixture of fat from each other.</a:t>
            </a:r>
            <a:endParaRPr lang="ar-SA" sz="2000" dirty="0">
              <a:latin typeface="Calibri" panose="020F0502020204030204" pitchFamily="34" charset="0"/>
            </a:endParaRPr>
          </a:p>
        </p:txBody>
      </p:sp>
      <p:sp>
        <p:nvSpPr>
          <p:cNvPr id="5" name="مستطيل 4"/>
          <p:cNvSpPr/>
          <p:nvPr/>
        </p:nvSpPr>
        <p:spPr>
          <a:xfrm>
            <a:off x="251520" y="1230144"/>
            <a:ext cx="842493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</a:rPr>
              <a:t>Objective: </a:t>
            </a:r>
            <a:r>
              <a:rPr lang="en-US" sz="2000" dirty="0">
                <a:latin typeface="Calibri" panose="020F0502020204030204" pitchFamily="34" charset="0"/>
              </a:rPr>
              <a:t>to test the solubility of oils in different solvent. </a:t>
            </a:r>
            <a:endParaRPr lang="ar-SA" sz="2000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033487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35496" y="104427"/>
            <a:ext cx="8712968" cy="69249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4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 2-Saponification test:</a:t>
            </a:r>
          </a:p>
          <a:p>
            <a:pPr algn="l" rtl="0"/>
            <a:endParaRPr lang="en-US" sz="2400" b="1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 rtl="0"/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</a:rPr>
              <a:t>Objective</a:t>
            </a:r>
            <a:r>
              <a:rPr lang="en-US" sz="2000" dirty="0">
                <a:solidFill>
                  <a:schemeClr val="tx2"/>
                </a:solidFill>
                <a:latin typeface="Calibri" panose="020F0502020204030204" pitchFamily="34" charset="0"/>
              </a:rPr>
              <a:t>: </a:t>
            </a:r>
            <a:r>
              <a:rPr lang="en-US" sz="2000" dirty="0">
                <a:latin typeface="Calibri" panose="020F0502020204030204" pitchFamily="34" charset="0"/>
              </a:rPr>
              <a:t>to form the soap.</a:t>
            </a:r>
            <a:endParaRPr lang="en-US" sz="2000" b="1" dirty="0" smtClean="0">
              <a:latin typeface="Calibri" panose="020F0502020204030204" pitchFamily="34" charset="0"/>
            </a:endParaRPr>
          </a:p>
          <a:p>
            <a:pPr algn="l" rtl="0"/>
            <a:endParaRPr lang="en-US" b="1" dirty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dirty="0" smtClean="0">
                <a:latin typeface="Calibri" panose="020F0502020204030204" pitchFamily="34" charset="0"/>
              </a:rPr>
              <a:t>TAG can be hydrolyzed into </a:t>
            </a:r>
            <a:r>
              <a:rPr lang="en-US" dirty="0" smtClean="0">
                <a:latin typeface="Calibri" panose="020F0502020204030204" pitchFamily="34" charset="0"/>
              </a:rPr>
              <a:t>its </a:t>
            </a:r>
            <a:r>
              <a:rPr lang="en-US" dirty="0" smtClean="0">
                <a:latin typeface="Calibri" panose="020F0502020204030204" pitchFamily="34" charset="0"/>
              </a:rPr>
              <a:t>component fatty acids and </a:t>
            </a:r>
            <a:r>
              <a:rPr lang="en-US" dirty="0" smtClean="0">
                <a:latin typeface="Calibri" panose="020F0502020204030204" pitchFamily="34" charset="0"/>
              </a:rPr>
              <a:t>alcohol. </a:t>
            </a:r>
            <a:r>
              <a:rPr lang="en-US" dirty="0" smtClean="0">
                <a:latin typeface="Calibri" panose="020F0502020204030204" pitchFamily="34" charset="0"/>
              </a:rPr>
              <a:t>This reaction can also be carried out in the laboratory by a process called saponification  where the hydrolysis is carried out in the presence of a strong base (such as </a:t>
            </a:r>
            <a:r>
              <a:rPr lang="en-US" dirty="0" err="1" smtClean="0">
                <a:latin typeface="Calibri" panose="020F0502020204030204" pitchFamily="34" charset="0"/>
              </a:rPr>
              <a:t>NaOH</a:t>
            </a:r>
            <a:r>
              <a:rPr lang="en-US" dirty="0" smtClean="0">
                <a:latin typeface="Calibri" panose="020F0502020204030204" pitchFamily="34" charset="0"/>
              </a:rPr>
              <a:t> or KOH)</a:t>
            </a:r>
          </a:p>
          <a:p>
            <a:pPr algn="l" rtl="0"/>
            <a:endParaRPr lang="en-US" dirty="0" smtClean="0">
              <a:latin typeface="Calibri" panose="020F0502020204030204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</a:endParaRPr>
          </a:p>
          <a:p>
            <a:pPr algn="l" rtl="0"/>
            <a:endParaRPr lang="en-US" dirty="0" smtClean="0">
              <a:latin typeface="Calibri" panose="020F0502020204030204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</a:endParaRPr>
          </a:p>
          <a:p>
            <a:pPr algn="l" rtl="0"/>
            <a:endParaRPr lang="en-US" dirty="0" smtClean="0">
              <a:latin typeface="Calibri" panose="020F0502020204030204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</a:endParaRPr>
          </a:p>
          <a:p>
            <a:pPr algn="l" rtl="0"/>
            <a:endParaRPr lang="en-US" dirty="0" smtClean="0">
              <a:latin typeface="Calibri" panose="020F0502020204030204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</a:endParaRPr>
          </a:p>
          <a:p>
            <a:pPr algn="l" rtl="0"/>
            <a:endParaRPr lang="en-US" dirty="0" smtClean="0">
              <a:latin typeface="Calibri" panose="020F0502020204030204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</a:endParaRPr>
          </a:p>
          <a:p>
            <a:pPr algn="l" rtl="0"/>
            <a:endParaRPr lang="en-US" dirty="0" smtClean="0">
              <a:latin typeface="Calibri" panose="020F0502020204030204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</a:endParaRPr>
          </a:p>
          <a:p>
            <a:pPr algn="l" rtl="0"/>
            <a:endParaRPr lang="en-US" dirty="0" smtClean="0">
              <a:latin typeface="Calibri" panose="020F0502020204030204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</a:endParaRPr>
          </a:p>
          <a:p>
            <a:pPr algn="l" rtl="0"/>
            <a:endParaRPr lang="en-US" dirty="0" smtClean="0">
              <a:latin typeface="Calibri" panose="020F0502020204030204" pitchFamily="34" charset="0"/>
            </a:endParaRPr>
          </a:p>
          <a:p>
            <a:pPr algn="l" rtl="0"/>
            <a:endParaRPr lang="en-US" dirty="0">
              <a:latin typeface="Calibri" panose="020F0502020204030204" pitchFamily="34" charset="0"/>
            </a:endParaRPr>
          </a:p>
          <a:p>
            <a:pPr algn="l" rtl="0"/>
            <a:endParaRPr lang="ar-SA" dirty="0">
              <a:latin typeface="Calibri" panose="020F0502020204030204" pitchFamily="34" charset="0"/>
            </a:endParaRP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>
            <a:duotone>
              <a:prstClr val="black"/>
              <a:schemeClr val="tx2">
                <a:tint val="45000"/>
                <a:satMod val="400000"/>
              </a:schemeClr>
            </a:duotone>
          </a:blip>
          <a:srcRect/>
          <a:stretch>
            <a:fillRect/>
          </a:stretch>
        </p:blipFill>
        <p:spPr bwMode="auto">
          <a:xfrm>
            <a:off x="1763688" y="3492302"/>
            <a:ext cx="5538521" cy="247419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3267338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323528" y="332656"/>
            <a:ext cx="8280920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buNone/>
            </a:pP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Principle: </a:t>
            </a:r>
          </a:p>
          <a:p>
            <a:pPr algn="l" rtl="0">
              <a:buNone/>
            </a:pPr>
            <a:r>
              <a:rPr lang="en-US" sz="2000" dirty="0" smtClean="0">
                <a:latin typeface="Calibri" panose="020F0502020204030204" pitchFamily="34" charset="0"/>
              </a:rPr>
              <a:t>Saponification is a process of hydrolysis of oils or fat with alkaline and result in glycerol and salts of fatty acids (soap) </a:t>
            </a:r>
            <a:r>
              <a:rPr lang="en-US" sz="2000" dirty="0" smtClean="0">
                <a:latin typeface="Calibri" panose="020F0502020204030204" pitchFamily="34" charset="0"/>
              </a:rPr>
              <a:t>. </a:t>
            </a:r>
            <a:r>
              <a:rPr lang="en-US" sz="2000" dirty="0">
                <a:latin typeface="Calibri" panose="020F0502020204030204" pitchFamily="34" charset="0"/>
              </a:rPr>
              <a:t>T</a:t>
            </a:r>
            <a:r>
              <a:rPr lang="en-US" sz="2000" dirty="0" smtClean="0">
                <a:latin typeface="Calibri" panose="020F0502020204030204" pitchFamily="34" charset="0"/>
              </a:rPr>
              <a:t>he </a:t>
            </a:r>
            <a:r>
              <a:rPr lang="en-US" sz="2000" dirty="0" smtClean="0">
                <a:latin typeface="Calibri" panose="020F0502020204030204" pitchFamily="34" charset="0"/>
              </a:rPr>
              <a:t>process </a:t>
            </a:r>
            <a:r>
              <a:rPr lang="en-US" sz="2000" dirty="0">
                <a:latin typeface="Calibri" panose="020F0502020204030204" pitchFamily="34" charset="0"/>
              </a:rPr>
              <a:t>can be used of </a:t>
            </a:r>
            <a:r>
              <a:rPr lang="en-US" sz="2000" dirty="0" smtClean="0">
                <a:latin typeface="Calibri" panose="020F0502020204030204" pitchFamily="34" charset="0"/>
              </a:rPr>
              <a:t>saponification in the separation of </a:t>
            </a:r>
            <a:r>
              <a:rPr lang="en-US" sz="2000" dirty="0" err="1" smtClean="0">
                <a:latin typeface="Calibri" panose="020F0502020204030204" pitchFamily="34" charset="0"/>
              </a:rPr>
              <a:t>saponifiable</a:t>
            </a:r>
            <a:r>
              <a:rPr lang="en-US" sz="2000" dirty="0" smtClean="0">
                <a:latin typeface="Calibri" panose="020F0502020204030204" pitchFamily="34" charset="0"/>
              </a:rPr>
              <a:t> materials from </a:t>
            </a:r>
            <a:r>
              <a:rPr lang="en-US" sz="2000" dirty="0" err="1" smtClean="0">
                <a:latin typeface="Calibri" panose="020F0502020204030204" pitchFamily="34" charset="0"/>
              </a:rPr>
              <a:t>unsaponified</a:t>
            </a:r>
            <a:r>
              <a:rPr lang="en-US" sz="2000" dirty="0" smtClean="0">
                <a:latin typeface="Calibri" panose="020F0502020204030204" pitchFamily="34" charset="0"/>
              </a:rPr>
              <a:t> (which are soluble in lipid).</a:t>
            </a:r>
          </a:p>
          <a:p>
            <a:pPr algn="l" rtl="0">
              <a:buNone/>
            </a:pPr>
            <a:endParaRPr lang="en-US" sz="2000" dirty="0">
              <a:latin typeface="Calibri" panose="020F0502020204030204" pitchFamily="34" charset="0"/>
            </a:endParaRPr>
          </a:p>
          <a:p>
            <a:pPr algn="l" rtl="0">
              <a:buNone/>
            </a:pP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Note: </a:t>
            </a:r>
            <a:r>
              <a:rPr lang="en-US" sz="2000" dirty="0" smtClean="0">
                <a:latin typeface="Calibri" panose="020F0502020204030204" pitchFamily="34" charset="0"/>
              </a:rPr>
              <a:t>soap is </a:t>
            </a:r>
            <a:r>
              <a:rPr lang="en-US" sz="2000" dirty="0" smtClean="0">
                <a:effectLst/>
                <a:latin typeface="Calibri" panose="020F0502020204030204" pitchFamily="34" charset="0"/>
              </a:rPr>
              <a:t>salt of fatty </a:t>
            </a:r>
            <a:r>
              <a:rPr lang="en-US" sz="2000" dirty="0" smtClean="0">
                <a:effectLst/>
                <a:latin typeface="Calibri" panose="020F0502020204030204" pitchFamily="34" charset="0"/>
              </a:rPr>
              <a:t>acid.</a:t>
            </a:r>
            <a:endParaRPr lang="en-US" sz="2000" dirty="0" smtClean="0">
              <a:latin typeface="Calibri" panose="020F0502020204030204" pitchFamily="34" charset="0"/>
            </a:endParaRPr>
          </a:p>
        </p:txBody>
      </p:sp>
      <p:pic>
        <p:nvPicPr>
          <p:cNvPr id="3" name="Picture 2"/>
          <p:cNvPicPr>
            <a:picLocks noChangeAspect="1" noChangeArrowheads="1"/>
          </p:cNvPicPr>
          <p:nvPr/>
        </p:nvPicPr>
        <p:blipFill>
          <a:blip r:embed="rId2" cstate="print">
            <a:duotone>
              <a:prstClr val="black"/>
              <a:schemeClr val="tx2">
                <a:tint val="45000"/>
                <a:satMod val="400000"/>
              </a:schemeClr>
            </a:duotone>
          </a:blip>
          <a:srcRect/>
          <a:stretch>
            <a:fillRect/>
          </a:stretch>
        </p:blipFill>
        <p:spPr bwMode="auto">
          <a:xfrm>
            <a:off x="971600" y="2996952"/>
            <a:ext cx="7439456" cy="33233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40289185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251520" y="404664"/>
            <a:ext cx="856895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ar-SA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/>
            </a:r>
            <a:br>
              <a:rPr lang="ar-SA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</a:b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3- </a:t>
            </a:r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</a:rPr>
              <a:t>Testing the separation of soap from the solution by salting 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out </a:t>
            </a:r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:</a:t>
            </a:r>
          </a:p>
          <a:p>
            <a:pPr algn="l" rtl="0"/>
            <a:endParaRPr lang="en-US" sz="2000" dirty="0">
              <a:solidFill>
                <a:srgbClr val="FF66CC"/>
              </a:solidFill>
              <a:latin typeface="Calibri" panose="020F0502020204030204" pitchFamily="34" charset="0"/>
            </a:endParaRPr>
          </a:p>
          <a:p>
            <a:pPr algn="l" rtl="0"/>
            <a:endParaRPr lang="en-US" sz="2000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 rtl="0"/>
            <a:r>
              <a:rPr lang="en-US" sz="2000" b="1" dirty="0">
                <a:solidFill>
                  <a:schemeClr val="tx2"/>
                </a:solidFill>
                <a:latin typeface="Calibri" panose="020F0502020204030204" pitchFamily="34" charset="0"/>
              </a:rPr>
              <a:t>Objective: </a:t>
            </a:r>
            <a:r>
              <a:rPr lang="en-US" sz="2000" dirty="0">
                <a:latin typeface="Calibri" panose="020F0502020204030204" pitchFamily="34" charset="0"/>
              </a:rPr>
              <a:t>to investigate the effect of </a:t>
            </a:r>
            <a:r>
              <a:rPr lang="en-US" sz="2000" dirty="0" err="1">
                <a:latin typeface="Calibri" panose="020F0502020204030204" pitchFamily="34" charset="0"/>
              </a:rPr>
              <a:t>NaCl</a:t>
            </a:r>
            <a:r>
              <a:rPr lang="en-US" sz="2000" dirty="0">
                <a:latin typeface="Calibri" panose="020F0502020204030204" pitchFamily="34" charset="0"/>
              </a:rPr>
              <a:t> on soap solubility.</a:t>
            </a:r>
            <a:endParaRPr lang="en-US" sz="2000" dirty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 rtl="0"/>
            <a:endParaRPr lang="en-US" sz="2000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pPr algn="l" rtl="0"/>
            <a:r>
              <a:rPr lang="en-US" sz="2000" b="1" dirty="0" smtClean="0">
                <a:solidFill>
                  <a:schemeClr val="tx2"/>
                </a:solidFill>
                <a:latin typeface="Calibri" panose="020F0502020204030204" pitchFamily="34" charset="0"/>
              </a:rPr>
              <a:t>Principle: </a:t>
            </a:r>
          </a:p>
          <a:p>
            <a:pPr algn="l" rtl="0"/>
            <a:r>
              <a:rPr lang="en-US" sz="2000" dirty="0" smtClean="0">
                <a:latin typeface="Calibri" panose="020F0502020204030204" pitchFamily="34" charset="0"/>
              </a:rPr>
              <a:t>To get the soap out of solution by salting </a:t>
            </a:r>
            <a:r>
              <a:rPr lang="en-US" sz="2000" dirty="0" smtClean="0">
                <a:latin typeface="Calibri" panose="020F0502020204030204" pitchFamily="34" charset="0"/>
              </a:rPr>
              <a:t>out, </a:t>
            </a:r>
            <a:r>
              <a:rPr lang="en-US" sz="2000" dirty="0" smtClean="0">
                <a:latin typeface="Calibri" panose="020F0502020204030204" pitchFamily="34" charset="0"/>
              </a:rPr>
              <a:t>when added solid sodium chloride to the solution until saturation; separated soap in the form of insoluble and floats above the surface</a:t>
            </a:r>
            <a:r>
              <a:rPr lang="en-US" sz="2000" dirty="0" smtClean="0">
                <a:latin typeface="Calibri" panose="020F0502020204030204" pitchFamily="34" charset="0"/>
              </a:rPr>
              <a:t>.</a:t>
            </a:r>
          </a:p>
          <a:p>
            <a:pPr algn="l" rtl="0"/>
            <a:endParaRPr lang="en-US" sz="2000" dirty="0">
              <a:latin typeface="Calibri" panose="020F0502020204030204" pitchFamily="34" charset="0"/>
            </a:endParaRPr>
          </a:p>
          <a:p>
            <a:pPr algn="l" rtl="0"/>
            <a:r>
              <a:rPr lang="en-US" sz="2000" dirty="0">
                <a:latin typeface="Calibri" panose="020F0502020204030204" pitchFamily="34" charset="0"/>
              </a:rPr>
              <a:t>The </a:t>
            </a:r>
            <a:r>
              <a:rPr lang="en-US" sz="2000" dirty="0" err="1">
                <a:latin typeface="Calibri" panose="020F0502020204030204" pitchFamily="34" charset="0"/>
              </a:rPr>
              <a:t>NaCl</a:t>
            </a:r>
            <a:r>
              <a:rPr lang="en-US" sz="2000" dirty="0">
                <a:latin typeface="Calibri" panose="020F0502020204030204" pitchFamily="34" charset="0"/>
              </a:rPr>
              <a:t> solution provides Na</a:t>
            </a:r>
            <a:r>
              <a:rPr lang="en-US" sz="2000" baseline="30000" dirty="0">
                <a:latin typeface="Calibri" panose="020F0502020204030204" pitchFamily="34" charset="0"/>
              </a:rPr>
              <a:t>+</a:t>
            </a:r>
            <a:r>
              <a:rPr lang="en-US" sz="2000" dirty="0">
                <a:latin typeface="Calibri" panose="020F0502020204030204" pitchFamily="34" charset="0"/>
              </a:rPr>
              <a:t> and Cl</a:t>
            </a:r>
            <a:r>
              <a:rPr lang="en-US" sz="2000" baseline="30000" dirty="0">
                <a:latin typeface="Calibri" panose="020F0502020204030204" pitchFamily="34" charset="0"/>
              </a:rPr>
              <a:t>-</a:t>
            </a:r>
            <a:r>
              <a:rPr lang="en-US" sz="2000" dirty="0">
                <a:latin typeface="Calibri" panose="020F0502020204030204" pitchFamily="34" charset="0"/>
              </a:rPr>
              <a:t> ions that bind to the polar water molecules, and help separate the water from the soap. This process is called salting out the soap.</a:t>
            </a:r>
            <a:endParaRPr lang="en-US" sz="2000" b="1" dirty="0">
              <a:latin typeface="Calibri" panose="020F0502020204030204" pitchFamily="34" charset="0"/>
            </a:endParaRPr>
          </a:p>
          <a:p>
            <a:pPr algn="l" rtl="0"/>
            <a:endParaRPr lang="en-US" sz="2000" dirty="0" smtClean="0">
              <a:latin typeface="Calibri" panose="020F0502020204030204" pitchFamily="34" charset="0"/>
            </a:endParaRPr>
          </a:p>
          <a:p>
            <a:pPr algn="l" rtl="0"/>
            <a:r>
              <a:rPr lang="en-US" sz="2000" dirty="0" smtClean="0">
                <a:solidFill>
                  <a:srgbClr val="FF66CC"/>
                </a:solidFill>
                <a:latin typeface="Calibri" panose="020F0502020204030204" pitchFamily="34" charset="0"/>
              </a:rPr>
              <a:t> </a:t>
            </a:r>
            <a:br>
              <a:rPr lang="en-US" sz="2000" dirty="0" smtClean="0">
                <a:solidFill>
                  <a:srgbClr val="FF66CC"/>
                </a:solidFill>
                <a:latin typeface="Calibri" panose="020F0502020204030204" pitchFamily="34" charset="0"/>
              </a:rPr>
            </a:br>
            <a:endParaRPr lang="ar-SA" sz="2000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380723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أساسية">
  <a:themeElements>
    <a:clrScheme name="مخصص 10">
      <a:dk1>
        <a:srgbClr val="000000"/>
      </a:dk1>
      <a:lt1>
        <a:srgbClr val="FFFFFF"/>
      </a:lt1>
      <a:dk2>
        <a:srgbClr val="E57B7F"/>
      </a:dk2>
      <a:lt2>
        <a:srgbClr val="C8C8B1"/>
      </a:lt2>
      <a:accent1>
        <a:srgbClr val="7A7A7A"/>
      </a:accent1>
      <a:accent2>
        <a:srgbClr val="FFFF00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أساسية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微软雅黑"/>
        <a:font script="Hant" typeface="微軟正黑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أساسية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4127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6000"/>
              </a:schemeClr>
              <a:schemeClr val="phClr">
                <a:shade val="94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84000"/>
                <a:satMod val="110000"/>
              </a:schemeClr>
            </a:gs>
            <a:gs pos="44000">
              <a:schemeClr val="phClr">
                <a:tint val="93000"/>
                <a:satMod val="115000"/>
              </a:schemeClr>
            </a:gs>
            <a:gs pos="100000">
              <a:schemeClr val="phClr">
                <a:tint val="100000"/>
                <a:shade val="59000"/>
                <a:satMod val="120000"/>
              </a:schemeClr>
            </a:gs>
          </a:gsLst>
          <a:path path="circle">
            <a:fillToRect l="40000" t="60000" r="60000" b="4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Essential</Template>
  <TotalTime>679</TotalTime>
  <Words>618</Words>
  <Application>Microsoft Office PowerPoint</Application>
  <PresentationFormat>عرض على الشاشة (3:4)‏</PresentationFormat>
  <Paragraphs>116</Paragraphs>
  <Slides>11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11</vt:i4>
      </vt:variant>
    </vt:vector>
  </HeadingPairs>
  <TitlesOfParts>
    <vt:vector size="12" baseType="lpstr">
      <vt:lpstr>أساسية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لينة</dc:creator>
  <cp:lastModifiedBy>لينة</cp:lastModifiedBy>
  <cp:revision>20</cp:revision>
  <dcterms:created xsi:type="dcterms:W3CDTF">2014-03-14T13:52:05Z</dcterms:created>
  <dcterms:modified xsi:type="dcterms:W3CDTF">2014-11-15T18:38:56Z</dcterms:modified>
</cp:coreProperties>
</file>

<file path=docProps/thumbnail.jpeg>
</file>