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1" r:id="rId8"/>
    <p:sldId id="262" r:id="rId9"/>
    <p:sldId id="263" r:id="rId10"/>
    <p:sldId id="264" r:id="rId11"/>
    <p:sldId id="266" r:id="rId12"/>
    <p:sldId id="267" r:id="rId1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62" d="100"/>
          <a:sy n="62" d="100"/>
        </p:scale>
        <p:origin x="-1596" y="-1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C757A-B41E-422F-B1CC-7B8361C31277}" type="datetimeFigureOut">
              <a:rPr lang="ar-SA" smtClean="0"/>
              <a:t>30/01/36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5B00498-CF8B-4AFC-B0D8-D162AFF80B7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C757A-B41E-422F-B1CC-7B8361C31277}" type="datetimeFigureOut">
              <a:rPr lang="ar-SA" smtClean="0"/>
              <a:t>30/01/36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00498-CF8B-4AFC-B0D8-D162AFF80B7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C757A-B41E-422F-B1CC-7B8361C31277}" type="datetimeFigureOut">
              <a:rPr lang="ar-SA" smtClean="0"/>
              <a:t>30/01/36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00498-CF8B-4AFC-B0D8-D162AFF80B7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C757A-B41E-422F-B1CC-7B8361C31277}" type="datetimeFigureOut">
              <a:rPr lang="ar-SA" smtClean="0"/>
              <a:t>30/01/36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00498-CF8B-4AFC-B0D8-D162AFF80B7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C757A-B41E-422F-B1CC-7B8361C31277}" type="datetimeFigureOut">
              <a:rPr lang="ar-SA" smtClean="0"/>
              <a:t>30/01/36</a:t>
            </a:fld>
            <a:endParaRPr lang="ar-SA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5B00498-CF8B-4AFC-B0D8-D162AFF80B7F}" type="slidenum">
              <a:rPr lang="ar-SA" smtClean="0"/>
              <a:t>‹#›</a:t>
            </a:fld>
            <a:endParaRPr lang="ar-S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C757A-B41E-422F-B1CC-7B8361C31277}" type="datetimeFigureOut">
              <a:rPr lang="ar-SA" smtClean="0"/>
              <a:t>30/01/36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00498-CF8B-4AFC-B0D8-D162AFF80B7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C757A-B41E-422F-B1CC-7B8361C31277}" type="datetimeFigureOut">
              <a:rPr lang="ar-SA" smtClean="0"/>
              <a:t>30/01/36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00498-CF8B-4AFC-B0D8-D162AFF80B7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C757A-B41E-422F-B1CC-7B8361C31277}" type="datetimeFigureOut">
              <a:rPr lang="ar-SA" smtClean="0"/>
              <a:t>30/01/36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00498-CF8B-4AFC-B0D8-D162AFF80B7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C757A-B41E-422F-B1CC-7B8361C31277}" type="datetimeFigureOut">
              <a:rPr lang="ar-SA" smtClean="0"/>
              <a:t>30/01/36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00498-CF8B-4AFC-B0D8-D162AFF80B7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C757A-B41E-422F-B1CC-7B8361C31277}" type="datetimeFigureOut">
              <a:rPr lang="ar-SA" smtClean="0"/>
              <a:t>30/01/36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00498-CF8B-4AFC-B0D8-D162AFF80B7F}" type="slidenum">
              <a:rPr lang="ar-SA" smtClean="0"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C757A-B41E-422F-B1CC-7B8361C31277}" type="datetimeFigureOut">
              <a:rPr lang="ar-SA" smtClean="0"/>
              <a:t>30/01/36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5B00498-CF8B-4AFC-B0D8-D162AFF80B7F}" type="slidenum">
              <a:rPr lang="ar-SA" smtClean="0"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34DC757A-B41E-422F-B1CC-7B8361C31277}" type="datetimeFigureOut">
              <a:rPr lang="ar-SA" smtClean="0"/>
              <a:t>30/01/36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A5B00498-CF8B-4AFC-B0D8-D162AFF80B7F}" type="slidenum">
              <a:rPr lang="ar-SA" smtClean="0"/>
              <a:t>‹#›</a:t>
            </a:fld>
            <a:endParaRPr lang="ar-SA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1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r" defTabSz="914400" rtl="1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//commons.wikimedia.org/wiki/File:Liebermann-Burchard.svg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BCH 302 [practical]</a:t>
            </a:r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3493103" y="2258334"/>
            <a:ext cx="1840568" cy="70788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 rtl="0"/>
            <a:r>
              <a:rPr lang="en-US" sz="4000" b="1" dirty="0" smtClean="0">
                <a:latin typeface="Calibri" panose="020F0502020204030204" pitchFamily="34" charset="0"/>
              </a:rPr>
              <a:t>Lipids-II</a:t>
            </a:r>
            <a:endParaRPr lang="ar-SA" sz="40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45061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252015" y="650305"/>
            <a:ext cx="8663385" cy="590289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 defTabSz="914400" rtl="1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r" defTabSz="914400" rtl="1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/>
            <a:r>
              <a:rPr lang="en-US" b="0" dirty="0" smtClean="0">
                <a:solidFill>
                  <a:schemeClr val="tx2"/>
                </a:solidFill>
                <a:latin typeface="Calibri" panose="020F0502020204030204" pitchFamily="34" charset="0"/>
              </a:rPr>
              <a:t>Objective:</a:t>
            </a:r>
          </a:p>
          <a:p>
            <a:pPr algn="l" rtl="0"/>
            <a:r>
              <a:rPr lang="en-US" b="0" dirty="0" smtClean="0">
                <a:latin typeface="Calibri" panose="020F0502020204030204" pitchFamily="34" charset="0"/>
              </a:rPr>
              <a:t>is used to detect </a:t>
            </a:r>
            <a:r>
              <a:rPr lang="en-US" b="0" dirty="0" err="1" smtClean="0">
                <a:latin typeface="Calibri" panose="020F0502020204030204" pitchFamily="34" charset="0"/>
              </a:rPr>
              <a:t>glycrol</a:t>
            </a:r>
            <a:r>
              <a:rPr lang="en-US" b="0" dirty="0" smtClean="0">
                <a:latin typeface="Calibri" panose="020F0502020204030204" pitchFamily="34" charset="0"/>
              </a:rPr>
              <a:t> or fats.</a:t>
            </a:r>
          </a:p>
          <a:p>
            <a:pPr algn="l" rtl="0"/>
            <a:r>
              <a:rPr lang="en-US" b="0" dirty="0" smtClean="0">
                <a:latin typeface="Calibri" panose="020F0502020204030204" pitchFamily="34" charset="0"/>
              </a:rPr>
              <a:t>-Most lipid are found in the form of triglycerides, an ester formed from glycerol and fatty acids. </a:t>
            </a:r>
          </a:p>
        </p:txBody>
      </p:sp>
      <p:sp>
        <p:nvSpPr>
          <p:cNvPr id="4" name="مستطيل 3"/>
          <p:cNvSpPr/>
          <p:nvPr/>
        </p:nvSpPr>
        <p:spPr>
          <a:xfrm>
            <a:off x="252015" y="188640"/>
            <a:ext cx="20972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sz="24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4-acrolein test:</a:t>
            </a:r>
            <a:endParaRPr lang="ar-SA" sz="2400" b="1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98116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79512" y="188641"/>
            <a:ext cx="871296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000" dirty="0">
                <a:solidFill>
                  <a:schemeClr val="tx2"/>
                </a:solidFill>
                <a:latin typeface="Calibri" panose="020F0502020204030204" pitchFamily="34" charset="0"/>
              </a:rPr>
              <a:t>Principle: </a:t>
            </a:r>
          </a:p>
          <a:p>
            <a:pPr algn="l" rtl="0"/>
            <a:r>
              <a:rPr lang="en-US" sz="2000" dirty="0">
                <a:latin typeface="Calibri" panose="020F0502020204030204" pitchFamily="34" charset="0"/>
              </a:rPr>
              <a:t>When a fat is heated strongly in the presence of a dehydrating agent such as </a:t>
            </a:r>
            <a:r>
              <a:rPr lang="en-US" sz="2000" dirty="0" smtClean="0">
                <a:latin typeface="Calibri" panose="020F0502020204030204" pitchFamily="34" charset="0"/>
              </a:rPr>
              <a:t>KHSO4 [</a:t>
            </a:r>
            <a:r>
              <a:rPr lang="en-US" sz="2000" dirty="0">
                <a:latin typeface="Calibri" panose="020F0502020204030204" pitchFamily="34" charset="0"/>
              </a:rPr>
              <a:t>potassium </a:t>
            </a:r>
            <a:r>
              <a:rPr lang="en-US" sz="2000" dirty="0" err="1" smtClean="0">
                <a:latin typeface="Calibri" panose="020F0502020204030204" pitchFamily="34" charset="0"/>
              </a:rPr>
              <a:t>bisulphate</a:t>
            </a:r>
            <a:r>
              <a:rPr lang="en-US" sz="2000" dirty="0" smtClean="0">
                <a:latin typeface="Calibri" panose="020F0502020204030204" pitchFamily="34" charset="0"/>
              </a:rPr>
              <a:t>]</a:t>
            </a:r>
            <a:r>
              <a:rPr lang="en-US" sz="2000" dirty="0" smtClean="0">
                <a:latin typeface="Calibri" panose="020F0502020204030204" pitchFamily="34" charset="0"/>
              </a:rPr>
              <a:t>, </a:t>
            </a:r>
            <a:r>
              <a:rPr lang="en-US" sz="2000" dirty="0">
                <a:latin typeface="Calibri" panose="020F0502020204030204" pitchFamily="34" charset="0"/>
              </a:rPr>
              <a:t>the glycerol portion of the molecule is dehydrated to form the unsaturated aldehyde, </a:t>
            </a:r>
            <a:r>
              <a:rPr lang="en-US" sz="2000" dirty="0" err="1">
                <a:latin typeface="Calibri" panose="020F0502020204030204" pitchFamily="34" charset="0"/>
              </a:rPr>
              <a:t>acrolein</a:t>
            </a:r>
            <a:r>
              <a:rPr lang="en-US" sz="2000" dirty="0">
                <a:latin typeface="Calibri" panose="020F0502020204030204" pitchFamily="34" charset="0"/>
              </a:rPr>
              <a:t> </a:t>
            </a:r>
            <a:r>
              <a:rPr lang="en-US" sz="2000" dirty="0" smtClean="0">
                <a:latin typeface="Calibri" panose="020F0502020204030204" pitchFamily="34" charset="0"/>
              </a:rPr>
              <a:t>CH2=CH-CHO.</a:t>
            </a:r>
            <a:endParaRPr lang="en-US" sz="2000" dirty="0">
              <a:latin typeface="Calibri" panose="020F0502020204030204" pitchFamily="34" charset="0"/>
            </a:endParaRPr>
          </a:p>
          <a:p>
            <a:pPr algn="l" rtl="0"/>
            <a:r>
              <a:rPr lang="en-US" sz="2000" dirty="0">
                <a:solidFill>
                  <a:srgbClr val="0070C0"/>
                </a:solidFill>
                <a:latin typeface="Calibri" panose="020F0502020204030204" pitchFamily="34" charset="0"/>
              </a:rPr>
              <a:t> </a:t>
            </a:r>
            <a:endParaRPr lang="en-US" sz="2000" dirty="0" smtClean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pPr algn="l" rtl="0"/>
            <a:r>
              <a:rPr lang="en-US" sz="2000" dirty="0" smtClean="0">
                <a:latin typeface="Calibri" panose="020F0502020204030204" pitchFamily="34" charset="0"/>
              </a:rPr>
              <a:t>which </a:t>
            </a:r>
            <a:r>
              <a:rPr lang="en-US" sz="2000" dirty="0">
                <a:latin typeface="Calibri" panose="020F0502020204030204" pitchFamily="34" charset="0"/>
              </a:rPr>
              <a:t>can be distinguished by its irritating acrid smell and as burnt grease.</a:t>
            </a:r>
          </a:p>
          <a:p>
            <a:pPr algn="l" rtl="0"/>
            <a:endParaRPr lang="en-US" sz="2000" dirty="0">
              <a:latin typeface="Calibri" panose="020F0502020204030204" pitchFamily="34" charset="0"/>
            </a:endParaRPr>
          </a:p>
          <a:p>
            <a:pPr algn="l" rtl="0"/>
            <a:endParaRPr lang="en-US" sz="2000" dirty="0">
              <a:latin typeface="Calibri" panose="020F0502020204030204" pitchFamily="34" charset="0"/>
            </a:endParaRPr>
          </a:p>
          <a:p>
            <a:pPr algn="l" rtl="0"/>
            <a:endParaRPr lang="en-US" sz="2000" dirty="0">
              <a:latin typeface="Calibri" panose="020F0502020204030204" pitchFamily="34" charset="0"/>
            </a:endParaRPr>
          </a:p>
          <a:p>
            <a:pPr algn="l" rtl="0"/>
            <a:endParaRPr lang="en-US" sz="2000" dirty="0">
              <a:latin typeface="Calibri" panose="020F0502020204030204" pitchFamily="34" charset="0"/>
            </a:endParaRPr>
          </a:p>
          <a:p>
            <a:pPr algn="l" rtl="0"/>
            <a:endParaRPr lang="en-US" sz="2000" dirty="0" smtClean="0">
              <a:latin typeface="Calibri" panose="020F0502020204030204" pitchFamily="34" charset="0"/>
            </a:endParaRPr>
          </a:p>
          <a:p>
            <a:pPr algn="l" rtl="0"/>
            <a:endParaRPr lang="en-US" sz="2000" dirty="0">
              <a:latin typeface="Calibri" panose="020F0502020204030204" pitchFamily="34" charset="0"/>
            </a:endParaRPr>
          </a:p>
          <a:p>
            <a:pPr algn="l" rtl="0"/>
            <a:endParaRPr lang="en-US" sz="2000" dirty="0" smtClean="0">
              <a:latin typeface="Calibri" panose="020F0502020204030204" pitchFamily="34" charset="0"/>
            </a:endParaRPr>
          </a:p>
          <a:p>
            <a:pPr algn="l" rtl="0"/>
            <a:endParaRPr lang="en-US" sz="2000" dirty="0">
              <a:latin typeface="Calibri" panose="020F0502020204030204" pitchFamily="34" charset="0"/>
            </a:endParaRPr>
          </a:p>
          <a:p>
            <a:pPr algn="l" rtl="0"/>
            <a:endParaRPr lang="en-US" sz="2000" dirty="0" smtClean="0">
              <a:latin typeface="Calibri" panose="020F0502020204030204" pitchFamily="34" charset="0"/>
            </a:endParaRPr>
          </a:p>
          <a:p>
            <a:pPr algn="l" rtl="0"/>
            <a:endParaRPr lang="en-US" sz="2000" dirty="0">
              <a:latin typeface="Calibri" panose="020F0502020204030204" pitchFamily="34" charset="0"/>
            </a:endParaRPr>
          </a:p>
          <a:p>
            <a:pPr algn="l" rtl="0"/>
            <a:endParaRPr lang="en-US" sz="2000" dirty="0">
              <a:latin typeface="Calibri" panose="020F0502020204030204" pitchFamily="34" charset="0"/>
            </a:endParaRPr>
          </a:p>
          <a:p>
            <a:pPr algn="l" rtl="0"/>
            <a:endParaRPr lang="en-US" sz="2000" dirty="0">
              <a:latin typeface="Calibri" panose="020F0502020204030204" pitchFamily="34" charset="0"/>
            </a:endParaRPr>
          </a:p>
        </p:txBody>
      </p:sp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420888"/>
            <a:ext cx="4768476" cy="2704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42416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799" t="42708" r="34525" b="17500"/>
          <a:stretch/>
        </p:blipFill>
        <p:spPr bwMode="auto">
          <a:xfrm>
            <a:off x="3969695" y="1722874"/>
            <a:ext cx="868680" cy="2910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مستطيل 1"/>
          <p:cNvSpPr/>
          <p:nvPr/>
        </p:nvSpPr>
        <p:spPr>
          <a:xfrm>
            <a:off x="2961583" y="4787860"/>
            <a:ext cx="31225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</a:rPr>
              <a:t>Sudan IV </a:t>
            </a:r>
            <a:r>
              <a:rPr lang="en-US" dirty="0">
                <a:latin typeface="Calibri" panose="020F0502020204030204" pitchFamily="34" charset="0"/>
              </a:rPr>
              <a:t>(general dye for lipid )</a:t>
            </a:r>
            <a:endParaRPr lang="ar-SA" dirty="0"/>
          </a:p>
        </p:txBody>
      </p:sp>
      <p:sp>
        <p:nvSpPr>
          <p:cNvPr id="3" name="مستطيل 2"/>
          <p:cNvSpPr/>
          <p:nvPr/>
        </p:nvSpPr>
        <p:spPr>
          <a:xfrm>
            <a:off x="611560" y="332656"/>
            <a:ext cx="75608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>
                <a:latin typeface="Calibri" panose="020F0502020204030204" pitchFamily="34" charset="0"/>
              </a:rPr>
              <a:t>-Other way to detect lipids is by dye </a:t>
            </a:r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</a:rPr>
              <a:t>Sudan IV </a:t>
            </a:r>
            <a:r>
              <a:rPr lang="en-US" dirty="0">
                <a:latin typeface="Calibri" panose="020F0502020204030204" pitchFamily="34" charset="0"/>
              </a:rPr>
              <a:t>(general dye for lipid ), which produce red color with lipid.  </a:t>
            </a:r>
            <a:endParaRPr lang="ar-SA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17876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54360" y="100991"/>
            <a:ext cx="8563949" cy="80945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000" b="1" dirty="0">
                <a:latin typeface="Calibri" panose="020F0502020204030204" pitchFamily="34" charset="0"/>
              </a:rPr>
              <a:t>Fatty Acids </a:t>
            </a:r>
            <a:r>
              <a:rPr lang="en-US" sz="2000" b="1" dirty="0" smtClean="0">
                <a:latin typeface="Calibri" panose="020F0502020204030204" pitchFamily="34" charset="0"/>
              </a:rPr>
              <a:t> can be classified to:</a:t>
            </a:r>
          </a:p>
          <a:p>
            <a:pPr algn="l" rtl="0"/>
            <a:endParaRPr lang="en-US" sz="2000" b="1" dirty="0" smtClean="0">
              <a:latin typeface="Calibri" panose="020F0502020204030204" pitchFamily="34" charset="0"/>
            </a:endParaRPr>
          </a:p>
          <a:p>
            <a:pPr algn="l" rtl="0"/>
            <a:r>
              <a:rPr lang="en-US" sz="2000" b="1" dirty="0" smtClean="0">
                <a:latin typeface="Calibri" panose="020F0502020204030204" pitchFamily="34" charset="0"/>
              </a:rPr>
              <a:t>A-</a:t>
            </a:r>
            <a:r>
              <a:rPr lang="en-US" sz="2000" b="1" dirty="0">
                <a:solidFill>
                  <a:schemeClr val="tx2"/>
                </a:solidFill>
                <a:latin typeface="Calibri" panose="020F0502020204030204" pitchFamily="34" charset="0"/>
              </a:rPr>
              <a:t>S</a:t>
            </a:r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aturated Fatty Acids:</a:t>
            </a:r>
          </a:p>
          <a:p>
            <a:pPr algn="l" rtl="0">
              <a:buNone/>
            </a:pPr>
            <a:r>
              <a:rPr lang="en-US" sz="2000" dirty="0" smtClean="0">
                <a:latin typeface="Calibri" panose="020F0502020204030204" pitchFamily="34" charset="0"/>
              </a:rPr>
              <a:t>Fatty </a:t>
            </a:r>
            <a:r>
              <a:rPr lang="en-US" sz="2000" dirty="0">
                <a:latin typeface="Calibri" panose="020F0502020204030204" pitchFamily="34" charset="0"/>
              </a:rPr>
              <a:t>acids </a:t>
            </a:r>
            <a:r>
              <a:rPr lang="en-US" sz="2000" dirty="0" smtClean="0">
                <a:latin typeface="Calibri" panose="020F0502020204030204" pitchFamily="34" charset="0"/>
              </a:rPr>
              <a:t>have </a:t>
            </a:r>
            <a:r>
              <a:rPr lang="en-US" sz="2000" dirty="0">
                <a:latin typeface="Calibri" panose="020F0502020204030204" pitchFamily="34" charset="0"/>
              </a:rPr>
              <a:t>no double bonds ,side </a:t>
            </a:r>
            <a:r>
              <a:rPr lang="en-US" sz="2000" dirty="0" smtClean="0">
                <a:latin typeface="Calibri" panose="020F0502020204030204" pitchFamily="34" charset="0"/>
              </a:rPr>
              <a:t>chain </a:t>
            </a:r>
            <a:r>
              <a:rPr lang="en-US" sz="2000" dirty="0">
                <a:latin typeface="Calibri" panose="020F0502020204030204" pitchFamily="34" charset="0"/>
              </a:rPr>
              <a:t>are (alkane</a:t>
            </a:r>
            <a:r>
              <a:rPr lang="en-US" sz="2000" dirty="0" smtClean="0">
                <a:latin typeface="Calibri" panose="020F0502020204030204" pitchFamily="34" charset="0"/>
              </a:rPr>
              <a:t>).</a:t>
            </a:r>
            <a:endParaRPr lang="en-US" sz="2000" dirty="0">
              <a:latin typeface="Calibri" panose="020F0502020204030204" pitchFamily="34" charset="0"/>
            </a:endParaRPr>
          </a:p>
          <a:p>
            <a:pPr algn="l" rtl="0">
              <a:buNone/>
            </a:pPr>
            <a:endParaRPr lang="en-US" sz="2000" dirty="0" smtClean="0">
              <a:latin typeface="Calibri" panose="020F0502020204030204" pitchFamily="34" charset="0"/>
            </a:endParaRPr>
          </a:p>
          <a:p>
            <a:pPr algn="l" rtl="0">
              <a:buNone/>
            </a:pPr>
            <a:r>
              <a:rPr lang="en-US" sz="2000" b="1" dirty="0" smtClean="0">
                <a:latin typeface="Calibri" panose="020F0502020204030204" pitchFamily="34" charset="0"/>
              </a:rPr>
              <a:t>1)Short chain:</a:t>
            </a:r>
            <a:endParaRPr lang="en-US" sz="2000" b="1" dirty="0">
              <a:latin typeface="Calibri" panose="020F0502020204030204" pitchFamily="34" charset="0"/>
            </a:endParaRPr>
          </a:p>
          <a:p>
            <a:pPr algn="l" rtl="0">
              <a:buNone/>
            </a:pPr>
            <a:r>
              <a:rPr lang="en-US" sz="2000" dirty="0">
                <a:latin typeface="Calibri" panose="020F0502020204030204" pitchFamily="34" charset="0"/>
              </a:rPr>
              <a:t>From 4 to 10 Carbon atoms ,and present as liquid in room Temp. </a:t>
            </a:r>
            <a:endParaRPr lang="en-US" sz="2000" dirty="0" smtClean="0">
              <a:latin typeface="Calibri" panose="020F0502020204030204" pitchFamily="34" charset="0"/>
            </a:endParaRPr>
          </a:p>
          <a:p>
            <a:pPr algn="l" rtl="0">
              <a:buNone/>
            </a:pPr>
            <a:endParaRPr lang="en-US" sz="2000" dirty="0">
              <a:latin typeface="Calibri" panose="020F0502020204030204" pitchFamily="34" charset="0"/>
            </a:endParaRPr>
          </a:p>
          <a:p>
            <a:pPr algn="l" rtl="0">
              <a:buNone/>
            </a:pPr>
            <a:r>
              <a:rPr lang="en-US" sz="2000" b="1" dirty="0" smtClean="0">
                <a:latin typeface="Calibri" panose="020F0502020204030204" pitchFamily="34" charset="0"/>
              </a:rPr>
              <a:t>2)Long </a:t>
            </a:r>
            <a:r>
              <a:rPr lang="en-US" sz="2000" b="1" dirty="0">
                <a:latin typeface="Calibri" panose="020F0502020204030204" pitchFamily="34" charset="0"/>
              </a:rPr>
              <a:t>chain:</a:t>
            </a:r>
          </a:p>
          <a:p>
            <a:pPr algn="l" rtl="0">
              <a:buNone/>
            </a:pPr>
            <a:r>
              <a:rPr lang="en-US" sz="2000" dirty="0">
                <a:latin typeface="Calibri" panose="020F0502020204030204" pitchFamily="34" charset="0"/>
              </a:rPr>
              <a:t>More than 10 Carbone atoms, present in solid at room Temp. e.g. </a:t>
            </a:r>
            <a:r>
              <a:rPr lang="en-US" sz="2000" dirty="0" err="1">
                <a:latin typeface="Calibri" panose="020F0502020204030204" pitchFamily="34" charset="0"/>
              </a:rPr>
              <a:t>Palmatic</a:t>
            </a:r>
            <a:r>
              <a:rPr lang="en-US" sz="2000" dirty="0">
                <a:latin typeface="Calibri" panose="020F0502020204030204" pitchFamily="34" charset="0"/>
              </a:rPr>
              <a:t> (16) acid and Stearic(18) </a:t>
            </a:r>
            <a:r>
              <a:rPr lang="en-US" sz="2000" dirty="0" smtClean="0">
                <a:latin typeface="Calibri" panose="020F0502020204030204" pitchFamily="34" charset="0"/>
              </a:rPr>
              <a:t>acid.</a:t>
            </a:r>
          </a:p>
          <a:p>
            <a:pPr algn="l" rtl="0">
              <a:buNone/>
            </a:pPr>
            <a:endParaRPr lang="en-US" sz="2000" dirty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algn="l" rtl="0">
              <a:buNone/>
            </a:pPr>
            <a:r>
              <a:rPr lang="en-US" sz="2000" b="1" dirty="0" smtClean="0">
                <a:latin typeface="Calibri" panose="020F0502020204030204" pitchFamily="34" charset="0"/>
              </a:rPr>
              <a:t>B-</a:t>
            </a:r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Unsaturated Fatty Acids:</a:t>
            </a:r>
          </a:p>
          <a:p>
            <a:pPr algn="l" rtl="0">
              <a:buFont typeface="Wingdings" pitchFamily="2" charset="2"/>
              <a:buNone/>
            </a:pPr>
            <a:r>
              <a:rPr lang="en-US" sz="2000" dirty="0">
                <a:latin typeface="Calibri" panose="020F0502020204030204" pitchFamily="34" charset="0"/>
              </a:rPr>
              <a:t>have one or more double bonds between carbon </a:t>
            </a:r>
            <a:r>
              <a:rPr lang="en-US" sz="2000" dirty="0" smtClean="0">
                <a:latin typeface="Calibri" panose="020F0502020204030204" pitchFamily="34" charset="0"/>
              </a:rPr>
              <a:t>atoms side chain.                    [has </a:t>
            </a:r>
            <a:r>
              <a:rPr lang="en-US" sz="2000" dirty="0">
                <a:latin typeface="Calibri" panose="020F0502020204030204" pitchFamily="34" charset="0"/>
              </a:rPr>
              <a:t>at least one </a:t>
            </a:r>
            <a:r>
              <a:rPr lang="en-US" sz="2000" dirty="0" smtClean="0">
                <a:latin typeface="Calibri" panose="020F0502020204030204" pitchFamily="34" charset="0"/>
              </a:rPr>
              <a:t>double bond].</a:t>
            </a:r>
            <a:endParaRPr lang="en-US" sz="2000" dirty="0">
              <a:latin typeface="Calibri" panose="020F0502020204030204" pitchFamily="34" charset="0"/>
            </a:endParaRPr>
          </a:p>
          <a:p>
            <a:pPr algn="l" rtl="0">
              <a:buFont typeface="Wingdings" pitchFamily="2" charset="2"/>
              <a:buNone/>
            </a:pPr>
            <a:r>
              <a:rPr lang="en-US" sz="2000" dirty="0" smtClean="0">
                <a:latin typeface="Calibri" panose="020F0502020204030204" pitchFamily="34" charset="0"/>
              </a:rPr>
              <a:t>1)Essential </a:t>
            </a:r>
            <a:r>
              <a:rPr lang="en-US" sz="2000" dirty="0">
                <a:latin typeface="Calibri" panose="020F0502020204030204" pitchFamily="34" charset="0"/>
              </a:rPr>
              <a:t>Fatty acids:</a:t>
            </a:r>
          </a:p>
          <a:p>
            <a:pPr algn="l" rtl="0">
              <a:buFont typeface="Wingdings" pitchFamily="2" charset="2"/>
              <a:buNone/>
            </a:pPr>
            <a:endParaRPr lang="en-US" sz="2000" dirty="0">
              <a:latin typeface="Calibri" panose="020F0502020204030204" pitchFamily="34" charset="0"/>
            </a:endParaRPr>
          </a:p>
          <a:p>
            <a:pPr algn="l" rtl="0">
              <a:buFont typeface="Wingdings" pitchFamily="2" charset="2"/>
              <a:buNone/>
            </a:pPr>
            <a:endParaRPr lang="en-US" sz="2000" dirty="0">
              <a:latin typeface="Calibri" panose="020F0502020204030204" pitchFamily="34" charset="0"/>
            </a:endParaRPr>
          </a:p>
          <a:p>
            <a:pPr algn="l" rtl="0">
              <a:buFont typeface="Wingdings" pitchFamily="2" charset="2"/>
              <a:buNone/>
            </a:pPr>
            <a:endParaRPr lang="en-US" sz="2000" dirty="0" smtClean="0">
              <a:latin typeface="Calibri" panose="020F0502020204030204" pitchFamily="34" charset="0"/>
            </a:endParaRPr>
          </a:p>
          <a:p>
            <a:pPr algn="l" rtl="0">
              <a:buFont typeface="Wingdings" pitchFamily="2" charset="2"/>
              <a:buNone/>
            </a:pPr>
            <a:r>
              <a:rPr lang="en-US" sz="2000" dirty="0" smtClean="0">
                <a:latin typeface="Calibri" panose="020F0502020204030204" pitchFamily="34" charset="0"/>
              </a:rPr>
              <a:t>2)Non </a:t>
            </a:r>
            <a:r>
              <a:rPr lang="en-US" sz="2000" dirty="0">
                <a:latin typeface="Calibri" panose="020F0502020204030204" pitchFamily="34" charset="0"/>
              </a:rPr>
              <a:t>essential Fatty acids:</a:t>
            </a:r>
          </a:p>
          <a:p>
            <a:pPr algn="l" rtl="0">
              <a:buFont typeface="Wingdings" pitchFamily="2" charset="2"/>
              <a:buNone/>
            </a:pPr>
            <a:r>
              <a:rPr lang="en-US" sz="2000" dirty="0">
                <a:latin typeface="Calibri" panose="020F0502020204030204" pitchFamily="34" charset="0"/>
              </a:rPr>
              <a:t>Can be synthesized in the body: Oleic acid</a:t>
            </a:r>
          </a:p>
          <a:p>
            <a:pPr algn="l" rtl="0">
              <a:buNone/>
            </a:pPr>
            <a:endParaRPr lang="en-US" sz="2000" dirty="0" smtClean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algn="l" rtl="0"/>
            <a:endParaRPr lang="en-US" sz="2000" dirty="0" smtClean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algn="l" rtl="0"/>
            <a:endParaRPr lang="en-US" sz="2000" b="1" dirty="0">
              <a:latin typeface="Calibri" panose="020F0502020204030204" pitchFamily="34" charset="0"/>
            </a:endParaRPr>
          </a:p>
          <a:p>
            <a:pPr algn="l" rtl="0"/>
            <a:endParaRPr lang="en-US" sz="2000" b="1" dirty="0" smtClean="0">
              <a:latin typeface="Calibri" panose="020F0502020204030204" pitchFamily="34" charset="0"/>
            </a:endParaRPr>
          </a:p>
          <a:p>
            <a:pPr algn="l" rtl="0"/>
            <a:endParaRPr lang="ar-SA" sz="2000" b="1" dirty="0">
              <a:latin typeface="Calibri" panose="020F0502020204030204" pitchFamily="34" charset="0"/>
            </a:endParaRPr>
          </a:p>
        </p:txBody>
      </p:sp>
      <p:sp>
        <p:nvSpPr>
          <p:cNvPr id="3" name="Rectangle 5"/>
          <p:cNvSpPr/>
          <p:nvPr/>
        </p:nvSpPr>
        <p:spPr>
          <a:xfrm>
            <a:off x="395536" y="4997084"/>
            <a:ext cx="38609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linolenic</a:t>
            </a:r>
            <a:r>
              <a:rPr lang="en-US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acid18-C, </a:t>
            </a:r>
            <a:r>
              <a:rPr lang="en-US" dirty="0" smtClean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3</a:t>
            </a:r>
            <a:r>
              <a:rPr lang="ar-SA" dirty="0" smtClean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double </a:t>
            </a:r>
            <a:r>
              <a:rPr lang="en-US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bond (ω-3)</a:t>
            </a:r>
            <a:endParaRPr lang="en-US" dirty="0" smtClean="0">
              <a:latin typeface="Calibri"/>
              <a:ea typeface="Calibri"/>
              <a:cs typeface="Arial"/>
            </a:endParaRPr>
          </a:p>
        </p:txBody>
      </p:sp>
      <p:sp>
        <p:nvSpPr>
          <p:cNvPr id="4" name="Rectangle 6"/>
          <p:cNvSpPr/>
          <p:nvPr/>
        </p:nvSpPr>
        <p:spPr>
          <a:xfrm>
            <a:off x="443411" y="5343862"/>
            <a:ext cx="38320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Linoleic acid 18-C, </a:t>
            </a:r>
            <a:r>
              <a:rPr lang="en-US" dirty="0" smtClean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2 double </a:t>
            </a:r>
            <a:r>
              <a:rPr lang="en-US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bond (ω-6)</a:t>
            </a:r>
            <a:endParaRPr lang="en-US" dirty="0" smtClean="0">
              <a:latin typeface="Calibri"/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321890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548680"/>
            <a:ext cx="7920880" cy="5138636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3" name="مستطيل 2"/>
          <p:cNvSpPr/>
          <p:nvPr/>
        </p:nvSpPr>
        <p:spPr>
          <a:xfrm>
            <a:off x="3408958" y="5833729"/>
            <a:ext cx="21253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latin typeface="Calibri" panose="020F0502020204030204" pitchFamily="34" charset="0"/>
              </a:rPr>
              <a:t>Fatty Acids </a:t>
            </a:r>
            <a:endParaRPr lang="ar-SA" sz="3200" dirty="0"/>
          </a:p>
        </p:txBody>
      </p:sp>
    </p:spTree>
    <p:extLst>
      <p:ext uri="{BB962C8B-B14F-4D97-AF65-F5344CB8AC3E}">
        <p14:creationId xmlns:p14="http://schemas.microsoft.com/office/powerpoint/2010/main" val="19688165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79512" y="332656"/>
            <a:ext cx="8712968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400" b="1" dirty="0">
                <a:solidFill>
                  <a:schemeClr val="tx2"/>
                </a:solidFill>
                <a:latin typeface="Calibri" panose="020F0502020204030204" pitchFamily="34" charset="0"/>
              </a:rPr>
              <a:t>1-Copper acetate </a:t>
            </a:r>
            <a:r>
              <a:rPr lang="en-US" sz="24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test:</a:t>
            </a:r>
          </a:p>
          <a:p>
            <a:pPr algn="l" rtl="0"/>
            <a:endParaRPr lang="en-US" sz="2000" b="1" dirty="0">
              <a:latin typeface="Calibri" panose="020F0502020204030204" pitchFamily="34" charset="0"/>
            </a:endParaRPr>
          </a:p>
          <a:p>
            <a:pPr algn="l" rtl="0"/>
            <a:r>
              <a:rPr lang="en-US" sz="2000" dirty="0" smtClean="0">
                <a:solidFill>
                  <a:schemeClr val="tx2"/>
                </a:solidFill>
                <a:latin typeface="Calibri" panose="020F0502020204030204" pitchFamily="34" charset="0"/>
              </a:rPr>
              <a:t>Objective:</a:t>
            </a:r>
          </a:p>
          <a:p>
            <a:pPr algn="l" rtl="0"/>
            <a:endParaRPr lang="en-US" sz="2000" dirty="0" smtClean="0">
              <a:latin typeface="Calibri" panose="020F0502020204030204" pitchFamily="34" charset="0"/>
            </a:endParaRPr>
          </a:p>
          <a:p>
            <a:pPr algn="l" rtl="0"/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>
                <a:latin typeface="Calibri" panose="020F0502020204030204" pitchFamily="34" charset="0"/>
              </a:rPr>
              <a:t>This test is used to distinguish between oil </a:t>
            </a:r>
            <a:r>
              <a:rPr lang="en-US" sz="2000" dirty="0" smtClean="0">
                <a:latin typeface="Calibri" panose="020F0502020204030204" pitchFamily="34" charset="0"/>
              </a:rPr>
              <a:t>[neutral fat] </a:t>
            </a:r>
            <a:r>
              <a:rPr lang="en-US" sz="2000" dirty="0">
                <a:latin typeface="Calibri" panose="020F0502020204030204" pitchFamily="34" charset="0"/>
              </a:rPr>
              <a:t>and fatty acid </a:t>
            </a:r>
            <a:r>
              <a:rPr lang="en-US" sz="2000" dirty="0" smtClean="0">
                <a:latin typeface="Calibri" panose="020F0502020204030204" pitchFamily="34" charset="0"/>
              </a:rPr>
              <a:t>[saturated </a:t>
            </a:r>
            <a:r>
              <a:rPr lang="en-US" sz="2000" dirty="0">
                <a:latin typeface="Calibri" panose="020F0502020204030204" pitchFamily="34" charset="0"/>
              </a:rPr>
              <a:t>and </a:t>
            </a:r>
            <a:r>
              <a:rPr lang="en-US" sz="2000" dirty="0" smtClean="0">
                <a:latin typeface="Calibri" panose="020F0502020204030204" pitchFamily="34" charset="0"/>
              </a:rPr>
              <a:t>unsaturated]. </a:t>
            </a:r>
            <a:endParaRPr lang="en-US" sz="2000" dirty="0">
              <a:latin typeface="Calibri" panose="020F0502020204030204" pitchFamily="34" charset="0"/>
            </a:endParaRPr>
          </a:p>
          <a:p>
            <a:pPr algn="l" rtl="0"/>
            <a:endParaRPr lang="en-US" sz="2000" b="1" dirty="0" smtClean="0">
              <a:latin typeface="Calibri" panose="020F0502020204030204" pitchFamily="34" charset="0"/>
            </a:endParaRPr>
          </a:p>
          <a:p>
            <a:pPr algn="l" rtl="0">
              <a:buNone/>
            </a:pPr>
            <a:endParaRPr lang="en-US" sz="2000" dirty="0" smtClean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algn="l" rtl="0">
              <a:buNone/>
            </a:pPr>
            <a:r>
              <a:rPr lang="en-US" sz="2000" dirty="0" smtClean="0">
                <a:solidFill>
                  <a:schemeClr val="tx2"/>
                </a:solidFill>
                <a:latin typeface="Calibri" panose="020F0502020204030204" pitchFamily="34" charset="0"/>
              </a:rPr>
              <a:t>Principle</a:t>
            </a:r>
            <a:r>
              <a:rPr lang="en-US" sz="2000" dirty="0">
                <a:solidFill>
                  <a:schemeClr val="tx2"/>
                </a:solidFill>
                <a:latin typeface="Calibri" panose="020F0502020204030204" pitchFamily="34" charset="0"/>
              </a:rPr>
              <a:t>: </a:t>
            </a:r>
            <a:endParaRPr lang="en-US" sz="2000" dirty="0" smtClean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algn="l" rtl="0">
              <a:buNone/>
            </a:pPr>
            <a:r>
              <a:rPr lang="en-US" sz="2000" dirty="0" smtClean="0">
                <a:latin typeface="Calibri" panose="020F0502020204030204" pitchFamily="34" charset="0"/>
              </a:rPr>
              <a:t>The </a:t>
            </a:r>
            <a:r>
              <a:rPr lang="en-US" sz="2000" dirty="0">
                <a:latin typeface="Calibri" panose="020F0502020204030204" pitchFamily="34" charset="0"/>
              </a:rPr>
              <a:t>copper acetate solution does not react with the oils (or fats), while </a:t>
            </a:r>
            <a:r>
              <a:rPr lang="en-US" sz="2000" dirty="0" smtClean="0">
                <a:latin typeface="Calibri" panose="020F0502020204030204" pitchFamily="34" charset="0"/>
              </a:rPr>
              <a:t>fatty </a:t>
            </a:r>
            <a:r>
              <a:rPr lang="en-US" sz="2000" dirty="0">
                <a:latin typeface="Calibri" panose="020F0502020204030204" pitchFamily="34" charset="0"/>
              </a:rPr>
              <a:t>acids </a:t>
            </a:r>
            <a:r>
              <a:rPr lang="en-US" sz="2000" dirty="0" smtClean="0">
                <a:latin typeface="Calibri" panose="020F0502020204030204" pitchFamily="34" charset="0"/>
              </a:rPr>
              <a:t>[</a:t>
            </a:r>
            <a:r>
              <a:rPr lang="en-US" sz="2000" dirty="0">
                <a:latin typeface="Calibri" panose="020F0502020204030204" pitchFamily="34" charset="0"/>
              </a:rPr>
              <a:t>saturated and unsaturated </a:t>
            </a:r>
            <a:r>
              <a:rPr lang="en-US" sz="2000" dirty="0" smtClean="0">
                <a:latin typeface="Calibri" panose="020F0502020204030204" pitchFamily="34" charset="0"/>
              </a:rPr>
              <a:t>] react </a:t>
            </a:r>
            <a:r>
              <a:rPr lang="en-US" sz="2000" dirty="0">
                <a:latin typeface="Calibri" panose="020F0502020204030204" pitchFamily="34" charset="0"/>
              </a:rPr>
              <a:t>with copper acetate to form copper salt. </a:t>
            </a:r>
          </a:p>
          <a:p>
            <a:pPr algn="l" rtl="0">
              <a:buNone/>
            </a:pPr>
            <a:endParaRPr lang="en-US" sz="2000" dirty="0">
              <a:latin typeface="Calibri" panose="020F0502020204030204" pitchFamily="34" charset="0"/>
            </a:endParaRPr>
          </a:p>
          <a:p>
            <a:pPr algn="l" rtl="0"/>
            <a:r>
              <a:rPr lang="en-US" sz="2000" dirty="0" smtClean="0">
                <a:solidFill>
                  <a:srgbClr val="FF0000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</a:t>
            </a:r>
            <a:r>
              <a:rPr lang="en-US" sz="2000" dirty="0" smtClean="0">
                <a:latin typeface="Calibri" panose="020F0502020204030204" pitchFamily="34" charset="0"/>
              </a:rPr>
              <a:t>Copper </a:t>
            </a:r>
            <a:r>
              <a:rPr lang="en-US" sz="2000" dirty="0">
                <a:latin typeface="Calibri" panose="020F0502020204030204" pitchFamily="34" charset="0"/>
              </a:rPr>
              <a:t>salt formed in the case of </a:t>
            </a:r>
            <a:r>
              <a:rPr lang="en-US" sz="2000" dirty="0" smtClean="0">
                <a:latin typeface="Calibri" panose="020F0502020204030204" pitchFamily="34" charset="0"/>
              </a:rPr>
              <a:t>fatty </a:t>
            </a:r>
            <a:r>
              <a:rPr lang="en-US" sz="2000" dirty="0">
                <a:latin typeface="Calibri" panose="020F0502020204030204" pitchFamily="34" charset="0"/>
              </a:rPr>
              <a:t>acids can only be extracted by petroleum ether. </a:t>
            </a:r>
          </a:p>
          <a:p>
            <a:pPr algn="l" rtl="0"/>
            <a:endParaRPr lang="en-US" b="1" dirty="0" smtClean="0"/>
          </a:p>
          <a:p>
            <a:pPr algn="l" rtl="0"/>
            <a:endParaRPr lang="en-US" b="1" dirty="0"/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6628342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79512" y="260648"/>
            <a:ext cx="864096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000" b="1" dirty="0">
                <a:solidFill>
                  <a:schemeClr val="tx2"/>
                </a:solidFill>
                <a:latin typeface="Calibri" panose="020F0502020204030204" pitchFamily="34" charset="0"/>
              </a:rPr>
              <a:t>olive oil</a:t>
            </a:r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:</a:t>
            </a:r>
          </a:p>
          <a:p>
            <a:pPr algn="l" rtl="0"/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 </a:t>
            </a:r>
            <a:r>
              <a:rPr lang="en-US" sz="2000" dirty="0">
                <a:latin typeface="Calibri" panose="020F0502020204030204" pitchFamily="34" charset="0"/>
              </a:rPr>
              <a:t>notice that petroleum ether upper </a:t>
            </a:r>
            <a:r>
              <a:rPr lang="en-US" sz="2000" dirty="0" smtClean="0">
                <a:latin typeface="Calibri" panose="020F0502020204030204" pitchFamily="34" charset="0"/>
              </a:rPr>
              <a:t>layer </a:t>
            </a:r>
            <a:r>
              <a:rPr lang="en-US" sz="2000" dirty="0">
                <a:latin typeface="Calibri" panose="020F0502020204030204" pitchFamily="34" charset="0"/>
              </a:rPr>
              <a:t>containing the dissolved oil and appears </a:t>
            </a:r>
            <a:r>
              <a:rPr lang="en-US" sz="2000" dirty="0" smtClean="0">
                <a:latin typeface="Calibri" panose="020F0502020204030204" pitchFamily="34" charset="0"/>
              </a:rPr>
              <a:t>colorless.</a:t>
            </a:r>
            <a:endParaRPr lang="en-US" sz="2000" dirty="0">
              <a:latin typeface="Calibri" panose="020F0502020204030204" pitchFamily="34" charset="0"/>
            </a:endParaRPr>
          </a:p>
          <a:p>
            <a:pPr algn="l" rtl="0"/>
            <a:endParaRPr lang="en-US" sz="2000" dirty="0">
              <a:latin typeface="Calibri" panose="020F0502020204030204" pitchFamily="34" charset="0"/>
            </a:endParaRPr>
          </a:p>
          <a:p>
            <a:pPr algn="l" rtl="0"/>
            <a:endParaRPr lang="en-US" sz="2000" dirty="0" smtClean="0">
              <a:latin typeface="Calibri" panose="020F0502020204030204" pitchFamily="34" charset="0"/>
            </a:endParaRPr>
          </a:p>
          <a:p>
            <a:pPr algn="l" rtl="0"/>
            <a:endParaRPr lang="en-US" sz="2000" dirty="0">
              <a:latin typeface="Calibri" panose="020F0502020204030204" pitchFamily="34" charset="0"/>
            </a:endParaRPr>
          </a:p>
          <a:p>
            <a:pPr algn="l" rtl="0"/>
            <a:endParaRPr lang="en-US" sz="2000" dirty="0" smtClean="0">
              <a:latin typeface="Calibri" panose="020F0502020204030204" pitchFamily="34" charset="0"/>
            </a:endParaRPr>
          </a:p>
          <a:p>
            <a:pPr algn="l" rtl="0"/>
            <a:endParaRPr lang="en-US" sz="2000" dirty="0">
              <a:latin typeface="Calibri" panose="020F0502020204030204" pitchFamily="34" charset="0"/>
            </a:endParaRPr>
          </a:p>
          <a:p>
            <a:pPr algn="l" rtl="0"/>
            <a:endParaRPr lang="en-US" sz="2000" dirty="0" smtClean="0">
              <a:latin typeface="Calibri" panose="020F0502020204030204" pitchFamily="34" charset="0"/>
            </a:endParaRPr>
          </a:p>
          <a:p>
            <a:pPr algn="l" rtl="0"/>
            <a:endParaRPr lang="en-US" sz="2000" dirty="0">
              <a:latin typeface="Calibri" panose="020F0502020204030204" pitchFamily="34" charset="0"/>
            </a:endParaRPr>
          </a:p>
          <a:p>
            <a:pPr algn="l" rtl="0"/>
            <a:endParaRPr lang="en-US" sz="2000" dirty="0" smtClean="0">
              <a:latin typeface="Calibri" panose="020F0502020204030204" pitchFamily="34" charset="0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16" t="15840" r="32675" b="57058"/>
          <a:stretch/>
        </p:blipFill>
        <p:spPr>
          <a:xfrm rot="5400000">
            <a:off x="5342566" y="3065497"/>
            <a:ext cx="4123556" cy="1104152"/>
          </a:xfrm>
          <a:prstGeom prst="rect">
            <a:avLst/>
          </a:prstGeom>
        </p:spPr>
      </p:pic>
      <p:cxnSp>
        <p:nvCxnSpPr>
          <p:cNvPr id="6" name="Straight Arrow Connector 12"/>
          <p:cNvCxnSpPr/>
          <p:nvPr/>
        </p:nvCxnSpPr>
        <p:spPr>
          <a:xfrm>
            <a:off x="5866734" y="3140968"/>
            <a:ext cx="793498" cy="0"/>
          </a:xfrm>
          <a:prstGeom prst="straightConnector1">
            <a:avLst/>
          </a:prstGeom>
          <a:ln w="28575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13"/>
          <p:cNvCxnSpPr/>
          <p:nvPr/>
        </p:nvCxnSpPr>
        <p:spPr>
          <a:xfrm>
            <a:off x="5981700" y="4846280"/>
            <a:ext cx="678604" cy="0"/>
          </a:xfrm>
          <a:prstGeom prst="straightConnector1">
            <a:avLst/>
          </a:prstGeom>
          <a:ln w="28575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8"/>
          <p:cNvSpPr/>
          <p:nvPr/>
        </p:nvSpPr>
        <p:spPr>
          <a:xfrm>
            <a:off x="1072809" y="295630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/>
              <a:t>petroleum ether and dissolved oil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" name="Rectangle 15"/>
          <p:cNvSpPr/>
          <p:nvPr/>
        </p:nvSpPr>
        <p:spPr>
          <a:xfrm>
            <a:off x="3831492" y="468449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copper acetate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8147425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79512" y="260648"/>
            <a:ext cx="8568952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000" b="1" dirty="0">
                <a:solidFill>
                  <a:schemeClr val="tx2"/>
                </a:solidFill>
                <a:latin typeface="Calibri" panose="020F0502020204030204" pitchFamily="34" charset="0"/>
              </a:rPr>
              <a:t>O</a:t>
            </a:r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leic </a:t>
            </a:r>
            <a:r>
              <a:rPr lang="en-US" sz="2000" b="1" dirty="0">
                <a:solidFill>
                  <a:schemeClr val="tx2"/>
                </a:solidFill>
                <a:latin typeface="Calibri" panose="020F0502020204030204" pitchFamily="34" charset="0"/>
              </a:rPr>
              <a:t>acid:</a:t>
            </a:r>
          </a:p>
          <a:p>
            <a:pPr algn="l" rtl="0"/>
            <a:r>
              <a:rPr lang="en-US" sz="2000" dirty="0">
                <a:latin typeface="Calibri" panose="020F0502020204030204" pitchFamily="34" charset="0"/>
              </a:rPr>
              <a:t>The upper layer of petroleum ether becomes green as a result of copper </a:t>
            </a:r>
            <a:r>
              <a:rPr lang="en-US" sz="2000" dirty="0" err="1">
                <a:latin typeface="Calibri" panose="020F0502020204030204" pitchFamily="34" charset="0"/>
              </a:rPr>
              <a:t>oleate</a:t>
            </a:r>
            <a:r>
              <a:rPr lang="en-US" sz="2000" dirty="0">
                <a:latin typeface="Calibri" panose="020F0502020204030204" pitchFamily="34" charset="0"/>
              </a:rPr>
              <a:t> [copper salt</a:t>
            </a:r>
            <a:r>
              <a:rPr lang="en-US" sz="2000" dirty="0" smtClean="0">
                <a:latin typeface="Calibri" panose="020F0502020204030204" pitchFamily="34" charset="0"/>
              </a:rPr>
              <a:t>]. </a:t>
            </a:r>
            <a:endParaRPr lang="en-US" sz="2000" dirty="0">
              <a:latin typeface="Calibri" panose="020F0502020204030204" pitchFamily="34" charset="0"/>
            </a:endParaRPr>
          </a:p>
          <a:p>
            <a:pPr algn="l" rtl="0"/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2" y="4327934"/>
            <a:ext cx="4298824" cy="1972094"/>
          </a:xfrm>
          <a:prstGeom prst="rect">
            <a:avLst/>
          </a:prstGeom>
        </p:spPr>
      </p:pic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16" t="42413" r="32675" b="31014"/>
          <a:stretch/>
        </p:blipFill>
        <p:spPr>
          <a:xfrm rot="5400000">
            <a:off x="6329136" y="2942362"/>
            <a:ext cx="4123556" cy="1082610"/>
          </a:xfrm>
          <a:prstGeom prst="rect">
            <a:avLst/>
          </a:prstGeom>
        </p:spPr>
      </p:pic>
      <p:cxnSp>
        <p:nvCxnSpPr>
          <p:cNvPr id="5" name="Straight Arrow Connector 5"/>
          <p:cNvCxnSpPr/>
          <p:nvPr/>
        </p:nvCxnSpPr>
        <p:spPr>
          <a:xfrm>
            <a:off x="6886872" y="3253626"/>
            <a:ext cx="709464" cy="0"/>
          </a:xfrm>
          <a:prstGeom prst="straightConnector1">
            <a:avLst/>
          </a:prstGeom>
          <a:ln w="28575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9"/>
          <p:cNvCxnSpPr/>
          <p:nvPr/>
        </p:nvCxnSpPr>
        <p:spPr>
          <a:xfrm>
            <a:off x="6802268" y="4512600"/>
            <a:ext cx="794068" cy="0"/>
          </a:xfrm>
          <a:prstGeom prst="straightConnector1">
            <a:avLst/>
          </a:prstGeom>
          <a:ln w="28575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7"/>
          <p:cNvSpPr/>
          <p:nvPr/>
        </p:nvSpPr>
        <p:spPr>
          <a:xfrm>
            <a:off x="3131967" y="3068960"/>
            <a:ext cx="37793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Calibri" panose="020F0502020204030204" pitchFamily="34" charset="0"/>
              </a:rPr>
              <a:t>copper </a:t>
            </a:r>
            <a:r>
              <a:rPr lang="en-US" b="1" dirty="0" err="1" smtClean="0">
                <a:latin typeface="Calibri" panose="020F0502020204030204" pitchFamily="34" charset="0"/>
              </a:rPr>
              <a:t>oleate</a:t>
            </a:r>
            <a:r>
              <a:rPr lang="en-US" b="1" dirty="0" smtClean="0">
                <a:latin typeface="Calibri" panose="020F0502020204030204" pitchFamily="34" charset="0"/>
              </a:rPr>
              <a:t> in the petroleum ether </a:t>
            </a:r>
            <a:endParaRPr lang="en-US" b="1" dirty="0">
              <a:latin typeface="Calibri" panose="020F0502020204030204" pitchFamily="34" charset="0"/>
            </a:endParaRPr>
          </a:p>
        </p:txBody>
      </p:sp>
      <p:sp>
        <p:nvSpPr>
          <p:cNvPr id="8" name="Rectangle 11"/>
          <p:cNvSpPr/>
          <p:nvPr/>
        </p:nvSpPr>
        <p:spPr>
          <a:xfrm>
            <a:off x="5039062" y="4327934"/>
            <a:ext cx="16062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Calibri" panose="020F0502020204030204" pitchFamily="34" charset="0"/>
              </a:rPr>
              <a:t>copper acetate</a:t>
            </a:r>
            <a:endParaRPr lang="en-US" b="1" dirty="0">
              <a:latin typeface="Calibri" panose="020F0502020204030204" pitchFamily="34" charset="0"/>
            </a:endParaRPr>
          </a:p>
        </p:txBody>
      </p:sp>
      <p:sp>
        <p:nvSpPr>
          <p:cNvPr id="11" name="مستطيل 10"/>
          <p:cNvSpPr/>
          <p:nvPr/>
        </p:nvSpPr>
        <p:spPr>
          <a:xfrm>
            <a:off x="227819" y="6300028"/>
            <a:ext cx="15358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alibri" panose="020F0502020204030204" pitchFamily="34" charset="0"/>
              </a:rPr>
              <a:t>copper </a:t>
            </a:r>
            <a:r>
              <a:rPr lang="en-US" dirty="0" err="1">
                <a:latin typeface="Calibri" panose="020F0502020204030204" pitchFamily="34" charset="0"/>
              </a:rPr>
              <a:t>oleate</a:t>
            </a:r>
            <a:r>
              <a:rPr lang="en-US" dirty="0">
                <a:latin typeface="Calibri" panose="020F0502020204030204" pitchFamily="34" charset="0"/>
              </a:rPr>
              <a:t>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7544608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79512" y="260648"/>
            <a:ext cx="8712968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2-Liebermann </a:t>
            </a:r>
            <a:r>
              <a:rPr lang="en-US" sz="2000" b="1" dirty="0">
                <a:solidFill>
                  <a:schemeClr val="tx2"/>
                </a:solidFill>
                <a:latin typeface="Calibri" panose="020F0502020204030204" pitchFamily="34" charset="0"/>
              </a:rPr>
              <a:t>- </a:t>
            </a:r>
            <a:r>
              <a:rPr lang="en-US" sz="2000" b="1" dirty="0" err="1">
                <a:solidFill>
                  <a:schemeClr val="tx2"/>
                </a:solidFill>
                <a:latin typeface="Calibri" panose="020F0502020204030204" pitchFamily="34" charset="0"/>
              </a:rPr>
              <a:t>Burchard</a:t>
            </a:r>
            <a:r>
              <a:rPr lang="en-US" sz="2000" b="1" dirty="0">
                <a:solidFill>
                  <a:schemeClr val="tx2"/>
                </a:solidFill>
                <a:latin typeface="Calibri" panose="020F0502020204030204" pitchFamily="34" charset="0"/>
              </a:rPr>
              <a:t> </a:t>
            </a:r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Test [</a:t>
            </a:r>
            <a:r>
              <a:rPr lang="en-US" sz="2000" b="1" dirty="0">
                <a:solidFill>
                  <a:schemeClr val="tx2"/>
                </a:solidFill>
                <a:latin typeface="Calibri" panose="020F0502020204030204" pitchFamily="34" charset="0"/>
              </a:rPr>
              <a:t>acetic anhydride </a:t>
            </a:r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test] :</a:t>
            </a:r>
          </a:p>
          <a:p>
            <a:pPr algn="l" rtl="0"/>
            <a:endParaRPr lang="en-US" sz="2000" b="1" dirty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algn="l" rtl="0"/>
            <a:r>
              <a:rPr lang="en-US" sz="2000" dirty="0" smtClean="0">
                <a:solidFill>
                  <a:schemeClr val="tx2"/>
                </a:solidFill>
                <a:latin typeface="Calibri" panose="020F0502020204030204" pitchFamily="34" charset="0"/>
              </a:rPr>
              <a:t>Objective:</a:t>
            </a:r>
          </a:p>
          <a:p>
            <a:pPr algn="l" rtl="0"/>
            <a:r>
              <a:rPr lang="en-US" sz="2000" dirty="0" smtClean="0">
                <a:latin typeface="Calibri" panose="020F0502020204030204" pitchFamily="34" charset="0"/>
              </a:rPr>
              <a:t>To detect the presence of cholesterol.</a:t>
            </a:r>
          </a:p>
          <a:p>
            <a:pPr algn="l" rtl="0"/>
            <a:endParaRPr lang="en-US" sz="2000" dirty="0">
              <a:latin typeface="Calibri" panose="020F0502020204030204" pitchFamily="34" charset="0"/>
            </a:endParaRPr>
          </a:p>
          <a:p>
            <a:pPr algn="l" rtl="0"/>
            <a:r>
              <a:rPr lang="en-US" sz="2000" dirty="0" smtClean="0">
                <a:solidFill>
                  <a:schemeClr val="tx2"/>
                </a:solidFill>
                <a:latin typeface="Calibri" panose="020F0502020204030204" pitchFamily="34" charset="0"/>
              </a:rPr>
              <a:t>Principle:</a:t>
            </a:r>
          </a:p>
          <a:p>
            <a:pPr algn="l" rtl="0"/>
            <a:endParaRPr lang="en-US" sz="2000" dirty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algn="l" rtl="0"/>
            <a:r>
              <a:rPr lang="en-US" sz="2000" dirty="0">
                <a:latin typeface="Calibri" panose="020F0502020204030204" pitchFamily="34" charset="0"/>
              </a:rPr>
              <a:t>Liebermann - </a:t>
            </a:r>
            <a:r>
              <a:rPr lang="en-US" sz="2000" dirty="0" err="1">
                <a:latin typeface="Calibri" panose="020F0502020204030204" pitchFamily="34" charset="0"/>
              </a:rPr>
              <a:t>Burchard</a:t>
            </a:r>
            <a:r>
              <a:rPr lang="en-US" sz="2000" dirty="0">
                <a:latin typeface="Calibri" panose="020F0502020204030204" pitchFamily="34" charset="0"/>
              </a:rPr>
              <a:t> Test , is </a:t>
            </a:r>
            <a:r>
              <a:rPr lang="en-PH" sz="2000" dirty="0">
                <a:latin typeface="Calibri" panose="020F0502020204030204" pitchFamily="34" charset="0"/>
              </a:rPr>
              <a:t>a chemical estimation of cholesterol</a:t>
            </a:r>
            <a:r>
              <a:rPr lang="en-US" sz="2000" dirty="0">
                <a:latin typeface="Calibri" panose="020F0502020204030204" pitchFamily="34" charset="0"/>
              </a:rPr>
              <a:t>, the cholesterol is react as a typical alcohol with a strong </a:t>
            </a:r>
            <a:r>
              <a:rPr lang="en-US" sz="2000" dirty="0" smtClean="0">
                <a:latin typeface="Calibri" panose="020F0502020204030204" pitchFamily="34" charset="0"/>
              </a:rPr>
              <a:t>concentrated acids and </a:t>
            </a:r>
            <a:r>
              <a:rPr lang="en-US" sz="2000" dirty="0">
                <a:latin typeface="Calibri" panose="020F0502020204030204" pitchFamily="34" charset="0"/>
              </a:rPr>
              <a:t>the product are colored substances. </a:t>
            </a:r>
          </a:p>
          <a:p>
            <a:pPr algn="l" rtl="0">
              <a:buNone/>
            </a:pPr>
            <a:endParaRPr lang="en-US" sz="2000" dirty="0">
              <a:latin typeface="Calibri" panose="020F0502020204030204" pitchFamily="34" charset="0"/>
            </a:endParaRPr>
          </a:p>
          <a:p>
            <a:pPr algn="l" rtl="0"/>
            <a:r>
              <a:rPr lang="en-US" sz="2000" dirty="0" smtClean="0">
                <a:latin typeface="Calibri" panose="020F0502020204030204" pitchFamily="34" charset="0"/>
              </a:rPr>
              <a:t>-Acetic </a:t>
            </a:r>
            <a:r>
              <a:rPr lang="en-US" sz="2000" dirty="0">
                <a:latin typeface="Calibri" panose="020F0502020204030204" pitchFamily="34" charset="0"/>
              </a:rPr>
              <a:t>anhydride are used as solvent and dehydrating </a:t>
            </a:r>
            <a:r>
              <a:rPr lang="en-US" sz="2000" dirty="0" smtClean="0">
                <a:latin typeface="Calibri" panose="020F0502020204030204" pitchFamily="34" charset="0"/>
              </a:rPr>
              <a:t>agents. </a:t>
            </a:r>
          </a:p>
          <a:p>
            <a:pPr algn="l" rtl="0"/>
            <a:endParaRPr lang="en-US" sz="2000" dirty="0" smtClean="0">
              <a:latin typeface="Calibri" panose="020F0502020204030204" pitchFamily="34" charset="0"/>
            </a:endParaRPr>
          </a:p>
          <a:p>
            <a:pPr algn="l" rtl="0"/>
            <a:r>
              <a:rPr lang="en-US" sz="2000" dirty="0" smtClean="0">
                <a:latin typeface="Calibri" panose="020F0502020204030204" pitchFamily="34" charset="0"/>
              </a:rPr>
              <a:t>-</a:t>
            </a:r>
            <a:r>
              <a:rPr lang="en-US" sz="2000" dirty="0">
                <a:latin typeface="Calibri" panose="020F0502020204030204" pitchFamily="34" charset="0"/>
              </a:rPr>
              <a:t>S</a:t>
            </a:r>
            <a:r>
              <a:rPr lang="en-US" sz="2000" dirty="0" smtClean="0">
                <a:latin typeface="Calibri" panose="020F0502020204030204" pitchFamily="34" charset="0"/>
              </a:rPr>
              <a:t>ulfuric </a:t>
            </a:r>
            <a:r>
              <a:rPr lang="en-US" sz="2000" dirty="0">
                <a:latin typeface="Calibri" panose="020F0502020204030204" pitchFamily="34" charset="0"/>
              </a:rPr>
              <a:t>acid is used as dehydrating and oxidizing agent .</a:t>
            </a:r>
          </a:p>
          <a:p>
            <a:pPr algn="l" rtl="0"/>
            <a:r>
              <a:rPr lang="en-US" sz="2000" dirty="0">
                <a:latin typeface="Calibri" panose="020F0502020204030204" pitchFamily="34" charset="0"/>
              </a:rPr>
              <a:t>A positive result is observed when the solution becomes </a:t>
            </a:r>
            <a:r>
              <a:rPr lang="en-US" sz="2000" dirty="0">
                <a:solidFill>
                  <a:srgbClr val="FF0000"/>
                </a:solidFill>
                <a:latin typeface="Calibri" panose="020F0502020204030204" pitchFamily="34" charset="0"/>
              </a:rPr>
              <a:t>red </a:t>
            </a:r>
            <a:r>
              <a:rPr lang="en-US" sz="2000" dirty="0">
                <a:latin typeface="Calibri" panose="020F0502020204030204" pitchFamily="34" charset="0"/>
              </a:rPr>
              <a:t>or</a:t>
            </a:r>
            <a:r>
              <a:rPr lang="en-US" sz="2000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US" sz="2000" dirty="0">
                <a:solidFill>
                  <a:srgbClr val="FF66CC"/>
                </a:solidFill>
                <a:latin typeface="Calibri" panose="020F0502020204030204" pitchFamily="34" charset="0"/>
              </a:rPr>
              <a:t>pink</a:t>
            </a:r>
            <a:r>
              <a:rPr lang="en-US" sz="2000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US" sz="2000" dirty="0">
                <a:latin typeface="Calibri" panose="020F0502020204030204" pitchFamily="34" charset="0"/>
              </a:rPr>
              <a:t>, </a:t>
            </a:r>
            <a:r>
              <a:rPr lang="en-US" sz="2000" dirty="0" smtClean="0">
                <a:latin typeface="Calibri" panose="020F0502020204030204" pitchFamily="34" charset="0"/>
              </a:rPr>
              <a:t>then </a:t>
            </a:r>
            <a:r>
              <a:rPr lang="en-US" sz="2000" b="1" dirty="0">
                <a:solidFill>
                  <a:srgbClr val="0070C0"/>
                </a:solidFill>
                <a:latin typeface="Calibri" panose="020F0502020204030204" pitchFamily="34" charset="0"/>
              </a:rPr>
              <a:t>blue</a:t>
            </a:r>
            <a:r>
              <a:rPr lang="en-US" sz="2000" dirty="0">
                <a:latin typeface="Calibri" panose="020F0502020204030204" pitchFamily="34" charset="0"/>
              </a:rPr>
              <a:t>, and finally </a:t>
            </a:r>
            <a:r>
              <a:rPr lang="en-US" sz="2000" b="1" dirty="0">
                <a:solidFill>
                  <a:srgbClr val="006666"/>
                </a:solidFill>
                <a:latin typeface="Calibri" panose="020F0502020204030204" pitchFamily="34" charset="0"/>
              </a:rPr>
              <a:t>bluish –green </a:t>
            </a:r>
            <a:r>
              <a:rPr lang="en-US" sz="2000" dirty="0">
                <a:latin typeface="Calibri" panose="020F0502020204030204" pitchFamily="34" charset="0"/>
              </a:rPr>
              <a:t>color</a:t>
            </a:r>
            <a:r>
              <a:rPr lang="en-US" sz="2000" dirty="0" smtClean="0">
                <a:latin typeface="Calibri" panose="020F0502020204030204" pitchFamily="34" charset="0"/>
              </a:rPr>
              <a:t>.</a:t>
            </a:r>
          </a:p>
          <a:p>
            <a:pPr algn="l" rtl="0"/>
            <a:endParaRPr lang="en-US" sz="2000" dirty="0"/>
          </a:p>
          <a:p>
            <a:pPr algn="l" rtl="0"/>
            <a:r>
              <a:rPr lang="en-US" sz="2000" dirty="0">
                <a:latin typeface="Calibri" panose="020F0502020204030204" pitchFamily="34" charset="0"/>
              </a:rPr>
              <a:t/>
            </a:r>
            <a:br>
              <a:rPr lang="en-US" sz="2000" dirty="0">
                <a:latin typeface="Calibri" panose="020F0502020204030204" pitchFamily="34" charset="0"/>
              </a:rPr>
            </a:br>
            <a:endParaRPr lang="ar-SA" sz="20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61212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Reaktionsfolge der Liebermann-Burchard-Reaktion">
            <a:hlinkClick r:id="rId2" tooltip="Reaktionsfolge der Liebermann-Burchard-Reaktion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251452"/>
            <a:ext cx="6528423" cy="3636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84678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23528" y="332656"/>
            <a:ext cx="8352928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3-Unsaturation </a:t>
            </a:r>
            <a:r>
              <a:rPr lang="en-US" sz="2000" b="1" dirty="0">
                <a:solidFill>
                  <a:schemeClr val="tx2"/>
                </a:solidFill>
                <a:latin typeface="Calibri" panose="020F0502020204030204" pitchFamily="34" charset="0"/>
              </a:rPr>
              <a:t>Test</a:t>
            </a:r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:</a:t>
            </a:r>
          </a:p>
          <a:p>
            <a:pPr algn="l" rtl="0"/>
            <a:endParaRPr lang="en-US" sz="2000" b="1" dirty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algn="l" rtl="0"/>
            <a:r>
              <a:rPr lang="en-US" sz="2000" dirty="0" smtClean="0">
                <a:solidFill>
                  <a:schemeClr val="tx2"/>
                </a:solidFill>
                <a:latin typeface="Calibri" panose="020F0502020204030204" pitchFamily="34" charset="0"/>
              </a:rPr>
              <a:t>Objective:</a:t>
            </a:r>
          </a:p>
          <a:p>
            <a:pPr algn="l" rtl="0"/>
            <a:r>
              <a:rPr lang="en-US" sz="2000" dirty="0" smtClean="0">
                <a:latin typeface="Calibri" panose="020F0502020204030204" pitchFamily="34" charset="0"/>
              </a:rPr>
              <a:t>Determine the degree of saturation of different types oils.</a:t>
            </a:r>
            <a:r>
              <a:rPr lang="en-US" sz="2000" dirty="0">
                <a:latin typeface="Calibri" panose="020F0502020204030204" pitchFamily="34" charset="0"/>
              </a:rPr>
              <a:t/>
            </a:r>
            <a:br>
              <a:rPr lang="en-US" sz="2000" dirty="0">
                <a:latin typeface="Calibri" panose="020F0502020204030204" pitchFamily="34" charset="0"/>
              </a:rPr>
            </a:br>
            <a:endParaRPr lang="en-US" sz="2000" dirty="0" smtClean="0">
              <a:latin typeface="Calibri" panose="020F0502020204030204" pitchFamily="34" charset="0"/>
            </a:endParaRPr>
          </a:p>
          <a:p>
            <a:pPr algn="l" rtl="0"/>
            <a:r>
              <a:rPr lang="en-US" sz="2000" dirty="0" smtClean="0">
                <a:solidFill>
                  <a:schemeClr val="tx2"/>
                </a:solidFill>
                <a:latin typeface="Calibri" panose="020F0502020204030204" pitchFamily="34" charset="0"/>
              </a:rPr>
              <a:t>Principle</a:t>
            </a:r>
            <a:r>
              <a:rPr lang="en-US" sz="2000" dirty="0">
                <a:solidFill>
                  <a:schemeClr val="tx2"/>
                </a:solidFill>
                <a:latin typeface="Calibri" panose="020F0502020204030204" pitchFamily="34" charset="0"/>
              </a:rPr>
              <a:t>:</a:t>
            </a:r>
          </a:p>
          <a:p>
            <a:pPr algn="l" rtl="0"/>
            <a:endParaRPr lang="en-US" sz="2000" dirty="0" smtClean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algn="l" rtl="0"/>
            <a:r>
              <a:rPr lang="en-US" sz="2000" dirty="0">
                <a:latin typeface="Calibri" panose="020F0502020204030204" pitchFamily="34" charset="0"/>
              </a:rPr>
              <a:t>All neutral contain glycerides of some unsaturated fatty acids. </a:t>
            </a:r>
            <a:endParaRPr lang="en-US" sz="2000" dirty="0" smtClean="0">
              <a:latin typeface="Calibri" panose="020F0502020204030204" pitchFamily="34" charset="0"/>
            </a:endParaRPr>
          </a:p>
          <a:p>
            <a:pPr algn="l" rtl="0"/>
            <a:r>
              <a:rPr lang="en-US" sz="2000" dirty="0" smtClean="0">
                <a:latin typeface="Calibri" panose="020F0502020204030204" pitchFamily="34" charset="0"/>
              </a:rPr>
              <a:t>These </a:t>
            </a:r>
            <a:r>
              <a:rPr lang="en-US" sz="2000" dirty="0">
                <a:latin typeface="Calibri" panose="020F0502020204030204" pitchFamily="34" charset="0"/>
              </a:rPr>
              <a:t>unsaturated fatty acids become saturated by taking up iodine. If the fat </a:t>
            </a:r>
            <a:endParaRPr lang="ar-SA" sz="2000" dirty="0" smtClean="0">
              <a:latin typeface="Calibri" panose="020F0502020204030204" pitchFamily="34" charset="0"/>
            </a:endParaRPr>
          </a:p>
          <a:p>
            <a:pPr algn="l" rtl="0"/>
            <a:r>
              <a:rPr lang="en-US" sz="2000" dirty="0" smtClean="0">
                <a:latin typeface="Calibri" panose="020F0502020204030204" pitchFamily="34" charset="0"/>
              </a:rPr>
              <a:t>contains </a:t>
            </a:r>
            <a:r>
              <a:rPr lang="en-US" sz="2000" dirty="0">
                <a:latin typeface="Calibri" panose="020F0502020204030204" pitchFamily="34" charset="0"/>
              </a:rPr>
              <a:t>more unsaturated fatty acids, it will take up more iodine</a:t>
            </a:r>
            <a:r>
              <a:rPr lang="en-US" sz="2000" dirty="0" smtClean="0">
                <a:latin typeface="Calibri" panose="020F0502020204030204" pitchFamily="34" charset="0"/>
              </a:rPr>
              <a:t>.</a:t>
            </a:r>
          </a:p>
          <a:p>
            <a:pPr algn="l" rtl="0"/>
            <a:endParaRPr lang="en-US" sz="2000" dirty="0">
              <a:latin typeface="Calibri" panose="020F0502020204030204" pitchFamily="34" charset="0"/>
            </a:endParaRPr>
          </a:p>
          <a:p>
            <a:pPr algn="l" rtl="0"/>
            <a:r>
              <a:rPr lang="en-US" sz="2000" dirty="0"/>
              <a:t>Halogens ( I, Br ) will add across the double bonds and thus the </a:t>
            </a:r>
            <a:r>
              <a:rPr lang="en-US" sz="2000" dirty="0" err="1"/>
              <a:t>decolorization</a:t>
            </a:r>
            <a:r>
              <a:rPr lang="en-US" sz="2000" dirty="0"/>
              <a:t> of an iodine or bromine solution will indicate the presence of unsaturated fatty acids. </a:t>
            </a:r>
            <a:endParaRPr lang="en-US" sz="2000" dirty="0" smtClean="0"/>
          </a:p>
          <a:p>
            <a:pPr algn="l" rtl="0"/>
            <a:endParaRPr lang="en-US" sz="2000" dirty="0">
              <a:latin typeface="Calibri" panose="020F0502020204030204" pitchFamily="34" charset="0"/>
            </a:endParaRPr>
          </a:p>
          <a:p>
            <a:pPr algn="l" rtl="0"/>
            <a:endParaRPr lang="en-US" sz="2000" dirty="0" smtClean="0">
              <a:latin typeface="Calibri" panose="020F0502020204030204" pitchFamily="34" charset="0"/>
            </a:endParaRPr>
          </a:p>
          <a:p>
            <a:pPr lvl="0" algn="l" rtl="0"/>
            <a:r>
              <a:rPr lang="en-US" sz="2000" dirty="0" smtClean="0">
                <a:latin typeface="Calibri" panose="020F0502020204030204" pitchFamily="34" charset="0"/>
              </a:rPr>
              <a:t>In this lab, </a:t>
            </a:r>
            <a:r>
              <a:rPr lang="en-US" sz="2000" dirty="0"/>
              <a:t>Hub’s iodine </a:t>
            </a:r>
            <a:r>
              <a:rPr lang="en-US" sz="2000" dirty="0" smtClean="0"/>
              <a:t>reagent will be used </a:t>
            </a:r>
            <a:r>
              <a:rPr lang="en-US" sz="2000" dirty="0"/>
              <a:t>(alcoholic solution of iodine containing some mercuric chloride)</a:t>
            </a:r>
          </a:p>
          <a:p>
            <a:pPr algn="l" rtl="0"/>
            <a:endParaRPr lang="en-US" sz="20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537579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أساسية">
  <a:themeElements>
    <a:clrScheme name="مخصص 10">
      <a:dk1>
        <a:srgbClr val="000000"/>
      </a:dk1>
      <a:lt1>
        <a:srgbClr val="FFFFFF"/>
      </a:lt1>
      <a:dk2>
        <a:srgbClr val="E57B7F"/>
      </a:dk2>
      <a:lt2>
        <a:srgbClr val="C8C8B1"/>
      </a:lt2>
      <a:accent1>
        <a:srgbClr val="7A7A7A"/>
      </a:accent1>
      <a:accent2>
        <a:srgbClr val="FFFF00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أساسية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أساسية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2019</TotalTime>
  <Words>505</Words>
  <Application>Microsoft Office PowerPoint</Application>
  <PresentationFormat>عرض على الشاشة (3:4)‏</PresentationFormat>
  <Paragraphs>103</Paragraphs>
  <Slides>12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12</vt:i4>
      </vt:variant>
    </vt:vector>
  </HeadingPairs>
  <TitlesOfParts>
    <vt:vector size="13" baseType="lpstr">
      <vt:lpstr>أساسية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لينة</dc:creator>
  <cp:lastModifiedBy>لينة</cp:lastModifiedBy>
  <cp:revision>32</cp:revision>
  <dcterms:created xsi:type="dcterms:W3CDTF">2014-03-14T13:52:05Z</dcterms:created>
  <dcterms:modified xsi:type="dcterms:W3CDTF">2014-11-22T21:41:19Z</dcterms:modified>
</cp:coreProperties>
</file>