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1" r:id="rId3"/>
    <p:sldId id="286" r:id="rId4"/>
    <p:sldId id="258" r:id="rId5"/>
    <p:sldId id="264" r:id="rId6"/>
    <p:sldId id="260" r:id="rId7"/>
    <p:sldId id="265" r:id="rId8"/>
    <p:sldId id="273" r:id="rId9"/>
    <p:sldId id="272" r:id="rId10"/>
    <p:sldId id="279" r:id="rId11"/>
    <p:sldId id="280" r:id="rId12"/>
    <p:sldId id="275" r:id="rId13"/>
    <p:sldId id="276" r:id="rId14"/>
    <p:sldId id="282" r:id="rId15"/>
    <p:sldId id="283" r:id="rId16"/>
    <p:sldId id="277" r:id="rId17"/>
    <p:sldId id="278" r:id="rId18"/>
    <p:sldId id="284" r:id="rId19"/>
    <p:sldId id="285"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4" d="100"/>
          <a:sy n="64" d="100"/>
        </p:scale>
        <p:origin x="-130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335DCDE-E880-4241-A267-B368B3E58D09}" type="datetimeFigureOut">
              <a:rPr lang="ar-SA" smtClean="0"/>
              <a:pPr/>
              <a:t>19/01/36</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179B711-2AFC-4380-A51E-0B4061BB1E8A}"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35DCDE-E880-4241-A267-B368B3E58D09}" type="datetimeFigureOut">
              <a:rPr lang="ar-SA" smtClean="0"/>
              <a:pPr/>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79B711-2AFC-4380-A51E-0B4061BB1E8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35DCDE-E880-4241-A267-B368B3E58D09}" type="datetimeFigureOut">
              <a:rPr lang="ar-SA" smtClean="0"/>
              <a:pPr/>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79B711-2AFC-4380-A51E-0B4061BB1E8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335DCDE-E880-4241-A267-B368B3E58D09}" type="datetimeFigureOut">
              <a:rPr lang="ar-SA" smtClean="0"/>
              <a:pPr/>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79B711-2AFC-4380-A51E-0B4061BB1E8A}"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335DCDE-E880-4241-A267-B368B3E58D09}" type="datetimeFigureOut">
              <a:rPr lang="ar-SA" smtClean="0"/>
              <a:pPr/>
              <a:t>19/01/36</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179B711-2AFC-4380-A51E-0B4061BB1E8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335DCDE-E880-4241-A267-B368B3E58D09}" type="datetimeFigureOut">
              <a:rPr lang="ar-SA" smtClean="0"/>
              <a:pPr/>
              <a:t>19/01/36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79B711-2AFC-4380-A51E-0B4061BB1E8A}"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335DCDE-E880-4241-A267-B368B3E58D09}" type="datetimeFigureOut">
              <a:rPr lang="ar-SA" smtClean="0"/>
              <a:pPr/>
              <a:t>19/01/36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179B711-2AFC-4380-A51E-0B4061BB1E8A}"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335DCDE-E880-4241-A267-B368B3E58D09}" type="datetimeFigureOut">
              <a:rPr lang="ar-SA" smtClean="0"/>
              <a:pPr/>
              <a:t>19/01/36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179B711-2AFC-4380-A51E-0B4061BB1E8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35DCDE-E880-4241-A267-B368B3E58D09}" type="datetimeFigureOut">
              <a:rPr lang="ar-SA" smtClean="0"/>
              <a:pPr/>
              <a:t>19/01/36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179B711-2AFC-4380-A51E-0B4061BB1E8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335DCDE-E880-4241-A267-B368B3E58D09}" type="datetimeFigureOut">
              <a:rPr lang="ar-SA" smtClean="0"/>
              <a:pPr/>
              <a:t>19/01/36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79B711-2AFC-4380-A51E-0B4061BB1E8A}"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335DCDE-E880-4241-A267-B368B3E58D09}" type="datetimeFigureOut">
              <a:rPr lang="ar-SA" smtClean="0"/>
              <a:pPr/>
              <a:t>19/01/36</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A179B711-2AFC-4380-A51E-0B4061BB1E8A}"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335DCDE-E880-4241-A267-B368B3E58D09}" type="datetimeFigureOut">
              <a:rPr lang="ar-SA" smtClean="0"/>
              <a:pPr/>
              <a:t>19/01/36</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179B711-2AFC-4380-A51E-0B4061BB1E8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hyperlink" Target="http://www.google.com/url?sa=i&amp;rct=j&amp;q=&amp;esrc=s&amp;frm=1&amp;source=images&amp;cd=&amp;cad=rja&amp;docid=GL1JbCxog-X_XM&amp;tbnid=CpTfyO0-VBFtcM:&amp;ved=0CAUQjRw&amp;url=http://homepages.ius.edu/Dspurloc/c122/soap.htm&amp;ei=Z5d-UpqbG6aM0wWK_oCQAQ&amp;psig=AFQjCNGqt3Djzat0a5NA87FpB80jd1osIg&amp;ust=1384114386804419"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url?sa=i&amp;rct=j&amp;q=&amp;esrc=s&amp;frm=1&amp;source=images&amp;cd=&amp;cad=rja&amp;docid=mUStrM6bdWiOGM&amp;tbnid=xa2HPFTDt_igqM:&amp;ved=0CAUQjRw&amp;url=http://kayhazelatkaypeejayto.blogspot.com/2011/01/introduction-for-definition-of-colloids_6019.html&amp;ei=mJh-UuqOBITQ0QWrooDYAg&amp;psig=AFQjCNGk9vJSk5E4jYVDJD_fU94hPwS-ZA&amp;ust=138411470413531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url?sa=i&amp;rct=j&amp;q=&amp;esrc=s&amp;frm=1&amp;source=images&amp;cd=&amp;cad=rja&amp;docid=Ad89hIBt5CVZEM&amp;tbnid=9T9epkdY574KfM:&amp;ved=0CAUQjRw&amp;url=http://commons.wikimedia.org/wiki/File:Water_and_oil.jpg&amp;ei=ipV-Uo6KEeXP0QWVpYA4&amp;psig=AFQjCNF3TFuTB_ViUXXRxS7UgqX-SO0jmg&amp;ust=138411391675632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Lipids</a:t>
            </a:r>
            <a:endParaRPr lang="ar-SA" dirty="0"/>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28600"/>
            <a:ext cx="8586536" cy="990600"/>
          </a:xfrm>
        </p:spPr>
        <p:txBody>
          <a:bodyPr>
            <a:normAutofit fontScale="90000"/>
          </a:bodyPr>
          <a:lstStyle/>
          <a:p>
            <a:r>
              <a:rPr lang="ar-SA" dirty="0" smtClean="0"/>
              <a:t> </a:t>
            </a:r>
            <a:r>
              <a:rPr lang="en-US" dirty="0" smtClean="0"/>
              <a:t>Material and Method: </a:t>
            </a:r>
            <a:br>
              <a:rPr lang="en-US" dirty="0" smtClean="0"/>
            </a:br>
            <a:endParaRPr lang="ar-SA" dirty="0"/>
          </a:p>
        </p:txBody>
      </p:sp>
      <p:sp>
        <p:nvSpPr>
          <p:cNvPr id="3" name="Content Placeholder 2"/>
          <p:cNvSpPr>
            <a:spLocks noGrp="1"/>
          </p:cNvSpPr>
          <p:nvPr>
            <p:ph sz="quarter" idx="1"/>
          </p:nvPr>
        </p:nvSpPr>
        <p:spPr>
          <a:xfrm>
            <a:off x="107504" y="1124744"/>
            <a:ext cx="8856984" cy="5616624"/>
          </a:xfrm>
        </p:spPr>
        <p:txBody>
          <a:bodyPr>
            <a:normAutofit fontScale="92500" lnSpcReduction="10000"/>
          </a:bodyPr>
          <a:lstStyle/>
          <a:p>
            <a:pPr algn="l" rtl="0" fontAlgn="t">
              <a:buNone/>
            </a:pPr>
            <a:endParaRPr lang="en-US" dirty="0" smtClean="0"/>
          </a:p>
          <a:p>
            <a:pPr algn="l" rtl="0" fontAlgn="t">
              <a:buNone/>
            </a:pPr>
            <a:r>
              <a:rPr lang="en-US" b="1" dirty="0" smtClean="0"/>
              <a:t>Material </a:t>
            </a:r>
          </a:p>
          <a:p>
            <a:pPr algn="l" rtl="0" fontAlgn="t">
              <a:buNone/>
            </a:pPr>
            <a:r>
              <a:rPr lang="en-US" dirty="0" smtClean="0"/>
              <a:t>• Olive oil .</a:t>
            </a:r>
          </a:p>
          <a:p>
            <a:pPr algn="l" rtl="0" fontAlgn="t">
              <a:buNone/>
            </a:pPr>
            <a:r>
              <a:rPr lang="en-US" dirty="0" smtClean="0"/>
              <a:t>• Solvents: diluted acid - dilute alkaline - ethanol - ether - chloroform – acetone</a:t>
            </a:r>
          </a:p>
          <a:p>
            <a:pPr algn="l" rtl="0" fontAlgn="t">
              <a:buNone/>
            </a:pPr>
            <a:r>
              <a:rPr lang="en-US" dirty="0" smtClean="0"/>
              <a:t>• Water bath, Test tubes </a:t>
            </a:r>
          </a:p>
          <a:p>
            <a:pPr algn="l" rtl="0" fontAlgn="t">
              <a:buNone/>
            </a:pPr>
            <a:endParaRPr lang="en-US" dirty="0" smtClean="0"/>
          </a:p>
          <a:p>
            <a:pPr algn="l" rtl="0" fontAlgn="t">
              <a:buNone/>
            </a:pPr>
            <a:r>
              <a:rPr lang="en-US" b="1" dirty="0" smtClean="0"/>
              <a:t>Method</a:t>
            </a:r>
            <a:r>
              <a:rPr lang="en-US" dirty="0" smtClean="0"/>
              <a:t>: </a:t>
            </a:r>
          </a:p>
          <a:p>
            <a:pPr lvl="0" algn="l" rtl="0" fontAlgn="t"/>
            <a:r>
              <a:rPr lang="en-US" dirty="0" smtClean="0"/>
              <a:t>Place 0.5ml of oil in 6 test tubes clean, dry containing 4ml of different solvents (</a:t>
            </a:r>
            <a:r>
              <a:rPr lang="en-US" b="1" dirty="0" smtClean="0">
                <a:solidFill>
                  <a:schemeClr val="bg2">
                    <a:lumMod val="50000"/>
                  </a:schemeClr>
                </a:solidFill>
              </a:rPr>
              <a:t>acetone, chloroform and ether and ethanol, cold ethanol and hot water</a:t>
            </a:r>
            <a:r>
              <a:rPr lang="en-US" dirty="0" smtClean="0"/>
              <a:t>), </a:t>
            </a:r>
          </a:p>
          <a:p>
            <a:pPr lvl="0" algn="l" rtl="0" fontAlgn="t"/>
            <a:r>
              <a:rPr lang="en-US" dirty="0" smtClean="0"/>
              <a:t>Shake the tubes thoroughly, then leave the solution for about one minute, </a:t>
            </a:r>
          </a:p>
          <a:p>
            <a:pPr algn="l"/>
            <a:r>
              <a:rPr lang="en-US" dirty="0" smtClean="0"/>
              <a:t>Note if it separated into two layers , the oil are not dissolve;  but if one layer homogeneous transparent formed , oil be dissolved in the solvent</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96752"/>
            <a:ext cx="7772400" cy="1143000"/>
          </a:xfrm>
        </p:spPr>
        <p:txBody>
          <a:bodyPr>
            <a:normAutofit fontScale="90000"/>
          </a:bodyPr>
          <a:lstStyle/>
          <a:p>
            <a:r>
              <a:rPr lang="en-US" dirty="0" smtClean="0"/>
              <a:t/>
            </a:r>
            <a:br>
              <a:rPr lang="en-US" dirty="0" smtClean="0"/>
            </a:br>
            <a:r>
              <a:rPr lang="en-US" b="1" dirty="0" smtClean="0"/>
              <a:t>Results:</a:t>
            </a:r>
            <a:r>
              <a:rPr lang="en-US" dirty="0" smtClean="0"/>
              <a:t/>
            </a:r>
            <a:br>
              <a:rPr lang="en-US" dirty="0" smtClean="0"/>
            </a:br>
            <a:r>
              <a:rPr lang="en-US" dirty="0" smtClean="0"/>
              <a:t/>
            </a:r>
            <a:br>
              <a:rPr lang="en-US" dirty="0" smtClean="0"/>
            </a:br>
            <a:endParaRPr lang="ar-SA" dirty="0"/>
          </a:p>
        </p:txBody>
      </p:sp>
      <p:graphicFrame>
        <p:nvGraphicFramePr>
          <p:cNvPr id="4" name="Content Placeholder 3"/>
          <p:cNvGraphicFramePr>
            <a:graphicFrameLocks noGrp="1"/>
          </p:cNvGraphicFramePr>
          <p:nvPr>
            <p:ph sz="quarter" idx="1"/>
          </p:nvPr>
        </p:nvGraphicFramePr>
        <p:xfrm>
          <a:off x="611560" y="2204864"/>
          <a:ext cx="7920882" cy="3197313"/>
        </p:xfrm>
        <a:graphic>
          <a:graphicData uri="http://schemas.openxmlformats.org/drawingml/2006/table">
            <a:tbl>
              <a:tblPr/>
              <a:tblGrid>
                <a:gridCol w="1023339"/>
                <a:gridCol w="3225134"/>
                <a:gridCol w="3672409"/>
              </a:tblGrid>
              <a:tr h="456759">
                <a:tc>
                  <a:txBody>
                    <a:bodyPr/>
                    <a:lstStyle/>
                    <a:p>
                      <a:pPr algn="ctr" rtl="0" fontAlgn="t">
                        <a:lnSpc>
                          <a:spcPct val="115000"/>
                        </a:lnSpc>
                        <a:spcAft>
                          <a:spcPts val="0"/>
                        </a:spcAft>
                      </a:pPr>
                      <a:r>
                        <a:rPr lang="en-US" sz="2400" b="1" dirty="0">
                          <a:solidFill>
                            <a:srgbClr val="000000"/>
                          </a:solidFill>
                          <a:latin typeface="Shruti" pitchFamily="34" charset="0"/>
                          <a:ea typeface="Times New Roman"/>
                          <a:cs typeface="Shruti" pitchFamily="34" charset="0"/>
                        </a:rPr>
                        <a:t>Tube</a:t>
                      </a:r>
                      <a:endParaRPr lang="en-US" sz="2400" dirty="0">
                        <a:latin typeface="Shruti" pitchFamily="34" charset="0"/>
                        <a:ea typeface="Calibri"/>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ctr" rtl="0" fontAlgn="t">
                        <a:lnSpc>
                          <a:spcPct val="115000"/>
                        </a:lnSpc>
                        <a:spcAft>
                          <a:spcPts val="0"/>
                        </a:spcAft>
                      </a:pPr>
                      <a:r>
                        <a:rPr lang="en-US" sz="2400" b="1" dirty="0">
                          <a:solidFill>
                            <a:srgbClr val="000000"/>
                          </a:solidFill>
                          <a:latin typeface="Shruti" pitchFamily="34" charset="0"/>
                          <a:ea typeface="Times New Roman"/>
                          <a:cs typeface="Shruti" pitchFamily="34" charset="0"/>
                        </a:rPr>
                        <a:t>Solvent</a:t>
                      </a:r>
                      <a:endParaRPr lang="en-US" sz="2400" dirty="0">
                        <a:latin typeface="Shruti" pitchFamily="34" charset="0"/>
                        <a:ea typeface="Calibri"/>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ctr" rtl="0" fontAlgn="t">
                        <a:lnSpc>
                          <a:spcPct val="115000"/>
                        </a:lnSpc>
                        <a:spcAft>
                          <a:spcPts val="0"/>
                        </a:spcAft>
                      </a:pPr>
                      <a:r>
                        <a:rPr lang="en-US" sz="2400" b="1" dirty="0">
                          <a:solidFill>
                            <a:srgbClr val="000000"/>
                          </a:solidFill>
                          <a:latin typeface="Shruti" pitchFamily="34" charset="0"/>
                          <a:ea typeface="Times New Roman"/>
                          <a:cs typeface="Shruti" pitchFamily="34" charset="0"/>
                        </a:rPr>
                        <a:t>Degree of solubility</a:t>
                      </a:r>
                      <a:endParaRPr lang="en-US" sz="2400" dirty="0">
                        <a:latin typeface="Shruti" pitchFamily="34" charset="0"/>
                        <a:ea typeface="Calibri"/>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r>
              <a:tr h="456759">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9">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9">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9">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9">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759">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lnSpc>
                          <a:spcPct val="115000"/>
                        </a:lnSpc>
                        <a:spcAft>
                          <a:spcPts val="0"/>
                        </a:spcAft>
                      </a:pPr>
                      <a:endParaRPr lang="en-US" sz="2400" dirty="0">
                        <a:solidFill>
                          <a:srgbClr val="000000"/>
                        </a:solidFill>
                        <a:latin typeface="Shruti" pitchFamily="34" charset="0"/>
                        <a:ea typeface="Times New Roman"/>
                        <a:cs typeface="Shrut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3408"/>
            <a:ext cx="7772400" cy="1143000"/>
          </a:xfrm>
        </p:spPr>
        <p:txBody>
          <a:bodyPr>
            <a:normAutofit/>
          </a:bodyPr>
          <a:lstStyle/>
          <a:p>
            <a:r>
              <a:rPr lang="ar-SA" dirty="0" smtClean="0"/>
              <a:t> </a:t>
            </a:r>
            <a:r>
              <a:rPr lang="en-US" dirty="0" smtClean="0"/>
              <a:t>Experiment 2: </a:t>
            </a:r>
            <a:r>
              <a:rPr lang="en-US" b="1" dirty="0" err="1" smtClean="0"/>
              <a:t>Saponification</a:t>
            </a:r>
            <a:r>
              <a:rPr lang="en-US" b="1" dirty="0" smtClean="0"/>
              <a:t> test:</a:t>
            </a:r>
            <a:endParaRPr lang="ar-SA" dirty="0"/>
          </a:p>
        </p:txBody>
      </p:sp>
      <p:sp>
        <p:nvSpPr>
          <p:cNvPr id="3" name="Content Placeholder 2"/>
          <p:cNvSpPr>
            <a:spLocks noGrp="1"/>
          </p:cNvSpPr>
          <p:nvPr>
            <p:ph sz="quarter" idx="1"/>
          </p:nvPr>
        </p:nvSpPr>
        <p:spPr>
          <a:xfrm>
            <a:off x="0" y="908720"/>
            <a:ext cx="9036496" cy="5257800"/>
          </a:xfrm>
        </p:spPr>
        <p:txBody>
          <a:bodyPr>
            <a:normAutofit/>
          </a:bodyPr>
          <a:lstStyle/>
          <a:p>
            <a:pPr algn="l">
              <a:buNone/>
            </a:pPr>
            <a:r>
              <a:rPr lang="en-US" sz="2400" b="1" dirty="0" smtClean="0"/>
              <a:t>Saponification test: </a:t>
            </a:r>
          </a:p>
          <a:p>
            <a:pPr algn="l">
              <a:buNone/>
            </a:pPr>
            <a:r>
              <a:rPr lang="en-US" sz="2400" u="sng" dirty="0" smtClean="0"/>
              <a:t>TAG can be hydrolyzed into their component fatty acids and alcohols</a:t>
            </a:r>
            <a:r>
              <a:rPr lang="en-US" sz="2400" dirty="0" smtClean="0"/>
              <a:t>. This reaction can also be carried out in the laboratory by a process called</a:t>
            </a:r>
            <a:r>
              <a:rPr lang="en-US" sz="2400" dirty="0" smtClean="0">
                <a:solidFill>
                  <a:schemeClr val="bg2">
                    <a:lumMod val="75000"/>
                  </a:schemeClr>
                </a:solidFill>
                <a:effectLst>
                  <a:outerShdw blurRad="38100" dist="38100" dir="2700000" algn="tl">
                    <a:srgbClr val="000000">
                      <a:alpha val="43137"/>
                    </a:srgbClr>
                  </a:outerShdw>
                </a:effectLst>
              </a:rPr>
              <a:t> </a:t>
            </a:r>
            <a:r>
              <a:rPr lang="en-US" sz="2400" b="1" dirty="0" smtClean="0">
                <a:solidFill>
                  <a:schemeClr val="accent1">
                    <a:lumMod val="60000"/>
                    <a:lumOff val="40000"/>
                  </a:schemeClr>
                </a:solidFill>
                <a:effectLst>
                  <a:outerShdw blurRad="38100" dist="38100" dir="2700000" algn="tl">
                    <a:srgbClr val="000000">
                      <a:alpha val="43137"/>
                    </a:srgbClr>
                  </a:outerShdw>
                </a:effectLst>
              </a:rPr>
              <a:t>saponification  where the hydrolysis is carried out in the presence of a strong </a:t>
            </a:r>
            <a:endParaRPr lang="ar-SA" sz="2400" b="1" dirty="0" smtClean="0">
              <a:solidFill>
                <a:schemeClr val="accent1">
                  <a:lumMod val="60000"/>
                  <a:lumOff val="40000"/>
                </a:schemeClr>
              </a:solidFill>
              <a:effectLst>
                <a:outerShdw blurRad="38100" dist="38100" dir="2700000" algn="tl">
                  <a:srgbClr val="000000">
                    <a:alpha val="43137"/>
                  </a:srgbClr>
                </a:outerShdw>
              </a:effectLst>
            </a:endParaRPr>
          </a:p>
          <a:p>
            <a:pPr algn="l">
              <a:buNone/>
            </a:pPr>
            <a:r>
              <a:rPr lang="en-US" sz="2400" b="1" dirty="0" smtClean="0">
                <a:solidFill>
                  <a:schemeClr val="accent1">
                    <a:lumMod val="60000"/>
                    <a:lumOff val="40000"/>
                  </a:schemeClr>
                </a:solidFill>
                <a:effectLst>
                  <a:outerShdw blurRad="38100" dist="38100" dir="2700000" algn="tl">
                    <a:srgbClr val="000000">
                      <a:alpha val="43137"/>
                    </a:srgbClr>
                  </a:outerShdw>
                </a:effectLst>
              </a:rPr>
              <a:t>   base (such as </a:t>
            </a:r>
            <a:r>
              <a:rPr lang="en-US" sz="2400" b="1" dirty="0" err="1" smtClean="0">
                <a:solidFill>
                  <a:schemeClr val="accent1">
                    <a:lumMod val="60000"/>
                    <a:lumOff val="40000"/>
                  </a:schemeClr>
                </a:solidFill>
                <a:effectLst>
                  <a:outerShdw blurRad="38100" dist="38100" dir="2700000" algn="tl">
                    <a:srgbClr val="000000">
                      <a:alpha val="43137"/>
                    </a:srgbClr>
                  </a:outerShdw>
                </a:effectLst>
              </a:rPr>
              <a:t>NaOH</a:t>
            </a:r>
            <a:r>
              <a:rPr lang="en-US" sz="2400" b="1" dirty="0" smtClean="0">
                <a:solidFill>
                  <a:schemeClr val="accent1">
                    <a:lumMod val="60000"/>
                    <a:lumOff val="40000"/>
                  </a:schemeClr>
                </a:solidFill>
                <a:effectLst>
                  <a:outerShdw blurRad="38100" dist="38100" dir="2700000" algn="tl">
                    <a:srgbClr val="000000">
                      <a:alpha val="43137"/>
                    </a:srgbClr>
                  </a:outerShdw>
                </a:effectLst>
              </a:rPr>
              <a:t> or KOH).</a:t>
            </a:r>
          </a:p>
        </p:txBody>
      </p:sp>
      <p:pic>
        <p:nvPicPr>
          <p:cNvPr id="5124" name="Picture 4" descr="http://homepages.ius.edu/Dspurloc/c122/images/sapon1.gif">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06" t="12241" r="8790" b="9688"/>
          <a:stretch/>
        </p:blipFill>
        <p:spPr bwMode="auto">
          <a:xfrm>
            <a:off x="1907704" y="3535564"/>
            <a:ext cx="5758273" cy="2885251"/>
          </a:xfrm>
          <a:prstGeom prst="rect">
            <a:avLst/>
          </a:prstGeom>
          <a:noFill/>
          <a:ln w="38100">
            <a:solidFill>
              <a:schemeClr val="accent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31808" y="260648"/>
            <a:ext cx="8766048" cy="5257800"/>
          </a:xfrm>
        </p:spPr>
        <p:txBody>
          <a:bodyPr/>
          <a:lstStyle/>
          <a:p>
            <a:pPr algn="l">
              <a:buNone/>
            </a:pPr>
            <a:r>
              <a:rPr lang="en-US" b="1" dirty="0" smtClean="0">
                <a:solidFill>
                  <a:srgbClr val="FF66CC"/>
                </a:solidFill>
              </a:rPr>
              <a:t>Principle: </a:t>
            </a:r>
            <a:r>
              <a:rPr lang="en-US" b="1" dirty="0" smtClean="0"/>
              <a:t>Saponification is a process of hydrolysis of oils or fat with alkaline and result in glycerol and salts of fatty acids (soap) </a:t>
            </a:r>
          </a:p>
          <a:p>
            <a:pPr algn="l">
              <a:buNone/>
            </a:pPr>
            <a:r>
              <a:rPr lang="en-US" dirty="0" smtClean="0"/>
              <a:t>Soap can be defined as </a:t>
            </a:r>
            <a:r>
              <a:rPr lang="en-US" b="1" dirty="0" smtClean="0">
                <a:solidFill>
                  <a:srgbClr val="FF66CC"/>
                </a:solidFill>
              </a:rPr>
              <a:t>mineral salts of fatty acids</a:t>
            </a:r>
            <a:r>
              <a:rPr lang="en-US" dirty="0" smtClean="0"/>
              <a:t>. The soap is soluble in water but insoluble in ether. Soap works on emulsification of oils and fats in the water as it works to reduce the attraction surface of the solution </a:t>
            </a:r>
            <a:r>
              <a:rPr lang="en-US" b="1" dirty="0" smtClean="0"/>
              <a:t> </a:t>
            </a:r>
            <a:endParaRPr lang="ar-SA" dirty="0" smtClean="0"/>
          </a:p>
          <a:p>
            <a:endParaRPr lang="ar-SA" dirty="0"/>
          </a:p>
        </p:txBody>
      </p:sp>
      <p:pic>
        <p:nvPicPr>
          <p:cNvPr id="6146" name="Picture 2" descr="http://2.bp.blogspot.com/_SdXsr248JAk/TScnWU3q5bI/AAAAAAAAAEI/A40S-nE9y-o/s1600/hihi+00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3356992"/>
            <a:ext cx="3658665" cy="33594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28600"/>
            <a:ext cx="8586536" cy="990600"/>
          </a:xfrm>
        </p:spPr>
        <p:txBody>
          <a:bodyPr>
            <a:normAutofit fontScale="90000"/>
          </a:bodyPr>
          <a:lstStyle/>
          <a:p>
            <a:r>
              <a:rPr lang="ar-SA" dirty="0" smtClean="0"/>
              <a:t> </a:t>
            </a:r>
            <a:r>
              <a:rPr lang="en-US" dirty="0" smtClean="0"/>
              <a:t>Material and Method: </a:t>
            </a:r>
            <a:br>
              <a:rPr lang="en-US" dirty="0" smtClean="0"/>
            </a:br>
            <a:endParaRPr lang="ar-SA" dirty="0"/>
          </a:p>
        </p:txBody>
      </p:sp>
      <p:sp>
        <p:nvSpPr>
          <p:cNvPr id="3" name="Content Placeholder 2"/>
          <p:cNvSpPr>
            <a:spLocks noGrp="1"/>
          </p:cNvSpPr>
          <p:nvPr>
            <p:ph sz="quarter" idx="1"/>
          </p:nvPr>
        </p:nvSpPr>
        <p:spPr>
          <a:xfrm>
            <a:off x="0" y="2132856"/>
            <a:ext cx="8856984" cy="1944216"/>
          </a:xfrm>
        </p:spPr>
        <p:txBody>
          <a:bodyPr>
            <a:noAutofit/>
          </a:bodyPr>
          <a:lstStyle/>
          <a:p>
            <a:pPr algn="l" rtl="0">
              <a:buNone/>
            </a:pPr>
            <a:r>
              <a:rPr lang="en-US" sz="3600" b="1" dirty="0" smtClean="0"/>
              <a:t>Materials:</a:t>
            </a:r>
            <a:endParaRPr lang="en-US" sz="3600" dirty="0" smtClean="0"/>
          </a:p>
          <a:p>
            <a:pPr algn="l">
              <a:buNone/>
            </a:pPr>
            <a:r>
              <a:rPr lang="en-US" sz="3600" dirty="0" smtClean="0"/>
              <a:t>• Olive oil. </a:t>
            </a:r>
            <a:br>
              <a:rPr lang="en-US" sz="3600" dirty="0" smtClean="0"/>
            </a:br>
            <a:r>
              <a:rPr lang="en-US" sz="3600" dirty="0" smtClean="0"/>
              <a:t>• KOH solution in alcohol (2O% KOH) </a:t>
            </a:r>
            <a:br>
              <a:rPr lang="en-US" sz="3600" dirty="0" smtClean="0"/>
            </a:br>
            <a:r>
              <a:rPr lang="en-US" sz="3600" dirty="0" smtClean="0"/>
              <a:t>• a water bath (boiling</a:t>
            </a:r>
          </a:p>
          <a:p>
            <a:pPr algn="l">
              <a:buNone/>
            </a:pPr>
            <a:endParaRPr lang="en-US" sz="3600" b="1" dirty="0" smtClean="0"/>
          </a:p>
          <a:p>
            <a:pPr algn="l">
              <a:buNone/>
            </a:pPr>
            <a:endParaRPr lang="en-US" sz="3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Method:</a:t>
            </a:r>
            <a:endParaRPr lang="ar-SA" dirty="0"/>
          </a:p>
        </p:txBody>
      </p:sp>
      <p:sp>
        <p:nvSpPr>
          <p:cNvPr id="3" name="Content Placeholder 2"/>
          <p:cNvSpPr>
            <a:spLocks noGrp="1"/>
          </p:cNvSpPr>
          <p:nvPr>
            <p:ph sz="quarter" idx="1"/>
          </p:nvPr>
        </p:nvSpPr>
        <p:spPr>
          <a:xfrm>
            <a:off x="107504" y="1600200"/>
            <a:ext cx="8658544" cy="5141168"/>
          </a:xfrm>
        </p:spPr>
        <p:txBody>
          <a:bodyPr>
            <a:normAutofit fontScale="92500" lnSpcReduction="10000"/>
          </a:bodyPr>
          <a:lstStyle/>
          <a:p>
            <a:pPr algn="l">
              <a:buNone/>
            </a:pPr>
            <a:r>
              <a:rPr lang="en-US" sz="3200" dirty="0" smtClean="0"/>
              <a:t/>
            </a:r>
            <a:br>
              <a:rPr lang="en-US" sz="3200" dirty="0" smtClean="0"/>
            </a:br>
            <a:r>
              <a:rPr lang="en-US" sz="3200" dirty="0" smtClean="0"/>
              <a:t>•Place 2 ml of oil in a large test tube (or flask).</a:t>
            </a:r>
          </a:p>
          <a:p>
            <a:pPr algn="l" rtl="0" fontAlgn="t">
              <a:buNone/>
            </a:pPr>
            <a:r>
              <a:rPr lang="en-US" sz="3200" dirty="0" smtClean="0"/>
              <a:t>• Add 4 ml of alcoholic potassium hydroxide). </a:t>
            </a:r>
          </a:p>
          <a:p>
            <a:pPr algn="l" rtl="0">
              <a:buNone/>
            </a:pPr>
            <a:r>
              <a:rPr lang="en-US" sz="3200" dirty="0" smtClean="0"/>
              <a:t>• Boil the solution for 3 minutes. After this period, make sure it is perfectly </a:t>
            </a:r>
            <a:r>
              <a:rPr lang="en-US" sz="3200" dirty="0" err="1" smtClean="0"/>
              <a:t>saponification</a:t>
            </a:r>
            <a:r>
              <a:rPr lang="en-US" sz="3200" dirty="0" smtClean="0"/>
              <a:t> process, by taking a drop of the solution and mix with the water if oil separated indicates that the non-completion of the </a:t>
            </a:r>
            <a:r>
              <a:rPr lang="en-US" sz="3200" dirty="0" err="1" smtClean="0"/>
              <a:t>saponification</a:t>
            </a:r>
            <a:r>
              <a:rPr lang="en-US" sz="3200" dirty="0" smtClean="0"/>
              <a:t>. In this case, continued to boil until all the alcohol evaporates. </a:t>
            </a:r>
          </a:p>
          <a:p>
            <a:pPr algn="l" rtl="0">
              <a:buNone/>
            </a:pPr>
            <a:r>
              <a:rPr lang="en-US" sz="3200" dirty="0" smtClean="0"/>
              <a:t>• Take the remaining solid material (soap) and add about 30 ml of water and keep it for the following tests. </a:t>
            </a:r>
          </a:p>
          <a:p>
            <a:pPr algn="l">
              <a:buNone/>
            </a:pPr>
            <a:r>
              <a:rPr lang="en-US" sz="3200" dirty="0" smtClean="0"/>
              <a:t>• Shake the solution after it cools and noted to be thick foam.</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80728"/>
            <a:ext cx="9073008" cy="1143000"/>
          </a:xfrm>
        </p:spPr>
        <p:txBody>
          <a:bodyPr>
            <a:normAutofit fontScale="90000"/>
          </a:bodyPr>
          <a:lstStyle/>
          <a:p>
            <a:r>
              <a:rPr lang="ar-SA" dirty="0" smtClean="0"/>
              <a:t/>
            </a:r>
            <a:br>
              <a:rPr lang="ar-SA" dirty="0" smtClean="0"/>
            </a:br>
            <a:r>
              <a:rPr lang="en-US" dirty="0" smtClean="0"/>
              <a:t> </a:t>
            </a:r>
            <a:r>
              <a:rPr lang="en-US" dirty="0" smtClean="0">
                <a:solidFill>
                  <a:schemeClr val="accent1">
                    <a:lumMod val="60000"/>
                    <a:lumOff val="40000"/>
                  </a:schemeClr>
                </a:solidFill>
              </a:rPr>
              <a:t>Experiment 3: </a:t>
            </a:r>
            <a:r>
              <a:rPr lang="en-US" b="1" dirty="0">
                <a:solidFill>
                  <a:schemeClr val="accent1">
                    <a:lumMod val="60000"/>
                    <a:lumOff val="40000"/>
                  </a:schemeClr>
                </a:solidFill>
              </a:rPr>
              <a:t>Testing the separation of soap from the solution by salting out</a:t>
            </a:r>
            <a:r>
              <a:rPr lang="en-US" b="1" dirty="0" smtClean="0">
                <a:solidFill>
                  <a:srgbClr val="FF66CC"/>
                </a:solidFill>
              </a:rPr>
              <a:t/>
            </a:r>
            <a:br>
              <a:rPr lang="en-US" b="1" dirty="0" smtClean="0">
                <a:solidFill>
                  <a:srgbClr val="FF66CC"/>
                </a:solidFill>
              </a:rPr>
            </a:br>
            <a:endParaRPr lang="ar-SA" dirty="0">
              <a:solidFill>
                <a:srgbClr val="FF66CC"/>
              </a:solidFill>
            </a:endParaRPr>
          </a:p>
        </p:txBody>
      </p:sp>
      <p:sp>
        <p:nvSpPr>
          <p:cNvPr id="3" name="Content Placeholder 2"/>
          <p:cNvSpPr>
            <a:spLocks noGrp="1"/>
          </p:cNvSpPr>
          <p:nvPr>
            <p:ph sz="quarter" idx="1"/>
          </p:nvPr>
        </p:nvSpPr>
        <p:spPr>
          <a:xfrm>
            <a:off x="323528" y="1600200"/>
            <a:ext cx="8442520" cy="5069160"/>
          </a:xfrm>
        </p:spPr>
        <p:txBody>
          <a:bodyPr>
            <a:normAutofit fontScale="77500" lnSpcReduction="20000"/>
          </a:bodyPr>
          <a:lstStyle/>
          <a:p>
            <a:pPr algn="l">
              <a:buNone/>
            </a:pPr>
            <a:r>
              <a:rPr lang="en-US" b="1" dirty="0" smtClean="0">
                <a:solidFill>
                  <a:schemeClr val="accent1">
                    <a:lumMod val="50000"/>
                  </a:schemeClr>
                </a:solidFill>
              </a:rPr>
              <a:t>Principle: </a:t>
            </a:r>
            <a:r>
              <a:rPr lang="en-US" b="1" dirty="0" smtClean="0"/>
              <a:t>To get the soap out of solution by salting out when added solid sodium chloride to the solution until saturation; separated soap in the form of insoluble and floats above the surface.</a:t>
            </a:r>
          </a:p>
          <a:p>
            <a:pPr>
              <a:buNone/>
            </a:pPr>
            <a:r>
              <a:rPr lang="en-US" dirty="0"/>
              <a:t>The </a:t>
            </a:r>
            <a:r>
              <a:rPr lang="en-US" dirty="0" err="1"/>
              <a:t>NaCl</a:t>
            </a:r>
            <a:r>
              <a:rPr lang="en-US" dirty="0"/>
              <a:t> solution provides Na</a:t>
            </a:r>
            <a:r>
              <a:rPr lang="en-US" baseline="30000" dirty="0"/>
              <a:t>+</a:t>
            </a:r>
            <a:r>
              <a:rPr lang="en-US" dirty="0"/>
              <a:t> and </a:t>
            </a:r>
            <a:r>
              <a:rPr lang="en-US" dirty="0" err="1"/>
              <a:t>Cl</a:t>
            </a:r>
            <a:r>
              <a:rPr lang="en-US" baseline="30000" dirty="0"/>
              <a:t>-</a:t>
            </a:r>
            <a:r>
              <a:rPr lang="en-US" dirty="0"/>
              <a:t> ions that bind to the polar water molecules, and help separate the water from the soap. This process is called salting out the soap</a:t>
            </a:r>
            <a:r>
              <a:rPr lang="en-US" dirty="0" smtClean="0"/>
              <a:t>.</a:t>
            </a:r>
          </a:p>
          <a:p>
            <a:pPr>
              <a:buNone/>
            </a:pPr>
            <a:endParaRPr lang="en-US" b="1" dirty="0" smtClean="0"/>
          </a:p>
          <a:p>
            <a:pPr algn="l" rtl="0">
              <a:buNone/>
            </a:pPr>
            <a:endParaRPr lang="en-US" b="1" dirty="0"/>
          </a:p>
          <a:p>
            <a:pPr algn="l" rtl="0">
              <a:buNone/>
            </a:pPr>
            <a:endParaRPr lang="en-US" b="1" dirty="0" smtClean="0"/>
          </a:p>
          <a:p>
            <a:pPr algn="l" rtl="0">
              <a:buNone/>
            </a:pPr>
            <a:r>
              <a:rPr lang="en-US" b="1" dirty="0" smtClean="0"/>
              <a:t>Materials:</a:t>
            </a:r>
            <a:r>
              <a:rPr lang="en-US" dirty="0" smtClean="0"/>
              <a:t/>
            </a:r>
            <a:br>
              <a:rPr lang="en-US" dirty="0" smtClean="0"/>
            </a:br>
            <a:r>
              <a:rPr lang="en-US" dirty="0" smtClean="0"/>
              <a:t>- Soap (which was prepared in the previous experiment) </a:t>
            </a:r>
            <a:br>
              <a:rPr lang="en-US" dirty="0" smtClean="0"/>
            </a:br>
            <a:r>
              <a:rPr lang="en-US" dirty="0" smtClean="0"/>
              <a:t>- Solid sodium chloride </a:t>
            </a:r>
            <a:r>
              <a:rPr lang="en-US" dirty="0" err="1" smtClean="0"/>
              <a:t>NaCl</a:t>
            </a:r>
            <a:endParaRPr lang="en-US" dirty="0" smtClean="0"/>
          </a:p>
          <a:p>
            <a:pPr algn="l" rtl="0">
              <a:buNone/>
            </a:pPr>
            <a:r>
              <a:rPr lang="en-US" dirty="0" smtClean="0"/>
              <a:t>- A small beaker.</a:t>
            </a:r>
          </a:p>
          <a:p>
            <a:pPr algn="l" rtl="0">
              <a:buNone/>
            </a:pPr>
            <a:r>
              <a:rPr lang="en-US" dirty="0" smtClean="0"/>
              <a:t> </a:t>
            </a:r>
          </a:p>
          <a:p>
            <a:pPr algn="l" rtl="0">
              <a:buNone/>
            </a:pPr>
            <a:r>
              <a:rPr lang="en-US" b="1" dirty="0" smtClean="0"/>
              <a:t>Method:</a:t>
            </a:r>
            <a:r>
              <a:rPr lang="en-US" dirty="0" smtClean="0"/>
              <a:t/>
            </a:r>
            <a:br>
              <a:rPr lang="en-US" dirty="0" smtClean="0"/>
            </a:br>
            <a:r>
              <a:rPr lang="en-US" dirty="0" smtClean="0"/>
              <a:t>Place about 10 ml of soap in the beaker, then add small amounts of sodium chloride in batches, stirring until saturated solution.</a:t>
            </a:r>
          </a:p>
          <a:p>
            <a:pPr algn="l">
              <a:buNone/>
            </a:pP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96752"/>
            <a:ext cx="8514528" cy="990600"/>
          </a:xfrm>
        </p:spPr>
        <p:txBody>
          <a:bodyPr>
            <a:normAutofit fontScale="90000"/>
          </a:bodyPr>
          <a:lstStyle/>
          <a:p>
            <a:r>
              <a:rPr lang="en-US" dirty="0" smtClean="0">
                <a:solidFill>
                  <a:srgbClr val="FF66CC"/>
                </a:solidFill>
              </a:rPr>
              <a:t/>
            </a:r>
            <a:br>
              <a:rPr lang="en-US" dirty="0" smtClean="0">
                <a:solidFill>
                  <a:srgbClr val="FF66CC"/>
                </a:solidFill>
              </a:rPr>
            </a:br>
            <a:r>
              <a:rPr lang="en-US" dirty="0" smtClean="0">
                <a:solidFill>
                  <a:schemeClr val="accent1">
                    <a:lumMod val="60000"/>
                    <a:lumOff val="40000"/>
                  </a:schemeClr>
                </a:solidFill>
              </a:rPr>
              <a:t>Experiment 4:</a:t>
            </a:r>
            <a:r>
              <a:rPr lang="en-US" b="1" dirty="0" smtClean="0">
                <a:solidFill>
                  <a:schemeClr val="accent1">
                    <a:lumMod val="60000"/>
                    <a:lumOff val="40000"/>
                  </a:schemeClr>
                </a:solidFill>
              </a:rPr>
              <a:t>Test formation insoluble fatty acids salt (insoluble soaps): </a:t>
            </a:r>
            <a:r>
              <a:rPr lang="en-US" b="1" dirty="0" smtClean="0">
                <a:solidFill>
                  <a:srgbClr val="FF66CC"/>
                </a:solidFill>
              </a:rPr>
              <a:t/>
            </a:r>
            <a:br>
              <a:rPr lang="en-US" b="1" dirty="0" smtClean="0">
                <a:solidFill>
                  <a:srgbClr val="FF66CC"/>
                </a:solidFill>
              </a:rPr>
            </a:br>
            <a:endParaRPr lang="ar-SA" dirty="0">
              <a:solidFill>
                <a:srgbClr val="FF66CC"/>
              </a:solidFill>
            </a:endParaRPr>
          </a:p>
        </p:txBody>
      </p:sp>
      <p:sp>
        <p:nvSpPr>
          <p:cNvPr id="3" name="Content Placeholder 2"/>
          <p:cNvSpPr>
            <a:spLocks noGrp="1"/>
          </p:cNvSpPr>
          <p:nvPr>
            <p:ph sz="quarter" idx="1"/>
          </p:nvPr>
        </p:nvSpPr>
        <p:spPr>
          <a:xfrm>
            <a:off x="107504" y="1600200"/>
            <a:ext cx="9036496" cy="5257800"/>
          </a:xfrm>
        </p:spPr>
        <p:txBody>
          <a:bodyPr>
            <a:normAutofit/>
          </a:bodyPr>
          <a:lstStyle/>
          <a:p>
            <a:pPr algn="l">
              <a:buNone/>
            </a:pPr>
            <a:r>
              <a:rPr lang="en-US" dirty="0" smtClean="0"/>
              <a:t>Working </a:t>
            </a:r>
            <a:r>
              <a:rPr lang="en-US" dirty="0" smtClean="0">
                <a:solidFill>
                  <a:schemeClr val="accent1">
                    <a:lumMod val="60000"/>
                    <a:lumOff val="40000"/>
                  </a:schemeClr>
                </a:solidFill>
              </a:rPr>
              <a:t>calcium, magnesium, lead or iron</a:t>
            </a:r>
            <a:r>
              <a:rPr lang="en-US" dirty="0" smtClean="0">
                <a:solidFill>
                  <a:srgbClr val="FF66CC"/>
                </a:solidFill>
              </a:rPr>
              <a:t> </a:t>
            </a:r>
            <a:r>
              <a:rPr lang="en-US" dirty="0" smtClean="0"/>
              <a:t>ions to the deposition of soap and make it </a:t>
            </a:r>
            <a:r>
              <a:rPr lang="en-US" dirty="0" smtClean="0">
                <a:solidFill>
                  <a:schemeClr val="accent1">
                    <a:lumMod val="50000"/>
                  </a:schemeClr>
                </a:solidFill>
              </a:rPr>
              <a:t>insoluble</a:t>
            </a:r>
            <a:r>
              <a:rPr lang="en-US" dirty="0" smtClean="0"/>
              <a:t> in water.</a:t>
            </a:r>
          </a:p>
          <a:p>
            <a:pPr>
              <a:buNone/>
            </a:pPr>
            <a:r>
              <a:rPr lang="en-US" dirty="0" smtClean="0"/>
              <a:t>   The </a:t>
            </a:r>
            <a:r>
              <a:rPr lang="en-US" dirty="0"/>
              <a:t>soap would no longer be attracted to water molecules and could no longer emulsify oil and dirt</a:t>
            </a:r>
            <a:r>
              <a:rPr lang="en-US" dirty="0" smtClean="0"/>
              <a:t>.</a:t>
            </a:r>
          </a:p>
          <a:p>
            <a:pPr>
              <a:buNone/>
            </a:pPr>
            <a:r>
              <a:rPr lang="en-US" dirty="0"/>
              <a:t> </a:t>
            </a:r>
            <a:r>
              <a:rPr lang="en-US" dirty="0" smtClean="0"/>
              <a:t>  Hard </a:t>
            </a:r>
            <a:r>
              <a:rPr lang="en-US" dirty="0"/>
              <a:t>water contains metal </a:t>
            </a:r>
            <a:r>
              <a:rPr lang="en-US" dirty="0" err="1"/>
              <a:t>cations</a:t>
            </a:r>
            <a:r>
              <a:rPr lang="en-US" dirty="0"/>
              <a:t>, such as Ca</a:t>
            </a:r>
            <a:r>
              <a:rPr lang="en-US" baseline="30000" dirty="0"/>
              <a:t>2+</a:t>
            </a:r>
            <a:r>
              <a:rPr lang="en-US" dirty="0"/>
              <a:t> and Mg</a:t>
            </a:r>
            <a:r>
              <a:rPr lang="en-US" baseline="30000" dirty="0"/>
              <a:t>2+</a:t>
            </a:r>
            <a:r>
              <a:rPr lang="en-US" dirty="0"/>
              <a:t>, that react with the charged ends of the soaps to form insoluble salts. The insoluble salts that Ca</a:t>
            </a:r>
            <a:r>
              <a:rPr lang="en-US" baseline="30000" dirty="0"/>
              <a:t>2+</a:t>
            </a:r>
            <a:r>
              <a:rPr lang="en-US" dirty="0"/>
              <a:t> and Mg</a:t>
            </a:r>
            <a:r>
              <a:rPr lang="en-US" baseline="30000" dirty="0"/>
              <a:t>2+</a:t>
            </a:r>
            <a:r>
              <a:rPr lang="en-US" dirty="0"/>
              <a:t> form with soap anions cause </a:t>
            </a:r>
            <a:r>
              <a:rPr lang="en-US" dirty="0" smtClean="0">
                <a:solidFill>
                  <a:schemeClr val="accent1">
                    <a:lumMod val="50000"/>
                  </a:schemeClr>
                </a:solidFill>
              </a:rPr>
              <a:t>white precipitate</a:t>
            </a:r>
            <a:r>
              <a:rPr lang="en-US" dirty="0" smtClean="0">
                <a:solidFill>
                  <a:srgbClr val="FF66CC"/>
                </a:solidFill>
              </a:rPr>
              <a:t> </a:t>
            </a:r>
            <a:r>
              <a:rPr lang="en-US" dirty="0" smtClean="0"/>
              <a:t>from </a:t>
            </a:r>
            <a:r>
              <a:rPr lang="en-US" dirty="0" smtClean="0">
                <a:solidFill>
                  <a:schemeClr val="accent1">
                    <a:lumMod val="50000"/>
                  </a:schemeClr>
                </a:solidFill>
              </a:rPr>
              <a:t>calcium </a:t>
            </a:r>
            <a:r>
              <a:rPr lang="en-US" dirty="0" err="1" smtClean="0">
                <a:solidFill>
                  <a:schemeClr val="accent1">
                    <a:lumMod val="50000"/>
                  </a:schemeClr>
                </a:solidFill>
              </a:rPr>
              <a:t>stearte</a:t>
            </a:r>
            <a:r>
              <a:rPr lang="en-US" dirty="0" smtClean="0">
                <a:solidFill>
                  <a:schemeClr val="accent1">
                    <a:lumMod val="50000"/>
                  </a:schemeClr>
                </a:solidFill>
              </a:rPr>
              <a:t> or </a:t>
            </a:r>
            <a:r>
              <a:rPr lang="en-US" dirty="0" err="1" smtClean="0">
                <a:solidFill>
                  <a:schemeClr val="accent1">
                    <a:lumMod val="50000"/>
                  </a:schemeClr>
                </a:solidFill>
              </a:rPr>
              <a:t>oleate</a:t>
            </a:r>
            <a:r>
              <a:rPr lang="en-US" dirty="0" smtClean="0"/>
              <a:t>).</a:t>
            </a:r>
          </a:p>
          <a:p>
            <a:pPr>
              <a:buNone/>
            </a:pPr>
            <a:r>
              <a:rPr lang="en-US" dirty="0" smtClean="0"/>
              <a:t>Sodium soap </a:t>
            </a:r>
            <a:r>
              <a:rPr lang="en-US" dirty="0"/>
              <a:t>+ calcium sulfate=.&gt; calcium soap + </a:t>
            </a:r>
            <a:r>
              <a:rPr lang="en-US" dirty="0" smtClean="0"/>
              <a:t>sodium sulfate</a:t>
            </a:r>
            <a:r>
              <a:rPr lang="en-US" dirty="0"/>
              <a:t>.</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476672"/>
            <a:ext cx="8586536" cy="5069160"/>
          </a:xfrm>
        </p:spPr>
        <p:txBody>
          <a:bodyPr>
            <a:noAutofit/>
          </a:bodyPr>
          <a:lstStyle/>
          <a:p>
            <a:pPr algn="l" rtl="0">
              <a:buNone/>
            </a:pPr>
            <a:r>
              <a:rPr lang="en-US" sz="2800" b="1" dirty="0" smtClean="0"/>
              <a:t>Materials:</a:t>
            </a:r>
            <a:r>
              <a:rPr lang="en-US" sz="2800" dirty="0" smtClean="0"/>
              <a:t/>
            </a:r>
            <a:br>
              <a:rPr lang="en-US" sz="2800" dirty="0" smtClean="0"/>
            </a:br>
            <a:r>
              <a:rPr lang="en-US" sz="2800" dirty="0" smtClean="0"/>
              <a:t>- Soap (which was prepared in the previous experiment) </a:t>
            </a:r>
            <a:br>
              <a:rPr lang="en-US" sz="2800" dirty="0" smtClean="0"/>
            </a:br>
            <a:r>
              <a:rPr lang="en-US" sz="2800" dirty="0" smtClean="0"/>
              <a:t>- Calcium chloride(CaCl</a:t>
            </a:r>
            <a:r>
              <a:rPr lang="en-US" sz="2800" baseline="-25000" dirty="0" smtClean="0"/>
              <a:t>2</a:t>
            </a:r>
            <a:r>
              <a:rPr lang="en-US" sz="2800" dirty="0" smtClean="0"/>
              <a:t>) 5% </a:t>
            </a:r>
            <a:br>
              <a:rPr lang="en-US" sz="2800" dirty="0" smtClean="0"/>
            </a:br>
            <a:r>
              <a:rPr lang="en-US" sz="2800" dirty="0" smtClean="0"/>
              <a:t>- Magnesium chloride or sulfate 5% </a:t>
            </a:r>
            <a:br>
              <a:rPr lang="en-US" sz="2800" dirty="0" smtClean="0"/>
            </a:br>
            <a:r>
              <a:rPr lang="en-US" sz="2800" dirty="0" smtClean="0"/>
              <a:t>- Lead acetate . </a:t>
            </a:r>
            <a:br>
              <a:rPr lang="en-US" sz="2800" dirty="0" smtClean="0"/>
            </a:br>
            <a:r>
              <a:rPr lang="en-US" sz="2800" dirty="0" smtClean="0"/>
              <a:t>- Test tubes.</a:t>
            </a:r>
          </a:p>
          <a:p>
            <a:pPr algn="l" rtl="0">
              <a:buNone/>
            </a:pPr>
            <a:r>
              <a:rPr lang="en-US" sz="2800" dirty="0" smtClean="0"/>
              <a:t/>
            </a:r>
            <a:br>
              <a:rPr lang="en-US" sz="2800" dirty="0" smtClean="0"/>
            </a:br>
            <a:r>
              <a:rPr lang="en-US" sz="2800" b="1" dirty="0" smtClean="0"/>
              <a:t>Method:</a:t>
            </a:r>
            <a:r>
              <a:rPr lang="en-US" sz="2800" dirty="0" smtClean="0"/>
              <a:t/>
            </a:r>
            <a:br>
              <a:rPr lang="en-US" sz="2800" dirty="0" smtClean="0"/>
            </a:br>
            <a:r>
              <a:rPr lang="en-US" sz="2800" dirty="0" smtClean="0"/>
              <a:t>1 - Add about 4 ml of distilled water to 2 ml of soap in three test tubes </a:t>
            </a:r>
            <a:br>
              <a:rPr lang="en-US" sz="2800" dirty="0" smtClean="0"/>
            </a:br>
            <a:r>
              <a:rPr lang="en-US" sz="2800" dirty="0" smtClean="0"/>
              <a:t>2 – Add to the first tube a few drops of calcium chloride, to second tube </a:t>
            </a:r>
            <a:r>
              <a:rPr lang="en-US" sz="2800" dirty="0" err="1" smtClean="0"/>
              <a:t>MgCl</a:t>
            </a:r>
            <a:r>
              <a:rPr lang="en-US" sz="2800" dirty="0" smtClean="0"/>
              <a:t> ,and third tube </a:t>
            </a:r>
          </a:p>
          <a:p>
            <a:pPr algn="l">
              <a:buNone/>
            </a:pPr>
            <a:r>
              <a:rPr lang="en-US" sz="2800" dirty="0" smtClean="0"/>
              <a:t>lead acetate</a:t>
            </a:r>
            <a:endParaRPr lang="ar-SA"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a:t>
            </a:r>
            <a:endParaRPr lang="ar-SA" dirty="0"/>
          </a:p>
        </p:txBody>
      </p:sp>
      <p:graphicFrame>
        <p:nvGraphicFramePr>
          <p:cNvPr id="4" name="Content Placeholder 3"/>
          <p:cNvGraphicFramePr>
            <a:graphicFrameLocks noGrp="1"/>
          </p:cNvGraphicFramePr>
          <p:nvPr>
            <p:ph sz="quarter" idx="1"/>
          </p:nvPr>
        </p:nvGraphicFramePr>
        <p:xfrm>
          <a:off x="971600" y="2492896"/>
          <a:ext cx="7143690" cy="1472184"/>
        </p:xfrm>
        <a:graphic>
          <a:graphicData uri="http://schemas.openxmlformats.org/drawingml/2006/table">
            <a:tbl>
              <a:tblPr rtl="1"/>
              <a:tblGrid>
                <a:gridCol w="2380671"/>
                <a:gridCol w="3470323"/>
                <a:gridCol w="1292696"/>
              </a:tblGrid>
              <a:tr h="396425">
                <a:tc>
                  <a:txBody>
                    <a:bodyPr/>
                    <a:lstStyle/>
                    <a:p>
                      <a:pPr algn="ctr" rtl="0">
                        <a:lnSpc>
                          <a:spcPct val="115000"/>
                        </a:lnSpc>
                        <a:spcAft>
                          <a:spcPts val="0"/>
                        </a:spcAft>
                      </a:pPr>
                      <a:r>
                        <a:rPr lang="en-US" sz="2800" b="0">
                          <a:solidFill>
                            <a:srgbClr val="000000"/>
                          </a:solidFill>
                          <a:latin typeface="Shruti" pitchFamily="34" charset="0"/>
                          <a:ea typeface="Calibri"/>
                          <a:cs typeface="Shruti" pitchFamily="34" charset="0"/>
                        </a:rPr>
                        <a:t>Conclusion</a:t>
                      </a:r>
                      <a:endParaRPr lang="en-US" sz="2800" b="0">
                        <a:latin typeface="Shruti" pitchFamily="34" charset="0"/>
                        <a:ea typeface="Calibri"/>
                        <a:cs typeface="Shruti"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0">
                        <a:lnSpc>
                          <a:spcPct val="115000"/>
                        </a:lnSpc>
                        <a:spcAft>
                          <a:spcPts val="0"/>
                        </a:spcAft>
                      </a:pPr>
                      <a:r>
                        <a:rPr lang="en-US" sz="2800" b="0" dirty="0">
                          <a:solidFill>
                            <a:srgbClr val="000000"/>
                          </a:solidFill>
                          <a:latin typeface="Shruti" pitchFamily="34" charset="0"/>
                          <a:ea typeface="Times New Roman"/>
                          <a:cs typeface="Shruti" pitchFamily="34" charset="0"/>
                        </a:rPr>
                        <a:t>Observation</a:t>
                      </a:r>
                      <a:endParaRPr lang="en-US" sz="2800" b="0" dirty="0">
                        <a:latin typeface="Shruti" pitchFamily="34" charset="0"/>
                        <a:ea typeface="Calibri"/>
                        <a:cs typeface="Shruti"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0">
                        <a:lnSpc>
                          <a:spcPct val="115000"/>
                        </a:lnSpc>
                        <a:spcAft>
                          <a:spcPts val="0"/>
                        </a:spcAft>
                      </a:pPr>
                      <a:r>
                        <a:rPr lang="en-US" sz="2800" b="0" dirty="0">
                          <a:solidFill>
                            <a:srgbClr val="000000"/>
                          </a:solidFill>
                          <a:latin typeface="Shruti" pitchFamily="34" charset="0"/>
                          <a:ea typeface="Calibri"/>
                          <a:cs typeface="Shruti" pitchFamily="34" charset="0"/>
                        </a:rPr>
                        <a:t>Tube</a:t>
                      </a:r>
                      <a:endParaRPr lang="en-US" sz="2800" b="0" dirty="0">
                        <a:latin typeface="Shruti" pitchFamily="34" charset="0"/>
                        <a:ea typeface="Calibri"/>
                        <a:cs typeface="Shruti"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r>
              <a:tr h="396425">
                <a:tc>
                  <a:txBody>
                    <a:bodyPr/>
                    <a:lstStyle/>
                    <a:p>
                      <a:pPr algn="ctr" rtl="1">
                        <a:lnSpc>
                          <a:spcPct val="115000"/>
                        </a:lnSpc>
                        <a:spcAft>
                          <a:spcPts val="0"/>
                        </a:spcAft>
                      </a:pPr>
                      <a:endParaRPr lang="ar-SA" sz="2800" b="0">
                        <a:solidFill>
                          <a:srgbClr val="000000"/>
                        </a:solidFill>
                        <a:latin typeface="Shruti"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2800" b="0">
                        <a:solidFill>
                          <a:srgbClr val="000000"/>
                        </a:solidFill>
                        <a:latin typeface="Shruti"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800" b="0" dirty="0" smtClean="0">
                          <a:solidFill>
                            <a:srgbClr val="000000"/>
                          </a:solidFill>
                          <a:latin typeface="Shruti" pitchFamily="34" charset="0"/>
                          <a:ea typeface="Calibri"/>
                          <a:cs typeface="Shruti" pitchFamily="34" charset="0"/>
                        </a:rPr>
                        <a:t>CaCl2</a:t>
                      </a:r>
                      <a:endParaRPr lang="ar-SA" sz="2800" b="0" dirty="0">
                        <a:solidFill>
                          <a:srgbClr val="000000"/>
                        </a:solidFill>
                        <a:latin typeface="Shruti"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r>
              <a:tr h="396425">
                <a:tc>
                  <a:txBody>
                    <a:bodyPr/>
                    <a:lstStyle/>
                    <a:p>
                      <a:pPr algn="ctr" rtl="1">
                        <a:lnSpc>
                          <a:spcPct val="115000"/>
                        </a:lnSpc>
                        <a:spcAft>
                          <a:spcPts val="0"/>
                        </a:spcAft>
                      </a:pPr>
                      <a:endParaRPr lang="ar-SA" sz="2800" b="0">
                        <a:solidFill>
                          <a:srgbClr val="000000"/>
                        </a:solidFill>
                        <a:latin typeface="Shruti"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2800" b="0">
                        <a:solidFill>
                          <a:srgbClr val="000000"/>
                        </a:solidFill>
                        <a:latin typeface="Shruti"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800" b="0" dirty="0" smtClean="0">
                          <a:solidFill>
                            <a:srgbClr val="000000"/>
                          </a:solidFill>
                          <a:latin typeface="Shruti" pitchFamily="34" charset="0"/>
                          <a:ea typeface="Calibri"/>
                          <a:cs typeface="Shruti" pitchFamily="34" charset="0"/>
                        </a:rPr>
                        <a:t>MgCl2</a:t>
                      </a:r>
                      <a:endParaRPr lang="ar-SA" sz="2800" b="0" dirty="0">
                        <a:solidFill>
                          <a:srgbClr val="000000"/>
                        </a:solidFill>
                        <a:latin typeface="Shruti" pitchFamily="34" charset="0"/>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Lipids are….</a:t>
            </a:r>
            <a:endParaRPr lang="ar-SA" dirty="0"/>
          </a:p>
        </p:txBody>
      </p:sp>
      <p:sp>
        <p:nvSpPr>
          <p:cNvPr id="3" name="Content Placeholder 2"/>
          <p:cNvSpPr>
            <a:spLocks noGrp="1"/>
          </p:cNvSpPr>
          <p:nvPr>
            <p:ph sz="quarter" idx="1"/>
          </p:nvPr>
        </p:nvSpPr>
        <p:spPr>
          <a:xfrm>
            <a:off x="0" y="1600200"/>
            <a:ext cx="8766048" cy="5257800"/>
          </a:xfrm>
        </p:spPr>
        <p:txBody>
          <a:bodyPr>
            <a:normAutofit/>
          </a:bodyPr>
          <a:lstStyle/>
          <a:p>
            <a:pPr algn="l">
              <a:buNone/>
            </a:pPr>
            <a:r>
              <a:rPr lang="en-US" sz="2400" dirty="0" smtClean="0"/>
              <a:t>It can be defined as </a:t>
            </a:r>
            <a:r>
              <a:rPr lang="en-US" sz="2400" b="1" dirty="0" smtClean="0">
                <a:solidFill>
                  <a:schemeClr val="accent2">
                    <a:lumMod val="75000"/>
                  </a:schemeClr>
                </a:solidFill>
              </a:rPr>
              <a:t>nonpolar</a:t>
            </a:r>
            <a:r>
              <a:rPr lang="en-US" sz="2400" dirty="0" smtClean="0"/>
              <a:t> organic compound insoluble in polar solvent , but </a:t>
            </a:r>
            <a:r>
              <a:rPr lang="en-US" sz="2400" b="1" dirty="0" smtClean="0">
                <a:solidFill>
                  <a:schemeClr val="accent2">
                    <a:lumMod val="75000"/>
                  </a:schemeClr>
                </a:solidFill>
              </a:rPr>
              <a:t>soluble in organic solvents</a:t>
            </a:r>
            <a:r>
              <a:rPr lang="en-US" sz="2400" dirty="0" smtClean="0"/>
              <a:t> such as benzene ,ether, chloroform.</a:t>
            </a:r>
          </a:p>
          <a:p>
            <a:pPr algn="l">
              <a:buNone/>
            </a:pPr>
            <a:r>
              <a:rPr lang="en-US" b="1" dirty="0" smtClean="0">
                <a:solidFill>
                  <a:schemeClr val="accent2">
                    <a:lumMod val="75000"/>
                  </a:schemeClr>
                </a:solidFill>
              </a:rPr>
              <a:t>Biological role of lipids</a:t>
            </a:r>
            <a:r>
              <a:rPr lang="en-US" b="1" dirty="0" smtClean="0"/>
              <a:t>:</a:t>
            </a:r>
          </a:p>
          <a:p>
            <a:pPr algn="l">
              <a:buNone/>
            </a:pPr>
            <a:r>
              <a:rPr lang="en-US" sz="2400" dirty="0" smtClean="0"/>
              <a:t>Lipids are found naturally in all living organisms.</a:t>
            </a:r>
          </a:p>
          <a:p>
            <a:pPr algn="l">
              <a:buNone/>
            </a:pPr>
            <a:r>
              <a:rPr lang="en-US" sz="2400" dirty="0" smtClean="0"/>
              <a:t>1)It presents in cell membranes, </a:t>
            </a:r>
          </a:p>
          <a:p>
            <a:pPr algn="l">
              <a:buNone/>
            </a:pPr>
            <a:endParaRPr lang="en-US" sz="2400" dirty="0" smtClean="0"/>
          </a:p>
          <a:p>
            <a:pPr algn="l">
              <a:buNone/>
            </a:pPr>
            <a:endParaRPr lang="en-US" sz="2400" dirty="0"/>
          </a:p>
          <a:p>
            <a:pPr algn="l">
              <a:buNone/>
            </a:pPr>
            <a:endParaRPr lang="en-US" sz="2400" dirty="0" smtClean="0"/>
          </a:p>
          <a:p>
            <a:pPr algn="l">
              <a:buNone/>
            </a:pPr>
            <a:r>
              <a:rPr lang="en-US" sz="2400" dirty="0" smtClean="0"/>
              <a:t>2) An essential </a:t>
            </a:r>
            <a:r>
              <a:rPr lang="en-US" sz="2400" b="1" dirty="0" smtClean="0">
                <a:solidFill>
                  <a:schemeClr val="accent2">
                    <a:lumMod val="75000"/>
                  </a:schemeClr>
                </a:solidFill>
              </a:rPr>
              <a:t>source of energy </a:t>
            </a:r>
            <a:r>
              <a:rPr lang="en-US" sz="2400" dirty="0" smtClean="0"/>
              <a:t>in the body. It give more energy than carbohydrate and proteins. </a:t>
            </a:r>
            <a:endParaRPr lang="ar-SA" sz="2400" dirty="0" smtClean="0"/>
          </a:p>
          <a:p>
            <a:pPr algn="l">
              <a:buNone/>
            </a:pPr>
            <a:endParaRPr lang="en-US" sz="2800" dirty="0" smtClean="0"/>
          </a:p>
          <a:p>
            <a:pPr algn="l">
              <a:buNone/>
            </a:pPr>
            <a:endParaRPr lang="ar-SA" sz="2800" dirty="0"/>
          </a:p>
        </p:txBody>
      </p:sp>
      <p:pic>
        <p:nvPicPr>
          <p:cNvPr id="1026" name="Picture 2" descr="https://encrypted-tbn0.gstatic.com/images?q=tbn:ANd9GcSa3vAd58wSIAMv4AmmMgMli3d7gaFJGkhC3-Cqh0uazzBapeD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068960"/>
            <a:ext cx="2123983" cy="1590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Fatty acids:</a:t>
            </a:r>
            <a:endParaRPr lang="ar-SA" dirty="0"/>
          </a:p>
        </p:txBody>
      </p:sp>
      <p:sp>
        <p:nvSpPr>
          <p:cNvPr id="3" name="Content Placeholder 2"/>
          <p:cNvSpPr>
            <a:spLocks noGrp="1"/>
          </p:cNvSpPr>
          <p:nvPr>
            <p:ph sz="quarter" idx="1"/>
          </p:nvPr>
        </p:nvSpPr>
        <p:spPr/>
        <p:txBody>
          <a:bodyPr/>
          <a:lstStyle/>
          <a:p>
            <a:r>
              <a:rPr lang="en-US" dirty="0"/>
              <a:t>They are the building blocks of lipid. Fatty acid have a long hydrocarbon chain containing a carboxyl group at the end. They are divided into: saturated fatty acids and unsaturated fatty acids (unsaturated contain double bonds). The general formula for fatty acids {CH3 (CH2) n COOH} </a:t>
            </a:r>
          </a:p>
        </p:txBody>
      </p:sp>
    </p:spTree>
    <p:extLst>
      <p:ext uri="{BB962C8B-B14F-4D97-AF65-F5344CB8AC3E}">
        <p14:creationId xmlns:p14="http://schemas.microsoft.com/office/powerpoint/2010/main" val="908820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Lipids</a:t>
            </a:r>
            <a:endParaRPr lang="ar-SA" dirty="0"/>
          </a:p>
        </p:txBody>
      </p:sp>
      <p:sp>
        <p:nvSpPr>
          <p:cNvPr id="3" name="Content Placeholder 2"/>
          <p:cNvSpPr>
            <a:spLocks noGrp="1"/>
          </p:cNvSpPr>
          <p:nvPr>
            <p:ph sz="quarter" idx="1"/>
          </p:nvPr>
        </p:nvSpPr>
        <p:spPr>
          <a:xfrm>
            <a:off x="107504" y="1600200"/>
            <a:ext cx="9036496" cy="5257800"/>
          </a:xfrm>
        </p:spPr>
        <p:txBody>
          <a:bodyPr/>
          <a:lstStyle/>
          <a:p>
            <a:pPr algn="l">
              <a:buNone/>
            </a:pPr>
            <a:r>
              <a:rPr lang="en-US" sz="3200" dirty="0" smtClean="0"/>
              <a:t>lipids can be divided according to their chemical </a:t>
            </a:r>
            <a:endParaRPr lang="ar-SA" sz="3200" dirty="0" smtClean="0"/>
          </a:p>
          <a:p>
            <a:pPr algn="l">
              <a:buNone/>
            </a:pPr>
            <a:r>
              <a:rPr lang="en-US" sz="3600" dirty="0" smtClean="0"/>
              <a:t>composition to:</a:t>
            </a:r>
          </a:p>
          <a:p>
            <a:pPr algn="l">
              <a:buNone/>
            </a:pPr>
            <a:endParaRPr lang="en-US" sz="3600" dirty="0" smtClean="0"/>
          </a:p>
          <a:p>
            <a:pPr algn="l">
              <a:buNone/>
            </a:pPr>
            <a:r>
              <a:rPr lang="en-US" sz="3600" b="1" dirty="0" smtClean="0">
                <a:solidFill>
                  <a:schemeClr val="accent2">
                    <a:lumMod val="75000"/>
                  </a:schemeClr>
                </a:solidFill>
              </a:rPr>
              <a:t>I) Simple lipids. </a:t>
            </a:r>
          </a:p>
          <a:p>
            <a:pPr algn="l">
              <a:buNone/>
            </a:pPr>
            <a:r>
              <a:rPr lang="en-US" sz="3600" b="1" dirty="0" smtClean="0">
                <a:solidFill>
                  <a:schemeClr val="accent2">
                    <a:lumMod val="75000"/>
                  </a:schemeClr>
                </a:solidFill>
              </a:rPr>
              <a:t>II) Compound (conjugated) lipids. </a:t>
            </a:r>
          </a:p>
          <a:p>
            <a:pPr algn="l">
              <a:buNone/>
            </a:pPr>
            <a:r>
              <a:rPr lang="en-US" sz="3600" b="1" dirty="0" smtClean="0">
                <a:solidFill>
                  <a:schemeClr val="accent2">
                    <a:lumMod val="75000"/>
                  </a:schemeClr>
                </a:solidFill>
              </a:rPr>
              <a:t>III) Derived lipids .</a:t>
            </a:r>
            <a:endParaRPr lang="en-US" sz="3600" dirty="0" smtClean="0">
              <a:solidFill>
                <a:schemeClr val="accent2">
                  <a:lumMod val="75000"/>
                </a:schemeClr>
              </a:solidFill>
            </a:endParaRPr>
          </a:p>
          <a:p>
            <a:pPr algn="l">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75000"/>
                  </a:schemeClr>
                </a:solidFill>
              </a:rPr>
              <a:t>I) Simple lipids</a:t>
            </a:r>
            <a:r>
              <a:rPr lang="ar-SA" dirty="0" smtClean="0"/>
              <a:t/>
            </a:r>
            <a:br>
              <a:rPr lang="ar-SA" dirty="0" smtClean="0"/>
            </a:br>
            <a:endParaRPr lang="ar-SA" dirty="0"/>
          </a:p>
        </p:txBody>
      </p:sp>
      <p:pic>
        <p:nvPicPr>
          <p:cNvPr id="5" name="Content Placeholder 4" descr="image006.jpg"/>
          <p:cNvPicPr>
            <a:picLocks noGrp="1" noChangeAspect="1"/>
          </p:cNvPicPr>
          <p:nvPr>
            <p:ph sz="quarter" idx="1"/>
          </p:nvPr>
        </p:nvPicPr>
        <p:blipFill>
          <a:blip r:embed="rId2" cstate="print"/>
          <a:stretch>
            <a:fillRect/>
          </a:stretch>
        </p:blipFill>
        <p:spPr>
          <a:xfrm>
            <a:off x="2915816" y="2173576"/>
            <a:ext cx="3888432" cy="2666546"/>
          </a:xfrm>
        </p:spPr>
      </p:pic>
      <p:sp>
        <p:nvSpPr>
          <p:cNvPr id="6" name="Rectangle 5"/>
          <p:cNvSpPr/>
          <p:nvPr/>
        </p:nvSpPr>
        <p:spPr>
          <a:xfrm>
            <a:off x="527990" y="908720"/>
            <a:ext cx="7794104" cy="400110"/>
          </a:xfrm>
          <a:prstGeom prst="rect">
            <a:avLst/>
          </a:prstGeom>
        </p:spPr>
        <p:txBody>
          <a:bodyPr wrap="square">
            <a:spAutoFit/>
          </a:bodyPr>
          <a:lstStyle/>
          <a:p>
            <a:pPr algn="l"/>
            <a:r>
              <a:rPr lang="en-US" sz="2000" dirty="0"/>
              <a:t>These compounds are: </a:t>
            </a:r>
            <a:r>
              <a:rPr lang="en-US" sz="2000" b="1" dirty="0"/>
              <a:t>esters of fatty  </a:t>
            </a:r>
            <a:r>
              <a:rPr lang="en-US" sz="2000" b="1" dirty="0" smtClean="0"/>
              <a:t>acids </a:t>
            </a:r>
            <a:r>
              <a:rPr lang="en-US" sz="2000" b="1" dirty="0"/>
              <a:t>with  </a:t>
            </a:r>
            <a:r>
              <a:rPr lang="en-US" sz="2000" b="1" dirty="0" err="1" smtClean="0"/>
              <a:t>alchol</a:t>
            </a:r>
            <a:r>
              <a:rPr lang="en-US" dirty="0"/>
              <a:t>.</a:t>
            </a:r>
          </a:p>
        </p:txBody>
      </p:sp>
      <p:sp>
        <p:nvSpPr>
          <p:cNvPr id="9" name="Rectangle 8"/>
          <p:cNvSpPr/>
          <p:nvPr/>
        </p:nvSpPr>
        <p:spPr>
          <a:xfrm>
            <a:off x="527990" y="1556792"/>
            <a:ext cx="8093698" cy="4555093"/>
          </a:xfrm>
          <a:prstGeom prst="rect">
            <a:avLst/>
          </a:prstGeom>
        </p:spPr>
        <p:txBody>
          <a:bodyPr wrap="square">
            <a:spAutoFit/>
          </a:bodyPr>
          <a:lstStyle/>
          <a:p>
            <a:pPr algn="l"/>
            <a:r>
              <a:rPr lang="en-US" sz="2000" b="1" dirty="0">
                <a:solidFill>
                  <a:schemeClr val="accent2">
                    <a:lumMod val="60000"/>
                    <a:lumOff val="40000"/>
                  </a:schemeClr>
                </a:solidFill>
              </a:rPr>
              <a:t>a)Neutral lipids</a:t>
            </a:r>
          </a:p>
          <a:p>
            <a:pPr algn="l"/>
            <a:r>
              <a:rPr lang="en-US" b="1" dirty="0"/>
              <a:t>Esters of fatty acids with alcohol(glycerol) e.g. </a:t>
            </a:r>
            <a:endParaRPr lang="en-US" b="1" dirty="0" smtClean="0"/>
          </a:p>
          <a:p>
            <a:pPr algn="l"/>
            <a:r>
              <a:rPr lang="en-US" b="1" dirty="0" smtClean="0"/>
              <a:t>:</a:t>
            </a:r>
            <a:r>
              <a:rPr lang="en-US" b="1" dirty="0" err="1"/>
              <a:t>Triacylglyceride</a:t>
            </a:r>
            <a:r>
              <a:rPr lang="en-US" b="1" dirty="0"/>
              <a:t>.</a:t>
            </a:r>
          </a:p>
          <a:p>
            <a:pPr algn="l"/>
            <a:endParaRPr lang="en-US" sz="2000" b="1" dirty="0" smtClean="0">
              <a:solidFill>
                <a:schemeClr val="accent2">
                  <a:lumMod val="60000"/>
                  <a:lumOff val="40000"/>
                </a:schemeClr>
              </a:solidFill>
            </a:endParaRPr>
          </a:p>
          <a:p>
            <a:pPr algn="l"/>
            <a:endParaRPr lang="en-US" sz="2000" b="1" dirty="0">
              <a:solidFill>
                <a:schemeClr val="accent2">
                  <a:lumMod val="60000"/>
                  <a:lumOff val="40000"/>
                </a:schemeClr>
              </a:solidFill>
            </a:endParaRPr>
          </a:p>
          <a:p>
            <a:pPr algn="l"/>
            <a:endParaRPr lang="en-US" sz="2000" b="1" dirty="0" smtClean="0">
              <a:solidFill>
                <a:schemeClr val="accent2">
                  <a:lumMod val="60000"/>
                  <a:lumOff val="40000"/>
                </a:schemeClr>
              </a:solidFill>
            </a:endParaRPr>
          </a:p>
          <a:p>
            <a:pPr algn="l"/>
            <a:endParaRPr lang="en-US" sz="2000" b="1" dirty="0" smtClean="0">
              <a:solidFill>
                <a:schemeClr val="accent2">
                  <a:lumMod val="60000"/>
                  <a:lumOff val="40000"/>
                </a:schemeClr>
              </a:solidFill>
            </a:endParaRPr>
          </a:p>
          <a:p>
            <a:pPr algn="l"/>
            <a:endParaRPr lang="en-US" sz="2000" b="1" dirty="0">
              <a:solidFill>
                <a:schemeClr val="accent2">
                  <a:lumMod val="60000"/>
                  <a:lumOff val="40000"/>
                </a:schemeClr>
              </a:solidFill>
            </a:endParaRPr>
          </a:p>
          <a:p>
            <a:pPr algn="l"/>
            <a:endParaRPr lang="en-US" sz="2000" b="1" dirty="0" smtClean="0">
              <a:solidFill>
                <a:schemeClr val="accent2">
                  <a:lumMod val="60000"/>
                  <a:lumOff val="40000"/>
                </a:schemeClr>
              </a:solidFill>
            </a:endParaRPr>
          </a:p>
          <a:p>
            <a:pPr algn="l"/>
            <a:endParaRPr lang="en-US" sz="2000" b="1" dirty="0">
              <a:solidFill>
                <a:schemeClr val="accent2">
                  <a:lumMod val="60000"/>
                  <a:lumOff val="40000"/>
                </a:schemeClr>
              </a:solidFill>
            </a:endParaRPr>
          </a:p>
          <a:p>
            <a:pPr algn="l"/>
            <a:endParaRPr lang="en-US" sz="2000" b="1" dirty="0" smtClean="0">
              <a:solidFill>
                <a:schemeClr val="accent2">
                  <a:lumMod val="60000"/>
                  <a:lumOff val="40000"/>
                </a:schemeClr>
              </a:solidFill>
            </a:endParaRPr>
          </a:p>
          <a:p>
            <a:pPr algn="l"/>
            <a:r>
              <a:rPr lang="ar-SA" sz="2000" b="1" dirty="0" smtClean="0">
                <a:solidFill>
                  <a:schemeClr val="accent2">
                    <a:lumMod val="60000"/>
                    <a:lumOff val="40000"/>
                  </a:schemeClr>
                </a:solidFill>
              </a:rPr>
              <a:t>:</a:t>
            </a:r>
            <a:r>
              <a:rPr lang="en-US" sz="2000" b="1" dirty="0">
                <a:solidFill>
                  <a:schemeClr val="accent2">
                    <a:lumMod val="60000"/>
                    <a:lumOff val="40000"/>
                  </a:schemeClr>
                </a:solidFill>
              </a:rPr>
              <a:t>b) </a:t>
            </a:r>
            <a:r>
              <a:rPr lang="en-US" sz="2000" b="1" dirty="0" smtClean="0">
                <a:solidFill>
                  <a:schemeClr val="accent2">
                    <a:lumMod val="60000"/>
                    <a:lumOff val="40000"/>
                  </a:schemeClr>
                </a:solidFill>
              </a:rPr>
              <a:t>Waxes</a:t>
            </a:r>
            <a:endParaRPr lang="ar-SA" sz="2000" b="1" dirty="0">
              <a:solidFill>
                <a:schemeClr val="accent2">
                  <a:lumMod val="60000"/>
                  <a:lumOff val="40000"/>
                </a:schemeClr>
              </a:solidFill>
            </a:endParaRPr>
          </a:p>
          <a:p>
            <a:pPr algn="l"/>
            <a:r>
              <a:rPr lang="en-US" b="1" dirty="0"/>
              <a:t>Esters of fatty acids with mono </a:t>
            </a:r>
            <a:r>
              <a:rPr lang="en-US" b="1" dirty="0" err="1"/>
              <a:t>hydroxyle</a:t>
            </a:r>
            <a:r>
              <a:rPr lang="en-US" b="1" dirty="0"/>
              <a:t> alcohol and  higher than glycerol (high molecular weight)</a:t>
            </a:r>
          </a:p>
          <a:p>
            <a:pPr algn="l"/>
            <a:r>
              <a:rPr lang="en-US" b="1" dirty="0"/>
              <a:t>e.g.: Beeswax</a:t>
            </a:r>
            <a:endParaRPr lang="ar-SA" b="1" dirty="0"/>
          </a:p>
        </p:txBody>
      </p:sp>
      <p:pic>
        <p:nvPicPr>
          <p:cNvPr id="3074" name="Picture 2" descr="Formula of a wax e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7313" y="5949280"/>
            <a:ext cx="5785098" cy="53527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2">
                    <a:lumMod val="75000"/>
                  </a:schemeClr>
                </a:solidFill>
              </a:rPr>
              <a:t>II) Compound (conjugated) lipids.</a:t>
            </a:r>
            <a:endParaRPr lang="ar-SA" dirty="0"/>
          </a:p>
        </p:txBody>
      </p:sp>
      <p:sp>
        <p:nvSpPr>
          <p:cNvPr id="3" name="Content Placeholder 2"/>
          <p:cNvSpPr>
            <a:spLocks noGrp="1"/>
          </p:cNvSpPr>
          <p:nvPr>
            <p:ph sz="quarter" idx="1"/>
          </p:nvPr>
        </p:nvSpPr>
        <p:spPr>
          <a:xfrm>
            <a:off x="107504" y="1600200"/>
            <a:ext cx="8658544" cy="5141168"/>
          </a:xfrm>
        </p:spPr>
        <p:txBody>
          <a:bodyPr>
            <a:normAutofit/>
          </a:bodyPr>
          <a:lstStyle/>
          <a:p>
            <a:pPr algn="l">
              <a:buNone/>
            </a:pPr>
            <a:r>
              <a:rPr lang="en-US" dirty="0" smtClean="0"/>
              <a:t>Lipids are linking with other compounds such as </a:t>
            </a:r>
            <a:r>
              <a:rPr lang="en-US" dirty="0"/>
              <a:t>, , </a:t>
            </a:r>
            <a:r>
              <a:rPr lang="en-US" dirty="0" err="1" smtClean="0"/>
              <a:t>Proteolipids</a:t>
            </a:r>
            <a:r>
              <a:rPr lang="en-US" dirty="0" smtClean="0"/>
              <a:t> Phospholipids</a:t>
            </a:r>
            <a:r>
              <a:rPr lang="en-US" u="sng" dirty="0" smtClean="0"/>
              <a:t>, </a:t>
            </a:r>
            <a:r>
              <a:rPr lang="en-US" dirty="0" smtClean="0"/>
              <a:t>Glycolipids</a:t>
            </a:r>
            <a:endParaRPr lang="en-US" u="sng" dirty="0" smtClean="0"/>
          </a:p>
          <a:p>
            <a:pPr algn="l">
              <a:buNone/>
            </a:pPr>
            <a:r>
              <a:rPr lang="en-US" dirty="0" smtClean="0"/>
              <a:t>.</a:t>
            </a:r>
            <a:endParaRPr lang="ar-SA" dirty="0"/>
          </a:p>
        </p:txBody>
      </p:sp>
      <p:pic>
        <p:nvPicPr>
          <p:cNvPr id="4" name="Picture 3" descr="phospholipid.jpg"/>
          <p:cNvPicPr>
            <a:picLocks noChangeAspect="1"/>
          </p:cNvPicPr>
          <p:nvPr/>
        </p:nvPicPr>
        <p:blipFill>
          <a:blip r:embed="rId2" cstate="print"/>
          <a:srcRect l="3287" t="1961" r="7180" b="1961"/>
          <a:stretch>
            <a:fillRect/>
          </a:stretch>
        </p:blipFill>
        <p:spPr>
          <a:xfrm>
            <a:off x="323528" y="2924944"/>
            <a:ext cx="3406823" cy="2437248"/>
          </a:xfrm>
          <a:prstGeom prst="rect">
            <a:avLst/>
          </a:prstGeom>
        </p:spPr>
      </p:pic>
      <p:pic>
        <p:nvPicPr>
          <p:cNvPr id="6" name="Picture 5" descr="cerebro.gif"/>
          <p:cNvPicPr>
            <a:picLocks noChangeAspect="1"/>
          </p:cNvPicPr>
          <p:nvPr/>
        </p:nvPicPr>
        <p:blipFill>
          <a:blip r:embed="rId3" cstate="print"/>
          <a:stretch>
            <a:fillRect/>
          </a:stretch>
        </p:blipFill>
        <p:spPr>
          <a:xfrm>
            <a:off x="4427984" y="2933193"/>
            <a:ext cx="3353544" cy="245926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2">
                    <a:lumMod val="75000"/>
                  </a:schemeClr>
                </a:solidFill>
              </a:rPr>
              <a:t>III) </a:t>
            </a:r>
            <a:r>
              <a:rPr lang="en-US" b="1" dirty="0">
                <a:solidFill>
                  <a:schemeClr val="accent2">
                    <a:lumMod val="75000"/>
                  </a:schemeClr>
                </a:solidFill>
              </a:rPr>
              <a:t>Derived lipids .</a:t>
            </a:r>
            <a:endParaRPr lang="ar-SA" dirty="0"/>
          </a:p>
        </p:txBody>
      </p:sp>
      <p:sp>
        <p:nvSpPr>
          <p:cNvPr id="3" name="Content Placeholder 2"/>
          <p:cNvSpPr>
            <a:spLocks noGrp="1"/>
          </p:cNvSpPr>
          <p:nvPr>
            <p:ph sz="quarter" idx="1"/>
          </p:nvPr>
        </p:nvSpPr>
        <p:spPr>
          <a:xfrm>
            <a:off x="0" y="1600200"/>
            <a:ext cx="8460432" cy="2188840"/>
          </a:xfrm>
        </p:spPr>
        <p:txBody>
          <a:bodyPr>
            <a:normAutofit/>
          </a:bodyPr>
          <a:lstStyle/>
          <a:p>
            <a:pPr algn="l">
              <a:buNone/>
            </a:pPr>
            <a:endParaRPr lang="en-US" dirty="0" smtClean="0">
              <a:solidFill>
                <a:srgbClr val="CC99FF"/>
              </a:solidFill>
            </a:endParaRPr>
          </a:p>
          <a:p>
            <a:pPr>
              <a:buNone/>
            </a:pPr>
            <a:r>
              <a:rPr lang="en-US" dirty="0" smtClean="0"/>
              <a:t>  </a:t>
            </a:r>
            <a:r>
              <a:rPr lang="en-US" dirty="0"/>
              <a:t>They are substances that are soluble in lipid or derived from the </a:t>
            </a:r>
            <a:r>
              <a:rPr lang="en-US" dirty="0" smtClean="0"/>
              <a:t>lipids </a:t>
            </a:r>
            <a:r>
              <a:rPr lang="en-US" dirty="0"/>
              <a:t>by hydrolysis; for examples, cholesterol and fat soluble vitamins.</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800" b="1" dirty="0" smtClean="0"/>
              <a:t/>
            </a:r>
            <a:br>
              <a:rPr lang="en-US" sz="4800" b="1" dirty="0" smtClean="0"/>
            </a:br>
            <a:r>
              <a:rPr lang="en-US" sz="4800" b="1" dirty="0" smtClean="0"/>
              <a:t>Qualitative tests of lipids: </a:t>
            </a:r>
            <a:br>
              <a:rPr lang="en-US" sz="4800" b="1" dirty="0" smtClean="0"/>
            </a:br>
            <a:endParaRPr lang="ar-SA" sz="4800" dirty="0"/>
          </a:p>
        </p:txBody>
      </p:sp>
      <p:sp>
        <p:nvSpPr>
          <p:cNvPr id="2" name="Text Placeholder 1"/>
          <p:cNvSpPr>
            <a:spLocks noGrp="1"/>
          </p:cNvSpPr>
          <p:nvPr>
            <p:ph type="body" idx="1"/>
          </p:nvPr>
        </p:nvSpPr>
        <p:spPr/>
        <p:txBody>
          <a:bodyPr/>
          <a:lstStyle/>
          <a:p>
            <a:endParaRPr lang="ar-SA" dirty="0" smtClean="0"/>
          </a:p>
          <a:p>
            <a:pPr algn="ct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28600"/>
            <a:ext cx="8586536" cy="990600"/>
          </a:xfrm>
        </p:spPr>
        <p:txBody>
          <a:bodyPr>
            <a:normAutofit fontScale="90000"/>
          </a:bodyPr>
          <a:lstStyle/>
          <a:p>
            <a:pPr algn="ctr"/>
            <a:r>
              <a:rPr lang="en-US" dirty="0" smtClean="0"/>
              <a:t/>
            </a:r>
            <a:br>
              <a:rPr lang="en-US" dirty="0" smtClean="0"/>
            </a:br>
            <a:r>
              <a:rPr lang="en-US" dirty="0" smtClean="0"/>
              <a:t>Experiment 1:</a:t>
            </a:r>
            <a:r>
              <a:rPr lang="en-US" b="1" dirty="0" smtClean="0"/>
              <a:t>Solubility test </a:t>
            </a:r>
            <a:br>
              <a:rPr lang="en-US" b="1" dirty="0" smtClean="0"/>
            </a:br>
            <a:endParaRPr lang="ar-SA" dirty="0"/>
          </a:p>
        </p:txBody>
      </p:sp>
      <p:sp>
        <p:nvSpPr>
          <p:cNvPr id="3" name="Content Placeholder 2"/>
          <p:cNvSpPr>
            <a:spLocks noGrp="1"/>
          </p:cNvSpPr>
          <p:nvPr>
            <p:ph sz="quarter" idx="1"/>
          </p:nvPr>
        </p:nvSpPr>
        <p:spPr>
          <a:xfrm>
            <a:off x="323528" y="808112"/>
            <a:ext cx="8442520" cy="5069160"/>
          </a:xfrm>
        </p:spPr>
        <p:txBody>
          <a:bodyPr>
            <a:normAutofit/>
          </a:bodyPr>
          <a:lstStyle/>
          <a:p>
            <a:pPr algn="l">
              <a:buNone/>
            </a:pPr>
            <a:r>
              <a:rPr lang="en-US" dirty="0" smtClean="0"/>
              <a:t>   Fats are not dissolved in water due to their nature, non-polar (hydrophobic), but it is soluble in organic solvents such as chloroform, benzene, and boiling alcohol. </a:t>
            </a:r>
          </a:p>
          <a:p>
            <a:pPr algn="l">
              <a:buNone/>
            </a:pPr>
            <a:endParaRPr lang="en-US" dirty="0" smtClean="0"/>
          </a:p>
          <a:p>
            <a:pPr algn="l">
              <a:buNone/>
            </a:pPr>
            <a:endParaRPr lang="en-US" dirty="0"/>
          </a:p>
          <a:p>
            <a:pPr algn="l">
              <a:buNone/>
            </a:pPr>
            <a:endParaRPr lang="en-US" dirty="0" smtClean="0"/>
          </a:p>
          <a:p>
            <a:pPr marL="0" indent="0">
              <a:buNone/>
            </a:pPr>
            <a:r>
              <a:rPr lang="en-US" dirty="0" smtClean="0"/>
              <a:t>Different lipids have ability to dissolve in different organic solvent. This property enable us to separate a mixture of fat from each other for example, </a:t>
            </a:r>
          </a:p>
          <a:p>
            <a:r>
              <a:rPr lang="en-US" dirty="0" err="1">
                <a:solidFill>
                  <a:schemeClr val="accent1">
                    <a:lumMod val="60000"/>
                    <a:lumOff val="40000"/>
                  </a:schemeClr>
                </a:solidFill>
              </a:rPr>
              <a:t>P</a:t>
            </a:r>
            <a:r>
              <a:rPr lang="en-US" dirty="0" err="1" smtClean="0">
                <a:solidFill>
                  <a:schemeClr val="accent1">
                    <a:lumMod val="60000"/>
                    <a:lumOff val="40000"/>
                  </a:schemeClr>
                </a:solidFill>
              </a:rPr>
              <a:t>hosphatidelipid</a:t>
            </a:r>
            <a:r>
              <a:rPr lang="en-US" dirty="0" smtClean="0">
                <a:solidFill>
                  <a:schemeClr val="accent1">
                    <a:lumMod val="60000"/>
                    <a:lumOff val="40000"/>
                  </a:schemeClr>
                </a:solidFill>
              </a:rPr>
              <a:t> can not dissolve in acetone</a:t>
            </a:r>
            <a:r>
              <a:rPr lang="en-US" dirty="0" smtClean="0"/>
              <a:t>;</a:t>
            </a:r>
          </a:p>
          <a:p>
            <a:r>
              <a:rPr lang="en-US" dirty="0" err="1" smtClean="0">
                <a:solidFill>
                  <a:schemeClr val="accent1">
                    <a:lumMod val="60000"/>
                    <a:lumOff val="40000"/>
                  </a:schemeClr>
                </a:solidFill>
              </a:rPr>
              <a:t>Cerebroside</a:t>
            </a:r>
            <a:r>
              <a:rPr lang="en-US" dirty="0" smtClean="0">
                <a:solidFill>
                  <a:schemeClr val="accent1">
                    <a:lumMod val="60000"/>
                    <a:lumOff val="40000"/>
                  </a:schemeClr>
                </a:solidFill>
              </a:rPr>
              <a:t> and </a:t>
            </a:r>
            <a:r>
              <a:rPr lang="en-US" dirty="0" err="1" smtClean="0">
                <a:solidFill>
                  <a:schemeClr val="accent1">
                    <a:lumMod val="60000"/>
                    <a:lumOff val="40000"/>
                  </a:schemeClr>
                </a:solidFill>
              </a:rPr>
              <a:t>sphingomyline</a:t>
            </a:r>
            <a:r>
              <a:rPr lang="en-US" dirty="0" smtClean="0">
                <a:solidFill>
                  <a:schemeClr val="accent1">
                    <a:lumMod val="60000"/>
                    <a:lumOff val="40000"/>
                  </a:schemeClr>
                </a:solidFill>
              </a:rPr>
              <a:t> </a:t>
            </a:r>
            <a:r>
              <a:rPr lang="en-US" dirty="0">
                <a:solidFill>
                  <a:schemeClr val="accent1">
                    <a:lumMod val="60000"/>
                    <a:lumOff val="40000"/>
                  </a:schemeClr>
                </a:solidFill>
              </a:rPr>
              <a:t>can not dissolve </a:t>
            </a:r>
            <a:r>
              <a:rPr lang="en-US" dirty="0" smtClean="0">
                <a:solidFill>
                  <a:schemeClr val="accent1">
                    <a:lumMod val="60000"/>
                    <a:lumOff val="40000"/>
                  </a:schemeClr>
                </a:solidFill>
              </a:rPr>
              <a:t>in the ether.</a:t>
            </a:r>
            <a:endParaRPr lang="ar-SA" dirty="0">
              <a:solidFill>
                <a:schemeClr val="accent1">
                  <a:lumMod val="60000"/>
                  <a:lumOff val="40000"/>
                </a:schemeClr>
              </a:solidFill>
            </a:endParaRPr>
          </a:p>
        </p:txBody>
      </p:sp>
      <p:pic>
        <p:nvPicPr>
          <p:cNvPr id="4098" name="Picture 2" descr="http://upload.wikimedia.org/wikipedia/commons/f/f1/Water_and_oil.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2060848"/>
            <a:ext cx="908784" cy="1210684"/>
          </a:xfrm>
          <a:prstGeom prst="rect">
            <a:avLst/>
          </a:prstGeom>
          <a:noFill/>
          <a:ln w="57150">
            <a:solidFill>
              <a:schemeClr val="accent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1050</TotalTime>
  <Words>782</Words>
  <Application>Microsoft Office PowerPoint</Application>
  <PresentationFormat>On-screen Show (4:3)</PresentationFormat>
  <Paragraphs>104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Lipids</vt:lpstr>
      <vt:lpstr>Lipids are….</vt:lpstr>
      <vt:lpstr>Fatty acids:</vt:lpstr>
      <vt:lpstr>Classification of Lipids</vt:lpstr>
      <vt:lpstr>I) Simple lipids </vt:lpstr>
      <vt:lpstr>II) Compound (conjugated) lipids.</vt:lpstr>
      <vt:lpstr>III) Derived lipids .</vt:lpstr>
      <vt:lpstr> Qualitative tests of lipids:  </vt:lpstr>
      <vt:lpstr> Experiment 1:Solubility test  </vt:lpstr>
      <vt:lpstr> Material and Method:  </vt:lpstr>
      <vt:lpstr> Results:  </vt:lpstr>
      <vt:lpstr> Experiment 2: Saponification test:</vt:lpstr>
      <vt:lpstr>PowerPoint Presentation</vt:lpstr>
      <vt:lpstr> Material and Method:  </vt:lpstr>
      <vt:lpstr>Method:</vt:lpstr>
      <vt:lpstr>  Experiment 3: Testing the separation of soap from the solution by salting out </vt:lpstr>
      <vt:lpstr> Experiment 4:Test formation insoluble fatty acids salt (insoluble soaps):  </vt:lpstr>
      <vt:lpstr>PowerPoint Presentation</vt:lpstr>
      <vt:lpstr>Result: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Lipids</dc:title>
  <dc:creator>AMAL</dc:creator>
  <cp:lastModifiedBy>Areej Alzahrani</cp:lastModifiedBy>
  <cp:revision>74</cp:revision>
  <dcterms:created xsi:type="dcterms:W3CDTF">2012-03-16T19:51:14Z</dcterms:created>
  <dcterms:modified xsi:type="dcterms:W3CDTF">2014-11-11T15:04:32Z</dcterms:modified>
</cp:coreProperties>
</file>