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73" r:id="rId2"/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271" r:id="rId36"/>
  </p:sldIdLst>
  <p:sldSz cx="12192000" cy="6858000"/>
  <p:notesSz cx="6858000" cy="9144000"/>
  <p:defaultTextStyle>
    <a:defPPr>
      <a:defRPr lang="ar-S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6" autoAdjust="0"/>
    <p:restoredTop sz="94660"/>
  </p:normalViewPr>
  <p:slideViewPr>
    <p:cSldViewPr snapToGrid="0">
      <p:cViewPr varScale="1">
        <p:scale>
          <a:sx n="82" d="100"/>
          <a:sy n="82" d="100"/>
        </p:scale>
        <p:origin x="184" y="3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BCB8D-8216-5042-BD47-F075E0662D7A}" type="datetimeFigureOut">
              <a:rPr lang="en-US" smtClean="0"/>
              <a:t>5/10/17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C83B10-06F9-8B47-8AA0-5E09F6CFB6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1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14 شعبان، 1438 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08715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14 شعبان، 1438 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15949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14 شعبان، 1438 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7365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14 شعبان، 1438 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03005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14 شعبان، 1438 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94138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14 شعبان، 1438 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40567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14 شعبان، 1438 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7630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14 شعبان، 1438 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07181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14 شعبان، 1438 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43074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14 شعبان، 1438 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6207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14 شعبان، 1438 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27533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A11C6-EE2C-4F50-881A-552F90738A9A}" type="datetimeFigureOut">
              <a:rPr lang="ar-SA" smtClean="0"/>
              <a:t>14 شعبان، 1438 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90050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tags" Target="../tags/tag9.x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tags" Target="../tags/tag10.x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tags" Target="../tags/tag11.xml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tags" Target="../tags/tag12.xml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tags" Target="../tags/tag13.x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tags" Target="../tags/tag14.xml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tags" Target="../tags/tag15.xml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tags" Target="../tags/tag16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tags" Target="../tags/tag17.xml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tags" Target="../tags/tag18.x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tags" Target="../tags/tag19.xml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tags" Target="../tags/tag20.xml"/><Relationship Id="rId2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tags" Target="../tags/tag21.xml"/><Relationship Id="rId2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tags" Target="../tags/tag22.xml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tags" Target="../tags/tag23.xml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tags" Target="../tags/tag24.xml"/><Relationship Id="rId2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tags" Target="../tags/tag25.xml"/><Relationship Id="rId2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tags" Target="../tags/tag26.xml"/><Relationship Id="rId2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tags" Target="../tags/tag27.xml"/><Relationship Id="rId2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tags" Target="../tags/tag28.x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tags" Target="../tags/tag29.xml"/><Relationship Id="rId2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tags" Target="../tags/tag30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tags" Target="../tags/tag31.xml"/><Relationship Id="rId2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tags" Target="../tags/tag32.xml"/><Relationship Id="rId2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tags" Target="../tags/tag33.xml"/><Relationship Id="rId2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tags" Target="../tags/tag3.x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tags" Target="../tags/tag4.x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tags" Target="../tags/tag5.x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tags" Target="../tags/tag6.x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tags" Target="../tags/tag7.x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tags" Target="../tags/tag8.x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63485" y="-303481"/>
            <a:ext cx="9144000" cy="2387600"/>
          </a:xfrm>
        </p:spPr>
        <p:txBody>
          <a:bodyPr>
            <a:normAutofit/>
          </a:bodyPr>
          <a:lstStyle/>
          <a:p>
            <a:pPr rtl="1"/>
            <a:r>
              <a:rPr lang="en-US" sz="48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Literature review</a:t>
            </a:r>
            <a:endParaRPr lang="ar-SA" sz="4800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59395" y="2710833"/>
            <a:ext cx="5912313" cy="165576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Osama A Samarkandi, PhD, RN </a:t>
            </a:r>
          </a:p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BSc, GMD, BSN, MSN, NIAC</a:t>
            </a:r>
            <a:b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</a:br>
            <a:endParaRPr lang="en-US" sz="3600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EMS 423; EMS Research and Evidence Based Practice</a:t>
            </a:r>
          </a:p>
        </p:txBody>
      </p:sp>
    </p:spTree>
    <p:extLst>
      <p:ext uri="{BB962C8B-B14F-4D97-AF65-F5344CB8AC3E}">
        <p14:creationId xmlns:p14="http://schemas.microsoft.com/office/powerpoint/2010/main" val="72544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عنوان 1"/>
          <p:cNvSpPr>
            <a:spLocks noGrp="1"/>
          </p:cNvSpPr>
          <p:nvPr>
            <p:ph type="title"/>
          </p:nvPr>
        </p:nvSpPr>
        <p:spPr>
          <a:xfrm>
            <a:off x="838200" y="-208312"/>
            <a:ext cx="10515600" cy="1325563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3600" b="1" u="sng" dirty="0">
                <a:solidFill>
                  <a:schemeClr val="bg1"/>
                </a:solidFill>
              </a:rPr>
              <a:t>Electronic Search.</a:t>
            </a:r>
            <a:endParaRPr lang="ar-SA" altLang="en-US" sz="3600" u="sng" dirty="0">
              <a:solidFill>
                <a:schemeClr val="bg1"/>
              </a:solidFill>
            </a:endParaRPr>
          </a:p>
        </p:txBody>
      </p:sp>
      <p:sp>
        <p:nvSpPr>
          <p:cNvPr id="15363" name="عنصر نائب للمحتوى 2"/>
          <p:cNvSpPr>
            <a:spLocks noGrp="1"/>
          </p:cNvSpPr>
          <p:nvPr>
            <p:ph idx="1"/>
          </p:nvPr>
        </p:nvSpPr>
        <p:spPr>
          <a:xfrm>
            <a:off x="1981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ea typeface="Tahoma" charset="0"/>
                <a:cs typeface="Tahoma" charset="0"/>
              </a:rPr>
              <a:t>An early task in doing an electronic search is to </a:t>
            </a:r>
            <a:r>
              <a:rPr lang="en-US" altLang="en-US" sz="2400" b="1" i="1" u="sng" dirty="0">
                <a:ea typeface="Tahoma" charset="0"/>
                <a:cs typeface="Tahoma" charset="0"/>
              </a:rPr>
              <a:t>identify keywords to launch the search</a:t>
            </a:r>
            <a:r>
              <a:rPr lang="en-US" altLang="en-US" sz="2400" dirty="0">
                <a:ea typeface="Tahoma" charset="0"/>
                <a:cs typeface="Tahoma" charset="0"/>
              </a:rPr>
              <a:t>.</a:t>
            </a:r>
          </a:p>
          <a:p>
            <a:pPr eaLnBrk="1" hangingPunct="1"/>
            <a:endParaRPr lang="en-US" altLang="en-US" sz="2400" dirty="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b="1" i="1" u="sng" dirty="0">
                <a:ea typeface="Tahoma" charset="0"/>
                <a:cs typeface="Tahoma" charset="0"/>
              </a:rPr>
              <a:t>For quantitative studies</a:t>
            </a:r>
            <a:r>
              <a:rPr lang="en-US" altLang="en-US" sz="2400" dirty="0">
                <a:ea typeface="Tahoma" charset="0"/>
                <a:cs typeface="Tahoma" charset="0"/>
              </a:rPr>
              <a:t>, the keywords you begin with are usually </a:t>
            </a:r>
            <a:r>
              <a:rPr lang="en-US" altLang="en-US" sz="2400" u="sng" dirty="0">
                <a:ea typeface="Tahoma" charset="0"/>
                <a:cs typeface="Tahoma" charset="0"/>
              </a:rPr>
              <a:t>the primary independent or dependent variables</a:t>
            </a:r>
            <a:r>
              <a:rPr lang="en-US" altLang="en-US" sz="2400" dirty="0">
                <a:ea typeface="Tahoma" charset="0"/>
                <a:cs typeface="Tahoma" charset="0"/>
              </a:rPr>
              <a:t>.</a:t>
            </a:r>
          </a:p>
          <a:p>
            <a:pPr eaLnBrk="1" hangingPunct="1"/>
            <a:endParaRPr lang="en-US" altLang="en-US" sz="2400" dirty="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b="1" i="1" u="sng" dirty="0">
                <a:ea typeface="Tahoma" charset="0"/>
                <a:cs typeface="Tahoma" charset="0"/>
              </a:rPr>
              <a:t>For qualitative studies, </a:t>
            </a:r>
            <a:r>
              <a:rPr lang="en-US" altLang="en-US" sz="2400" dirty="0">
                <a:ea typeface="Tahoma" charset="0"/>
                <a:cs typeface="Tahoma" charset="0"/>
              </a:rPr>
              <a:t>they keywords would be the </a:t>
            </a:r>
            <a:r>
              <a:rPr lang="en-US" altLang="en-US" sz="2400" u="sng" dirty="0">
                <a:ea typeface="Tahoma" charset="0"/>
                <a:cs typeface="Tahoma" charset="0"/>
              </a:rPr>
              <a:t>central phenomenon of interest and the population.</a:t>
            </a:r>
            <a:endParaRPr lang="ar-SA" altLang="en-US" sz="2400" u="sng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684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عنوان 1"/>
          <p:cNvSpPr>
            <a:spLocks noGrp="1"/>
          </p:cNvSpPr>
          <p:nvPr>
            <p:ph type="title"/>
          </p:nvPr>
        </p:nvSpPr>
        <p:spPr>
          <a:xfrm>
            <a:off x="838200" y="-208312"/>
            <a:ext cx="10515600" cy="132556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b="1" dirty="0">
                <a:solidFill>
                  <a:schemeClr val="bg1"/>
                </a:solidFill>
              </a:rPr>
              <a:t>The CINAHL Database.</a:t>
            </a:r>
            <a:endParaRPr lang="ar-SA" altLang="en-US" dirty="0">
              <a:solidFill>
                <a:schemeClr val="bg1"/>
              </a:solidFill>
            </a:endParaRPr>
          </a:p>
        </p:txBody>
      </p:sp>
      <p:sp>
        <p:nvSpPr>
          <p:cNvPr id="16387" name="عنصر نائب للمحتوى 2"/>
          <p:cNvSpPr>
            <a:spLocks noGrp="1"/>
          </p:cNvSpPr>
          <p:nvPr>
            <p:ph idx="1"/>
          </p:nvPr>
        </p:nvSpPr>
        <p:spPr>
          <a:xfrm>
            <a:off x="1981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altLang="en-US" sz="2400">
                <a:ea typeface="Tahoma" charset="0"/>
                <a:cs typeface="Tahoma" charset="0"/>
              </a:rPr>
              <a:t>It covers references to virtually </a:t>
            </a:r>
            <a:r>
              <a:rPr lang="en-US" altLang="en-US" sz="2400" u="sng">
                <a:ea typeface="Tahoma" charset="0"/>
                <a:cs typeface="Tahoma" charset="0"/>
              </a:rPr>
              <a:t>all English-language nursing and allied health journals</a:t>
            </a:r>
            <a:r>
              <a:rPr lang="en-US" altLang="en-US" sz="2400">
                <a:ea typeface="Tahoma" charset="0"/>
                <a:cs typeface="Tahoma" charset="0"/>
              </a:rPr>
              <a:t>, </a:t>
            </a:r>
            <a:r>
              <a:rPr lang="en-US" altLang="en-US" sz="2400" u="sng">
                <a:ea typeface="Tahoma" charset="0"/>
                <a:cs typeface="Tahoma" charset="0"/>
              </a:rPr>
              <a:t>as well as to books, book chapters, dissertations, and selected conference proceedings</a:t>
            </a:r>
            <a:r>
              <a:rPr lang="en-US" altLang="en-US" sz="2400">
                <a:ea typeface="Tahoma" charset="0"/>
                <a:cs typeface="Tahoma" charset="0"/>
              </a:rPr>
              <a:t>.</a:t>
            </a:r>
          </a:p>
          <a:p>
            <a:pPr eaLnBrk="1" hangingPunct="1"/>
            <a:endParaRPr lang="en-US" altLang="en-US" sz="240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>
                <a:ea typeface="Tahoma" charset="0"/>
                <a:cs typeface="Tahoma" charset="0"/>
              </a:rPr>
              <a:t>CINAHL provides bibliographic information for locating references (i.e., </a:t>
            </a:r>
            <a:r>
              <a:rPr lang="en-US" altLang="en-US" sz="2400" u="sng">
                <a:ea typeface="Tahoma" charset="0"/>
                <a:cs typeface="Tahoma" charset="0"/>
              </a:rPr>
              <a:t>the author, title, journal, year of publication, volume, and page numbers</a:t>
            </a:r>
            <a:r>
              <a:rPr lang="en-US" altLang="en-US" sz="2400">
                <a:ea typeface="Tahoma" charset="0"/>
                <a:cs typeface="Tahoma" charset="0"/>
              </a:rPr>
              <a:t>), as well as abstracts of most citations.</a:t>
            </a:r>
          </a:p>
          <a:p>
            <a:pPr eaLnBrk="1" hangingPunct="1"/>
            <a:endParaRPr lang="ar-SA" altLang="en-US" sz="2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287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71234" y="-305149"/>
            <a:ext cx="8229600" cy="139858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b="1" dirty="0">
                <a:solidFill>
                  <a:schemeClr val="bg1"/>
                </a:solidFill>
                <a:cs typeface="Tahoma" pitchFamily="34" charset="0"/>
              </a:rPr>
              <a:t>The source indicates the following:</a:t>
            </a:r>
            <a:endParaRPr lang="ar-SA" sz="3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7411" name="عنصر نائب للمحتوى 2"/>
          <p:cNvSpPr>
            <a:spLocks noGrp="1"/>
          </p:cNvSpPr>
          <p:nvPr>
            <p:ph idx="1"/>
          </p:nvPr>
        </p:nvSpPr>
        <p:spPr>
          <a:xfrm>
            <a:off x="1981200" y="1882775"/>
            <a:ext cx="8229600" cy="4572000"/>
          </a:xfrm>
        </p:spPr>
        <p:txBody>
          <a:bodyPr/>
          <a:lstStyle/>
          <a:p>
            <a:pPr eaLnBrk="1" hangingPunct="1">
              <a:buFont typeface="Wingdings 2" charset="2"/>
              <a:buNone/>
              <a:defRPr/>
            </a:pPr>
            <a:r>
              <a:rPr lang="en-US" altLang="en-US" sz="2400" dirty="0">
                <a:ea typeface="Tahoma" charset="0"/>
                <a:cs typeface="Tahoma" charset="0"/>
              </a:rPr>
              <a:t>* Name of the journal (</a:t>
            </a:r>
            <a:r>
              <a:rPr lang="en-US" altLang="en-US" sz="2400" i="1" dirty="0">
                <a:ea typeface="Tahoma" charset="0"/>
                <a:cs typeface="Tahoma" charset="0"/>
              </a:rPr>
              <a:t>Pain Management Nursing)</a:t>
            </a:r>
          </a:p>
          <a:p>
            <a:pPr eaLnBrk="1" hangingPunct="1">
              <a:buFont typeface="Wingdings 2" charset="2"/>
              <a:buNone/>
              <a:defRPr/>
            </a:pPr>
            <a:r>
              <a:rPr lang="en-US" altLang="en-US" sz="2400" dirty="0">
                <a:ea typeface="Tahoma" charset="0"/>
                <a:cs typeface="Tahoma" charset="0"/>
              </a:rPr>
              <a:t>* Year and month of publication (2007 Dec)</a:t>
            </a:r>
          </a:p>
          <a:p>
            <a:pPr eaLnBrk="1" hangingPunct="1">
              <a:buFont typeface="Wingdings 2" charset="2"/>
              <a:buNone/>
              <a:defRPr/>
            </a:pPr>
            <a:r>
              <a:rPr lang="en-US" altLang="en-US" sz="2400" dirty="0">
                <a:ea typeface="Tahoma" charset="0"/>
                <a:cs typeface="Tahoma" charset="0"/>
              </a:rPr>
              <a:t>* Volume (8)</a:t>
            </a:r>
          </a:p>
          <a:p>
            <a:pPr eaLnBrk="1" hangingPunct="1">
              <a:buFont typeface="Wingdings 2" charset="2"/>
              <a:buNone/>
              <a:defRPr/>
            </a:pPr>
            <a:r>
              <a:rPr lang="en-US" altLang="en-US" sz="2400" dirty="0">
                <a:ea typeface="Tahoma" charset="0"/>
                <a:cs typeface="Tahoma" charset="0"/>
              </a:rPr>
              <a:t>* Issue (4)</a:t>
            </a:r>
          </a:p>
          <a:p>
            <a:pPr eaLnBrk="1" hangingPunct="1">
              <a:buFont typeface="Wingdings 2" charset="2"/>
              <a:buNone/>
              <a:defRPr/>
            </a:pPr>
            <a:r>
              <a:rPr lang="en-US" altLang="en-US" sz="2400" dirty="0">
                <a:ea typeface="Tahoma" charset="0"/>
                <a:cs typeface="Tahoma" charset="0"/>
              </a:rPr>
              <a:t>* Page numbers (156–65)</a:t>
            </a:r>
          </a:p>
          <a:p>
            <a:pPr eaLnBrk="1" hangingPunct="1">
              <a:buFont typeface="Wingdings 2" charset="2"/>
              <a:buNone/>
              <a:defRPr/>
            </a:pPr>
            <a:r>
              <a:rPr lang="en-US" altLang="en-US" sz="2400" dirty="0">
                <a:ea typeface="Tahoma" charset="0"/>
                <a:cs typeface="Tahoma" charset="0"/>
              </a:rPr>
              <a:t>* Number of cited references (33)</a:t>
            </a:r>
            <a:endParaRPr lang="ar-SA" altLang="en-US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519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عنوان 1"/>
          <p:cNvSpPr>
            <a:spLocks noGrp="1"/>
          </p:cNvSpPr>
          <p:nvPr>
            <p:ph type="title"/>
          </p:nvPr>
        </p:nvSpPr>
        <p:spPr>
          <a:xfrm>
            <a:off x="838200" y="-192815"/>
            <a:ext cx="10515600" cy="132556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b="1" dirty="0">
                <a:solidFill>
                  <a:schemeClr val="bg1"/>
                </a:solidFill>
              </a:rPr>
              <a:t>The MEDLINE Database</a:t>
            </a:r>
            <a:endParaRPr lang="ar-SA" altLang="en-US" dirty="0">
              <a:solidFill>
                <a:schemeClr val="bg1"/>
              </a:solidFill>
            </a:endParaRPr>
          </a:p>
        </p:txBody>
      </p:sp>
      <p:sp>
        <p:nvSpPr>
          <p:cNvPr id="18435" name="عنصر نائب للمحتوى 2"/>
          <p:cNvSpPr>
            <a:spLocks noGrp="1"/>
          </p:cNvSpPr>
          <p:nvPr>
            <p:ph idx="1"/>
          </p:nvPr>
        </p:nvSpPr>
        <p:spPr>
          <a:xfrm>
            <a:off x="1981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altLang="en-US" b="1">
                <a:ea typeface="Tahoma" charset="0"/>
                <a:cs typeface="Tahoma" charset="0"/>
              </a:rPr>
              <a:t>PubMed website.</a:t>
            </a:r>
          </a:p>
          <a:p>
            <a:pPr eaLnBrk="1" hangingPunct="1"/>
            <a:endParaRPr lang="en-US" altLang="en-US" b="1">
              <a:ea typeface="Tahoma" charset="0"/>
              <a:cs typeface="Tahoma" charset="0"/>
            </a:endParaRPr>
          </a:p>
          <a:p>
            <a:pPr eaLnBrk="1" hangingPunct="1">
              <a:buFont typeface="Wingdings 2" charset="2"/>
              <a:buNone/>
            </a:pPr>
            <a:r>
              <a:rPr lang="en-US" altLang="en-US" b="1">
                <a:ea typeface="Tahoma" charset="0"/>
                <a:cs typeface="Tahoma" charset="0"/>
              </a:rPr>
              <a:t> (http://www.ncbi.nlm.nih.gov/PubMed)</a:t>
            </a:r>
            <a:endParaRPr lang="ar-SA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77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35244" y="-301302"/>
            <a:ext cx="10515600" cy="1325563"/>
          </a:xfrm>
        </p:spPr>
        <p:txBody>
          <a:bodyPr>
            <a:normAutofit/>
          </a:bodyPr>
          <a:lstStyle/>
          <a:p>
            <a:pPr marL="484632" algn="ctr">
              <a:defRPr/>
            </a:pPr>
            <a:r>
              <a:rPr lang="en-US" sz="3600" b="1" dirty="0">
                <a:solidFill>
                  <a:schemeClr val="bg1"/>
                </a:solidFill>
              </a:rPr>
              <a:t>Screening and Gathering References</a:t>
            </a:r>
            <a:endParaRPr lang="ar-SA" sz="3600" b="1" dirty="0">
              <a:solidFill>
                <a:schemeClr val="bg1"/>
              </a:solidFill>
            </a:endParaRPr>
          </a:p>
        </p:txBody>
      </p:sp>
      <p:sp>
        <p:nvSpPr>
          <p:cNvPr id="19459" name="عنصر نائب للمحتوى 2"/>
          <p:cNvSpPr>
            <a:spLocks noGrp="1"/>
          </p:cNvSpPr>
          <p:nvPr>
            <p:ph idx="1"/>
          </p:nvPr>
        </p:nvSpPr>
        <p:spPr>
          <a:xfrm>
            <a:off x="1981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altLang="en-US" sz="2400" b="1" i="1" u="sng">
                <a:ea typeface="Tahoma" charset="0"/>
                <a:cs typeface="Tahoma" charset="0"/>
              </a:rPr>
              <a:t>totally practical—is the reference readily accessible</a:t>
            </a:r>
            <a:r>
              <a:rPr lang="en-US" altLang="en-US" sz="2400">
                <a:ea typeface="Tahoma" charset="0"/>
                <a:cs typeface="Tahoma" charset="0"/>
              </a:rPr>
              <a:t>? For example, full dissertations may not be easy to retrieve.</a:t>
            </a:r>
          </a:p>
          <a:p>
            <a:pPr eaLnBrk="1" hangingPunct="1"/>
            <a:endParaRPr lang="en-US" altLang="en-US" sz="240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b="1" i="1" u="sng">
                <a:ea typeface="Tahoma" charset="0"/>
                <a:cs typeface="Tahoma" charset="0"/>
              </a:rPr>
              <a:t>the relevance of the reference, which you can usually surmise by reading the abstract.</a:t>
            </a:r>
          </a:p>
          <a:p>
            <a:pPr eaLnBrk="1" hangingPunct="1"/>
            <a:endParaRPr lang="en-US" altLang="en-US" sz="2400" b="1" i="1" u="sng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b="1" i="1" u="sng">
                <a:ea typeface="Tahoma" charset="0"/>
                <a:cs typeface="Tahoma" charset="0"/>
              </a:rPr>
              <a:t>the study’s methodologic quality—that is, the quality of evidence the study yields.</a:t>
            </a:r>
            <a:endParaRPr lang="ar-SA" altLang="en-US" sz="2400" b="1" i="1" u="sng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987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67719" y="-254807"/>
            <a:ext cx="10515600" cy="1325563"/>
          </a:xfrm>
        </p:spPr>
        <p:txBody>
          <a:bodyPr>
            <a:normAutofit/>
          </a:bodyPr>
          <a:lstStyle/>
          <a:p>
            <a:pPr marL="484632" algn="ctr">
              <a:defRPr/>
            </a:pPr>
            <a:r>
              <a:rPr lang="en-US" sz="3600" b="1" dirty="0">
                <a:solidFill>
                  <a:schemeClr val="bg1"/>
                </a:solidFill>
              </a:rPr>
              <a:t>Documentation in Literature Retrieval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20483" name="عنصر نائب للمحتوى 2"/>
          <p:cNvSpPr>
            <a:spLocks noGrp="1"/>
          </p:cNvSpPr>
          <p:nvPr>
            <p:ph idx="1"/>
          </p:nvPr>
        </p:nvSpPr>
        <p:spPr>
          <a:xfrm>
            <a:off x="1981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altLang="en-US" sz="2200">
                <a:ea typeface="Tahoma" charset="0"/>
                <a:cs typeface="Tahoma" charset="0"/>
              </a:rPr>
              <a:t>It is wise to </a:t>
            </a:r>
            <a:r>
              <a:rPr lang="en-US" altLang="en-US" sz="2200" b="1" i="1" u="sng">
                <a:ea typeface="Tahoma" charset="0"/>
                <a:cs typeface="Tahoma" charset="0"/>
              </a:rPr>
              <a:t>maintain a notebook </a:t>
            </a:r>
            <a:r>
              <a:rPr lang="en-US" altLang="en-US" sz="2200">
                <a:ea typeface="Tahoma" charset="0"/>
                <a:cs typeface="Tahoma" charset="0"/>
              </a:rPr>
              <a:t>(or computer database program) to record your search strategies and results. </a:t>
            </a:r>
          </a:p>
          <a:p>
            <a:pPr eaLnBrk="1" hangingPunct="1"/>
            <a:endParaRPr lang="en-US" altLang="en-US" sz="220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200">
                <a:ea typeface="Tahoma" charset="0"/>
                <a:cs typeface="Tahoma" charset="0"/>
              </a:rPr>
              <a:t>You should make note of information such as </a:t>
            </a:r>
            <a:r>
              <a:rPr lang="en-US" altLang="en-US" sz="2200" u="sng">
                <a:ea typeface="Tahoma" charset="0"/>
                <a:cs typeface="Tahoma" charset="0"/>
              </a:rPr>
              <a:t>databases searched; limits put on your search; specific keywords, subject headings, and authors used to direct the search</a:t>
            </a:r>
            <a:r>
              <a:rPr lang="en-US" altLang="en-US" sz="2200">
                <a:ea typeface="Tahoma" charset="0"/>
                <a:cs typeface="Tahoma" charset="0"/>
              </a:rPr>
              <a:t>; </a:t>
            </a:r>
            <a:r>
              <a:rPr lang="en-US" altLang="en-US" sz="2200" u="sng">
                <a:ea typeface="Tahoma" charset="0"/>
                <a:cs typeface="Tahoma" charset="0"/>
              </a:rPr>
              <a:t>websites visited.</a:t>
            </a:r>
          </a:p>
          <a:p>
            <a:pPr eaLnBrk="1" hangingPunct="1"/>
            <a:r>
              <a:rPr lang="en-US" altLang="en-US" sz="2200">
                <a:ea typeface="Tahoma" charset="0"/>
                <a:cs typeface="Tahoma" charset="0"/>
              </a:rPr>
              <a:t>Part of your strategy can be documented by printing your search history from the electronic databases.</a:t>
            </a:r>
            <a:endParaRPr lang="ar-SA" altLang="en-US" sz="2200"/>
          </a:p>
          <a:p>
            <a:pPr eaLnBrk="1" hangingPunct="1"/>
            <a:endParaRPr lang="ar-SA" altLang="en-US" sz="2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824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992313" y="2276476"/>
            <a:ext cx="8229600" cy="1400175"/>
          </a:xfrm>
        </p:spPr>
        <p:txBody>
          <a:bodyPr/>
          <a:lstStyle/>
          <a:p>
            <a:pPr marL="484632" algn="ctr">
              <a:defRPr/>
            </a:pPr>
            <a:r>
              <a:rPr lang="en-US" sz="3200" b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Abstracting and Recording Information</a:t>
            </a:r>
            <a:endParaRPr lang="ar-SA" sz="3200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773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Content Placeholder 3" descr="scan0003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33233" y="182485"/>
            <a:ext cx="6972651" cy="6148571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858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919288" y="2133600"/>
            <a:ext cx="8229600" cy="1398588"/>
          </a:xfrm>
        </p:spPr>
        <p:txBody>
          <a:bodyPr/>
          <a:lstStyle/>
          <a:p>
            <a:pPr marL="484632" algn="ctr">
              <a:defRPr/>
            </a:pPr>
            <a:r>
              <a:rPr lang="en-US" sz="3600" b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EVALUATING AND ANALYZING THE EVIDENCE</a:t>
            </a:r>
            <a:endParaRPr lang="ar-SA" sz="3600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41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38188" y="-270306"/>
            <a:ext cx="10515600" cy="1325563"/>
          </a:xfrm>
        </p:spPr>
        <p:txBody>
          <a:bodyPr/>
          <a:lstStyle/>
          <a:p>
            <a:pPr marL="484632" algn="ctr">
              <a:defRPr/>
            </a:pPr>
            <a:r>
              <a:rPr lang="en-US" sz="3600" b="1" dirty="0">
                <a:solidFill>
                  <a:schemeClr val="bg1"/>
                </a:solidFill>
              </a:rPr>
              <a:t>Evaluating Studies for a Review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24579" name="عنصر نائب للمحتوى 2"/>
          <p:cNvSpPr>
            <a:spLocks noGrp="1"/>
          </p:cNvSpPr>
          <p:nvPr>
            <p:ph idx="1"/>
          </p:nvPr>
        </p:nvSpPr>
        <p:spPr>
          <a:xfrm>
            <a:off x="1881188" y="1571626"/>
            <a:ext cx="8229600" cy="5000625"/>
          </a:xfrm>
        </p:spPr>
        <p:txBody>
          <a:bodyPr/>
          <a:lstStyle/>
          <a:p>
            <a:pPr eaLnBrk="1" hangingPunct="1"/>
            <a:r>
              <a:rPr lang="en-US" altLang="en-US" sz="2400">
                <a:ea typeface="Tahoma" charset="0"/>
                <a:cs typeface="Tahoma" charset="0"/>
              </a:rPr>
              <a:t>evaluate the quality of each study so that you could draw conclusions about the overall body of evidence and about gaps in the evidence base.</a:t>
            </a:r>
          </a:p>
          <a:p>
            <a:pPr eaLnBrk="1" hangingPunct="1"/>
            <a:endParaRPr lang="en-US" altLang="en-US" sz="240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>
                <a:ea typeface="Tahoma" charset="0"/>
                <a:cs typeface="Tahoma" charset="0"/>
              </a:rPr>
              <a:t>Critiques for a literature review tend to </a:t>
            </a:r>
            <a:r>
              <a:rPr lang="en-US" altLang="en-US" sz="2400" b="1" i="1" u="sng">
                <a:ea typeface="Tahoma" charset="0"/>
                <a:cs typeface="Tahoma" charset="0"/>
              </a:rPr>
              <a:t>focus on methodologic aspects</a:t>
            </a:r>
            <a:r>
              <a:rPr lang="en-US" altLang="en-US" sz="2400">
                <a:ea typeface="Tahoma" charset="0"/>
                <a:cs typeface="Tahoma" charset="0"/>
              </a:rPr>
              <a:t>.</a:t>
            </a:r>
          </a:p>
          <a:p>
            <a:pPr eaLnBrk="1" hangingPunct="1"/>
            <a:endParaRPr lang="en-US" altLang="en-US" sz="240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>
                <a:ea typeface="Tahoma" charset="0"/>
                <a:cs typeface="Tahoma" charset="0"/>
              </a:rPr>
              <a:t>answering a very broad question: </a:t>
            </a:r>
            <a:r>
              <a:rPr lang="en-US" altLang="en-US" sz="2400" b="1" i="1" u="sng">
                <a:ea typeface="Tahoma" charset="0"/>
                <a:cs typeface="Tahoma" charset="0"/>
              </a:rPr>
              <a:t>To what extent do the findings, taken together, reflect the truth</a:t>
            </a:r>
          </a:p>
          <a:p>
            <a:pPr eaLnBrk="1" hangingPunct="1">
              <a:buFont typeface="Wingdings 2" charset="2"/>
              <a:buNone/>
            </a:pPr>
            <a:endParaRPr lang="en-US" altLang="en-US" sz="2400" i="1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b="1" i="1" u="sng">
                <a:ea typeface="Tahoma" charset="0"/>
                <a:cs typeface="Tahoma" charset="0"/>
              </a:rPr>
              <a:t>to what extent do biases and flaws undermine the believability of the evidence?</a:t>
            </a:r>
          </a:p>
          <a:p>
            <a:pPr eaLnBrk="1" hangingPunct="1"/>
            <a:endParaRPr lang="ar-SA" altLang="en-US" sz="2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942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992313" y="1844675"/>
            <a:ext cx="8229600" cy="1398588"/>
          </a:xfrm>
        </p:spPr>
        <p:txBody>
          <a:bodyPr/>
          <a:lstStyle/>
          <a:p>
            <a:pPr marL="484632" algn="ctr">
              <a:defRPr/>
            </a:pPr>
            <a:r>
              <a:rPr lang="en-US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BASIC ISSUES RELATING TO LITERATURE REVIEWS</a:t>
            </a:r>
            <a:endParaRPr lang="ar-SA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93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667719" y="-239309"/>
            <a:ext cx="10515600" cy="1325563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4000" b="1" dirty="0">
                <a:solidFill>
                  <a:schemeClr val="bg1"/>
                </a:solidFill>
              </a:rPr>
              <a:t>Characteristics of good LR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1981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altLang="en-US" sz="2400">
                <a:ea typeface="Tahoma" charset="0"/>
                <a:cs typeface="Tahoma" charset="0"/>
              </a:rPr>
              <a:t>use powerful designs.</a:t>
            </a:r>
          </a:p>
          <a:p>
            <a:pPr eaLnBrk="1" hangingPunct="1"/>
            <a:endParaRPr lang="en-US" altLang="en-US" sz="240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>
                <a:ea typeface="Tahoma" charset="0"/>
                <a:cs typeface="Tahoma" charset="0"/>
              </a:rPr>
              <a:t>good sampling plans.</a:t>
            </a:r>
          </a:p>
          <a:p>
            <a:pPr eaLnBrk="1" hangingPunct="1"/>
            <a:endParaRPr lang="en-US" altLang="en-US" sz="240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>
                <a:ea typeface="Tahoma" charset="0"/>
                <a:cs typeface="Tahoma" charset="0"/>
              </a:rPr>
              <a:t>strong data collection instruments and procedures.</a:t>
            </a:r>
          </a:p>
          <a:p>
            <a:pPr eaLnBrk="1" hangingPunct="1"/>
            <a:endParaRPr lang="en-US" altLang="en-US" sz="240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>
                <a:ea typeface="Tahoma" charset="0"/>
                <a:cs typeface="Tahoma" charset="0"/>
              </a:rPr>
              <a:t>appropriate analyses.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501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919288" y="2060575"/>
            <a:ext cx="8229600" cy="1398588"/>
          </a:xfrm>
        </p:spPr>
        <p:txBody>
          <a:bodyPr/>
          <a:lstStyle/>
          <a:p>
            <a:pPr marL="484632" algn="ctr">
              <a:defRPr/>
            </a:pPr>
            <a:r>
              <a:rPr lang="en-US" sz="3600" b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Analyzing and Synthesizing Information</a:t>
            </a:r>
            <a:endParaRPr lang="ar-SA" sz="3600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887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071" y="906382"/>
            <a:ext cx="11699929" cy="97639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types of themes can be identified in a literature review analysis.</a:t>
            </a:r>
            <a:endParaRPr lang="en-US" dirty="0"/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1981200" y="1882775"/>
            <a:ext cx="8229600" cy="4572000"/>
          </a:xfrm>
        </p:spPr>
        <p:txBody>
          <a:bodyPr/>
          <a:lstStyle/>
          <a:p>
            <a:pPr eaLnBrk="1" hangingPunct="1">
              <a:buFont typeface="Wingdings 2" charset="2"/>
              <a:buNone/>
              <a:defRPr/>
            </a:pPr>
            <a:r>
              <a:rPr lang="en-US" altLang="en-US" b="1" u="sng" dirty="0">
                <a:ea typeface="Tahoma" charset="0"/>
                <a:cs typeface="Tahoma" charset="0"/>
              </a:rPr>
              <a:t>Substantive themes: </a:t>
            </a:r>
          </a:p>
          <a:p>
            <a:pPr eaLnBrk="1" hangingPunct="1">
              <a:defRPr/>
            </a:pPr>
            <a:r>
              <a:rPr lang="en-US" altLang="en-US" sz="2400" i="1" dirty="0">
                <a:ea typeface="Tahoma" charset="0"/>
                <a:cs typeface="Tahoma" charset="0"/>
              </a:rPr>
              <a:t>What is the pattern of evidence? </a:t>
            </a:r>
          </a:p>
          <a:p>
            <a:pPr eaLnBrk="1" hangingPunct="1">
              <a:defRPr/>
            </a:pPr>
            <a:r>
              <a:rPr lang="en-US" altLang="en-US" sz="2400" i="1" dirty="0">
                <a:ea typeface="Tahoma" charset="0"/>
                <a:cs typeface="Tahoma" charset="0"/>
              </a:rPr>
              <a:t>How much evidence is there? </a:t>
            </a:r>
          </a:p>
          <a:p>
            <a:pPr eaLnBrk="1" hangingPunct="1">
              <a:defRPr/>
            </a:pPr>
            <a:r>
              <a:rPr lang="en-US" altLang="en-US" sz="2400" dirty="0">
                <a:ea typeface="Tahoma" charset="0"/>
                <a:cs typeface="Tahoma" charset="0"/>
              </a:rPr>
              <a:t>How persuasive is the evidence? </a:t>
            </a:r>
          </a:p>
          <a:p>
            <a:pPr eaLnBrk="1" hangingPunct="1">
              <a:defRPr/>
            </a:pPr>
            <a:r>
              <a:rPr lang="en-US" altLang="en-US" sz="2400" dirty="0">
                <a:ea typeface="Tahoma" charset="0"/>
                <a:cs typeface="Tahoma" charset="0"/>
              </a:rPr>
              <a:t>What gaps are there in the body of evidence?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809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1604855" y="202259"/>
            <a:ext cx="8229600" cy="5329237"/>
          </a:xfrm>
        </p:spPr>
        <p:txBody>
          <a:bodyPr/>
          <a:lstStyle/>
          <a:p>
            <a:pPr eaLnBrk="1" hangingPunct="1">
              <a:buFont typeface="Wingdings 2" charset="2"/>
              <a:buNone/>
            </a:pPr>
            <a:r>
              <a:rPr lang="en-US" altLang="en-US" b="1" u="sng" dirty="0">
                <a:solidFill>
                  <a:schemeClr val="bg1"/>
                </a:solidFill>
                <a:ea typeface="Tahoma" charset="0"/>
                <a:cs typeface="Tahoma" charset="0"/>
              </a:rPr>
              <a:t>Methodologic themes: </a:t>
            </a:r>
            <a:endParaRPr lang="en-US" altLang="en-US" b="1" u="sng" dirty="0" smtClean="0">
              <a:solidFill>
                <a:schemeClr val="bg1"/>
              </a:solidFill>
              <a:ea typeface="Tahoma" charset="0"/>
              <a:cs typeface="Tahoma" charset="0"/>
            </a:endParaRPr>
          </a:p>
          <a:p>
            <a:pPr eaLnBrk="1" hangingPunct="1">
              <a:buFont typeface="Wingdings 2" charset="2"/>
              <a:buNone/>
            </a:pPr>
            <a:endParaRPr lang="en-US" altLang="en-US" b="1" u="sng" dirty="0">
              <a:solidFill>
                <a:schemeClr val="bg1"/>
              </a:solidFill>
              <a:ea typeface="Tahoma" charset="0"/>
              <a:cs typeface="Tahoma" charset="0"/>
            </a:endParaRPr>
          </a:p>
          <a:p>
            <a:pPr eaLnBrk="1" hangingPunct="1">
              <a:buFont typeface="Wingdings 2" charset="2"/>
              <a:buNone/>
            </a:pPr>
            <a:endParaRPr lang="en-US" altLang="en-US" b="1" u="sng" dirty="0">
              <a:solidFill>
                <a:schemeClr val="bg1"/>
              </a:solidFill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i="1" dirty="0">
                <a:ea typeface="Tahoma" charset="0"/>
                <a:cs typeface="Tahoma" charset="0"/>
              </a:rPr>
              <a:t>What designs and methods have been used to address the </a:t>
            </a:r>
            <a:r>
              <a:rPr lang="en-US" altLang="en-US" sz="2400" dirty="0">
                <a:ea typeface="Tahoma" charset="0"/>
                <a:cs typeface="Tahoma" charset="0"/>
              </a:rPr>
              <a:t>question? </a:t>
            </a:r>
          </a:p>
          <a:p>
            <a:pPr eaLnBrk="1" hangingPunct="1"/>
            <a:endParaRPr lang="en-US" altLang="en-US" sz="2400" dirty="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dirty="0">
                <a:ea typeface="Tahoma" charset="0"/>
                <a:cs typeface="Tahoma" charset="0"/>
              </a:rPr>
              <a:t>What methodologic strategies have </a:t>
            </a:r>
            <a:r>
              <a:rPr lang="en-US" altLang="en-US" sz="2400" i="1" dirty="0">
                <a:ea typeface="Tahoma" charset="0"/>
                <a:cs typeface="Tahoma" charset="0"/>
              </a:rPr>
              <a:t>not been used? </a:t>
            </a:r>
          </a:p>
          <a:p>
            <a:pPr eaLnBrk="1" hangingPunct="1"/>
            <a:endParaRPr lang="en-US" altLang="en-US" sz="2400" i="1" dirty="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i="1" dirty="0">
                <a:ea typeface="Tahoma" charset="0"/>
                <a:cs typeface="Tahoma" charset="0"/>
              </a:rPr>
              <a:t>What are the predominant </a:t>
            </a:r>
            <a:r>
              <a:rPr lang="en-US" altLang="en-US" sz="2400" dirty="0">
                <a:ea typeface="Tahoma" charset="0"/>
                <a:cs typeface="Tahoma" charset="0"/>
              </a:rPr>
              <a:t>methodologic deficiencies and strengths? </a:t>
            </a:r>
          </a:p>
          <a:p>
            <a:pPr eaLnBrk="1" hangingPunct="1"/>
            <a:endParaRPr lang="en-US" altLang="en-US" sz="2400" dirty="0">
              <a:ea typeface="Tahoma" charset="0"/>
              <a:cs typeface="Tahoma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322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2"/>
          <p:cNvSpPr>
            <a:spLocks noGrp="1"/>
          </p:cNvSpPr>
          <p:nvPr>
            <p:ph idx="1"/>
          </p:nvPr>
        </p:nvSpPr>
        <p:spPr>
          <a:xfrm>
            <a:off x="1438760" y="150787"/>
            <a:ext cx="8229600" cy="5978525"/>
          </a:xfrm>
        </p:spPr>
        <p:txBody>
          <a:bodyPr/>
          <a:lstStyle/>
          <a:p>
            <a:pPr eaLnBrk="1" hangingPunct="1">
              <a:buFont typeface="Wingdings 2" charset="2"/>
              <a:buNone/>
            </a:pPr>
            <a:r>
              <a:rPr lang="en-US" altLang="en-US" b="1" u="sng" dirty="0">
                <a:solidFill>
                  <a:schemeClr val="bg1"/>
                </a:solidFill>
                <a:ea typeface="Tahoma" charset="0"/>
                <a:cs typeface="Tahoma" charset="0"/>
              </a:rPr>
              <a:t>Generalizability/transferability themes: </a:t>
            </a:r>
            <a:endParaRPr lang="en-US" altLang="en-US" b="1" u="sng" dirty="0" smtClean="0">
              <a:solidFill>
                <a:schemeClr val="bg1"/>
              </a:solidFill>
              <a:ea typeface="Tahoma" charset="0"/>
              <a:cs typeface="Tahoma" charset="0"/>
            </a:endParaRPr>
          </a:p>
          <a:p>
            <a:pPr eaLnBrk="1" hangingPunct="1">
              <a:buFont typeface="Wingdings 2" charset="2"/>
              <a:buNone/>
            </a:pPr>
            <a:endParaRPr lang="en-US" altLang="en-US" b="1" u="sng" dirty="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i="1" dirty="0">
                <a:ea typeface="Tahoma" charset="0"/>
                <a:cs typeface="Tahoma" charset="0"/>
              </a:rPr>
              <a:t>To what types of people or settings do the </a:t>
            </a:r>
            <a:r>
              <a:rPr lang="en-US" altLang="en-US" sz="2400" dirty="0">
                <a:ea typeface="Tahoma" charset="0"/>
                <a:cs typeface="Tahoma" charset="0"/>
              </a:rPr>
              <a:t>findings apply? </a:t>
            </a:r>
          </a:p>
          <a:p>
            <a:pPr eaLnBrk="1" hangingPunct="1"/>
            <a:r>
              <a:rPr lang="en-US" altLang="en-US" sz="2400" dirty="0">
                <a:ea typeface="Tahoma" charset="0"/>
                <a:cs typeface="Tahoma" charset="0"/>
              </a:rPr>
              <a:t>Do the findings vary for different types of people (e.g., men versus women) or setting (e.g., urban versus rural)?</a:t>
            </a:r>
          </a:p>
          <a:p>
            <a:pPr eaLnBrk="1" hangingPunct="1"/>
            <a:endParaRPr lang="en-US" altLang="en-US" sz="2400" dirty="0">
              <a:ea typeface="Tahoma" charset="0"/>
              <a:cs typeface="Tahoma" charset="0"/>
            </a:endParaRPr>
          </a:p>
          <a:p>
            <a:pPr eaLnBrk="1" hangingPunct="1">
              <a:buFont typeface="Wingdings 2" charset="2"/>
              <a:buNone/>
            </a:pPr>
            <a:r>
              <a:rPr lang="en-US" altLang="en-US" sz="2400" b="1" u="sng" dirty="0">
                <a:ea typeface="Tahoma" charset="0"/>
                <a:cs typeface="Tahoma" charset="0"/>
              </a:rPr>
              <a:t>Historical themes: </a:t>
            </a:r>
          </a:p>
          <a:p>
            <a:pPr eaLnBrk="1" hangingPunct="1"/>
            <a:r>
              <a:rPr lang="en-US" altLang="en-US" sz="2400" dirty="0">
                <a:ea typeface="Tahoma" charset="0"/>
                <a:cs typeface="Tahoma" charset="0"/>
              </a:rPr>
              <a:t>Is the evidence getting better? </a:t>
            </a:r>
          </a:p>
          <a:p>
            <a:pPr eaLnBrk="1" hangingPunct="1"/>
            <a:r>
              <a:rPr lang="en-US" altLang="en-US" sz="2400" dirty="0">
                <a:ea typeface="Tahoma" charset="0"/>
                <a:cs typeface="Tahoma" charset="0"/>
              </a:rPr>
              <a:t>When was most of the research conducted?</a:t>
            </a:r>
          </a:p>
          <a:p>
            <a:pPr eaLnBrk="1" hangingPunct="1"/>
            <a:endParaRPr lang="en-US" altLang="en-US" sz="2400" dirty="0">
              <a:ea typeface="Tahoma" charset="0"/>
              <a:cs typeface="Tahoma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835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2"/>
          <p:cNvSpPr>
            <a:spLocks noGrp="1"/>
          </p:cNvSpPr>
          <p:nvPr>
            <p:ph idx="1"/>
          </p:nvPr>
        </p:nvSpPr>
        <p:spPr>
          <a:xfrm>
            <a:off x="1438759" y="214528"/>
            <a:ext cx="8229600" cy="5186362"/>
          </a:xfrm>
        </p:spPr>
        <p:txBody>
          <a:bodyPr/>
          <a:lstStyle/>
          <a:p>
            <a:pPr eaLnBrk="1" hangingPunct="1">
              <a:buFont typeface="Wingdings 2" charset="2"/>
              <a:buNone/>
            </a:pPr>
            <a:r>
              <a:rPr lang="en-US" altLang="en-US" b="1" u="sng" dirty="0">
                <a:solidFill>
                  <a:schemeClr val="bg1"/>
                </a:solidFill>
                <a:ea typeface="Tahoma" charset="0"/>
                <a:cs typeface="Tahoma" charset="0"/>
              </a:rPr>
              <a:t>“Researcher” themes: </a:t>
            </a:r>
            <a:endParaRPr lang="en-US" altLang="en-US" b="1" u="sng" dirty="0" smtClean="0">
              <a:solidFill>
                <a:schemeClr val="bg1"/>
              </a:solidFill>
              <a:ea typeface="Tahoma" charset="0"/>
              <a:cs typeface="Tahoma" charset="0"/>
            </a:endParaRPr>
          </a:p>
          <a:p>
            <a:pPr eaLnBrk="1" hangingPunct="1">
              <a:buFont typeface="Wingdings 2" charset="2"/>
              <a:buNone/>
            </a:pPr>
            <a:endParaRPr lang="en-US" altLang="en-US" b="1" u="sng" dirty="0">
              <a:solidFill>
                <a:schemeClr val="bg1"/>
              </a:solidFill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i="1" dirty="0">
                <a:ea typeface="Tahoma" charset="0"/>
                <a:cs typeface="Tahoma" charset="0"/>
              </a:rPr>
              <a:t>Who has been doing the research, in terms of discipline, </a:t>
            </a:r>
            <a:r>
              <a:rPr lang="en-US" altLang="en-US" sz="2400" dirty="0">
                <a:ea typeface="Tahoma" charset="0"/>
                <a:cs typeface="Tahoma" charset="0"/>
              </a:rPr>
              <a:t>specialty area, nationality, prominence, and so on? </a:t>
            </a:r>
          </a:p>
          <a:p>
            <a:pPr eaLnBrk="1" hangingPunct="1">
              <a:buFont typeface="Wingdings 2" charset="2"/>
              <a:buNone/>
            </a:pPr>
            <a:endParaRPr lang="en-US" altLang="en-US" sz="2400" dirty="0">
              <a:ea typeface="Tahoma" charset="0"/>
              <a:cs typeface="Tahoma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330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919288" y="1916114"/>
            <a:ext cx="8229600" cy="1400175"/>
          </a:xfrm>
        </p:spPr>
        <p:txBody>
          <a:bodyPr/>
          <a:lstStyle/>
          <a:p>
            <a:pPr marL="484632" algn="ctr">
              <a:defRPr/>
            </a:pPr>
            <a:r>
              <a:rPr lang="en-US" sz="3600" b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PREPARING A WRITTEN LITERATURE REVIEW</a:t>
            </a:r>
            <a:endParaRPr lang="ar-SA" sz="3600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010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838200" y="-301302"/>
            <a:ext cx="10515600" cy="132556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b="1" dirty="0">
                <a:solidFill>
                  <a:schemeClr val="bg1"/>
                </a:solidFill>
              </a:rPr>
              <a:t>Organizing the Review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1981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altLang="en-US" sz="2400" b="1" i="1" u="sng">
                <a:ea typeface="Tahoma" charset="0"/>
                <a:cs typeface="Tahoma" charset="0"/>
              </a:rPr>
              <a:t>summarize information in a table</a:t>
            </a:r>
            <a:r>
              <a:rPr lang="en-US" altLang="en-US" sz="2400">
                <a:ea typeface="Tahoma" charset="0"/>
                <a:cs typeface="Tahoma" charset="0"/>
              </a:rPr>
              <a:t>. The table could include columns with headings such as Author, Sample Characteristics, Design, Data Collection Approach, and Key Findings.</a:t>
            </a:r>
          </a:p>
          <a:p>
            <a:pPr eaLnBrk="1" hangingPunct="1"/>
            <a:endParaRPr lang="en-US" altLang="en-US" sz="240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b="1" i="1" u="sng">
                <a:ea typeface="Tahoma" charset="0"/>
                <a:cs typeface="Tahoma" charset="0"/>
              </a:rPr>
              <a:t>have a plan before starting to write so that the review has a meaningful and understandable flow</a:t>
            </a:r>
            <a:r>
              <a:rPr lang="en-US" altLang="en-US" sz="2400">
                <a:ea typeface="Tahoma" charset="0"/>
                <a:cs typeface="Tahoma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26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838200" y="-223811"/>
            <a:ext cx="10515600" cy="132556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b="1" dirty="0">
                <a:solidFill>
                  <a:schemeClr val="bg1"/>
                </a:solidFill>
              </a:rPr>
              <a:t>Writing a Literature Review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1981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altLang="en-US" b="1">
                <a:ea typeface="Tahoma" charset="0"/>
                <a:cs typeface="Tahoma" charset="0"/>
              </a:rPr>
              <a:t>Content of the Written Literature Review.</a:t>
            </a:r>
          </a:p>
          <a:p>
            <a:pPr eaLnBrk="1" hangingPunct="1"/>
            <a:r>
              <a:rPr lang="en-US" altLang="en-US" b="1">
                <a:ea typeface="Tahoma" charset="0"/>
                <a:cs typeface="Tahoma" charset="0"/>
              </a:rPr>
              <a:t>Style of a Research Review.</a:t>
            </a:r>
          </a:p>
          <a:p>
            <a:pPr eaLnBrk="1" hangingPunct="1"/>
            <a:r>
              <a:rPr lang="en-US" altLang="en-US" b="1">
                <a:ea typeface="Tahoma" charset="0"/>
                <a:cs typeface="Tahoma" charset="0"/>
              </a:rPr>
              <a:t>Length of a Research Review.</a:t>
            </a:r>
            <a:endParaRPr lang="en-US" altLang="en-US">
              <a:ea typeface="Tahoma" charset="0"/>
              <a:cs typeface="Tahoma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3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838200" y="-223810"/>
            <a:ext cx="10515600" cy="132556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3200" b="1" u="sng" dirty="0">
                <a:solidFill>
                  <a:schemeClr val="bg1"/>
                </a:solidFill>
              </a:rPr>
              <a:t>Content of the Written Literature Review.</a:t>
            </a:r>
            <a:endParaRPr lang="en-US" altLang="en-US" sz="3200" u="sng" dirty="0">
              <a:solidFill>
                <a:schemeClr val="bg1"/>
              </a:solidFill>
            </a:endParaRP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1981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altLang="en-US" sz="2400">
                <a:ea typeface="Tahoma" charset="0"/>
                <a:cs typeface="Tahoma" charset="0"/>
              </a:rPr>
              <a:t>A written research review should </a:t>
            </a:r>
            <a:r>
              <a:rPr lang="en-US" altLang="en-US" sz="2400" b="1" i="1" u="sng">
                <a:ea typeface="Tahoma" charset="0"/>
                <a:cs typeface="Tahoma" charset="0"/>
              </a:rPr>
              <a:t>provide readers with an objective, well-organized synthesis of the current state of evidence on a topic</a:t>
            </a:r>
            <a:r>
              <a:rPr lang="en-US" altLang="en-US" sz="2400">
                <a:ea typeface="Tahoma" charset="0"/>
                <a:cs typeface="Tahoma" charset="0"/>
              </a:rPr>
              <a:t>.</a:t>
            </a:r>
          </a:p>
          <a:p>
            <a:pPr eaLnBrk="1" hangingPunct="1"/>
            <a:r>
              <a:rPr lang="en-US" altLang="en-US" sz="2400">
                <a:ea typeface="Tahoma" charset="0"/>
                <a:cs typeface="Tahoma" charset="0"/>
              </a:rPr>
              <a:t>The central tasks are to summarize and critically evaluate the overall evidence so as to reveal the current state of knowledge on a topic with regard to themes deemed to be important.</a:t>
            </a:r>
          </a:p>
          <a:p>
            <a:pPr eaLnBrk="1" hangingPunct="1"/>
            <a:r>
              <a:rPr lang="en-US" altLang="en-US" sz="2400" b="1" i="1" u="sng">
                <a:ea typeface="Tahoma" charset="0"/>
                <a:cs typeface="Tahoma" charset="0"/>
              </a:rPr>
              <a:t>The literature should be summarized in your own words. </a:t>
            </a:r>
          </a:p>
          <a:p>
            <a:pPr eaLnBrk="1" hangingPunct="1"/>
            <a:r>
              <a:rPr lang="en-US" altLang="en-US" sz="2400">
                <a:ea typeface="Tahoma" charset="0"/>
                <a:cs typeface="Tahoma" charset="0"/>
              </a:rPr>
              <a:t>The review should demonstrate that consideration has been given to the cumulative worth of the body of research.</a:t>
            </a:r>
          </a:p>
          <a:p>
            <a:pPr eaLnBrk="1" hangingPunct="1"/>
            <a:endParaRPr lang="en-US" altLang="en-US" sz="2400">
              <a:ea typeface="Tahoma" charset="0"/>
              <a:cs typeface="Tahoma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893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02770" y="-285804"/>
            <a:ext cx="10515600" cy="1325563"/>
          </a:xfrm>
        </p:spPr>
        <p:txBody>
          <a:bodyPr/>
          <a:lstStyle/>
          <a:p>
            <a:pPr marL="484632" algn="ctr">
              <a:defRPr/>
            </a:pPr>
            <a:r>
              <a:rPr lang="en-US" sz="3200" b="1" dirty="0">
                <a:solidFill>
                  <a:schemeClr val="bg1"/>
                </a:solidFill>
              </a:rPr>
              <a:t>Purposes of Research Literature Reviews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8195" name="عنصر نائب للمحتوى 2"/>
          <p:cNvSpPr>
            <a:spLocks noGrp="1"/>
          </p:cNvSpPr>
          <p:nvPr>
            <p:ph idx="1"/>
          </p:nvPr>
        </p:nvSpPr>
        <p:spPr>
          <a:xfrm>
            <a:off x="1981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ea typeface="Tahoma" charset="0"/>
                <a:cs typeface="Tahoma" charset="0"/>
              </a:rPr>
              <a:t>Literature reviews can </a:t>
            </a:r>
            <a:r>
              <a:rPr lang="en-US" altLang="en-US" sz="2400" b="1" i="1" u="sng" dirty="0">
                <a:ea typeface="Tahoma" charset="0"/>
                <a:cs typeface="Tahoma" charset="0"/>
              </a:rPr>
              <a:t>inspire new research ideas</a:t>
            </a:r>
            <a:r>
              <a:rPr lang="en-US" altLang="en-US" sz="2400" dirty="0">
                <a:ea typeface="Tahoma" charset="0"/>
                <a:cs typeface="Tahoma" charset="0"/>
              </a:rPr>
              <a:t>.</a:t>
            </a:r>
          </a:p>
          <a:p>
            <a:pPr eaLnBrk="1" hangingPunct="1"/>
            <a:endParaRPr lang="en-US" altLang="en-US" sz="2400" dirty="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b="1" i="1" u="sng" dirty="0">
                <a:ea typeface="Tahoma" charset="0"/>
                <a:cs typeface="Tahoma" charset="0"/>
              </a:rPr>
              <a:t>helps to lay the foundation for studies</a:t>
            </a:r>
            <a:r>
              <a:rPr lang="en-US" altLang="en-US" sz="2400" dirty="0">
                <a:ea typeface="Tahoma" charset="0"/>
                <a:cs typeface="Tahoma" charset="0"/>
              </a:rPr>
              <a:t>.</a:t>
            </a:r>
          </a:p>
          <a:p>
            <a:pPr eaLnBrk="1" hangingPunct="1"/>
            <a:endParaRPr lang="en-US" altLang="en-US" sz="2400" dirty="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b="1" i="1" u="sng" dirty="0">
                <a:ea typeface="Tahoma" charset="0"/>
                <a:cs typeface="Tahoma" charset="0"/>
              </a:rPr>
              <a:t>suggest appropriate methods</a:t>
            </a:r>
            <a:r>
              <a:rPr lang="en-US" altLang="en-US" sz="2400" dirty="0">
                <a:ea typeface="Tahoma" charset="0"/>
                <a:cs typeface="Tahoma" charset="0"/>
              </a:rPr>
              <a:t>, and </a:t>
            </a:r>
            <a:r>
              <a:rPr lang="en-US" altLang="en-US" sz="2400" b="1" i="1" u="sng" dirty="0">
                <a:ea typeface="Tahoma" charset="0"/>
                <a:cs typeface="Tahoma" charset="0"/>
              </a:rPr>
              <a:t>point to a conceptual or theoretical framework</a:t>
            </a:r>
          </a:p>
          <a:p>
            <a:pPr eaLnBrk="1" hangingPunct="1"/>
            <a:endParaRPr lang="en-US" altLang="en-US" sz="2400" dirty="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dirty="0">
                <a:ea typeface="Tahoma" charset="0"/>
                <a:cs typeface="Tahoma" charset="0"/>
              </a:rPr>
              <a:t>A literature review also </a:t>
            </a:r>
            <a:r>
              <a:rPr lang="en-US" altLang="en-US" sz="2400" b="1" i="1" u="sng" dirty="0">
                <a:ea typeface="Tahoma" charset="0"/>
                <a:cs typeface="Tahoma" charset="0"/>
              </a:rPr>
              <a:t>helps researchers to interpret their findings.</a:t>
            </a:r>
          </a:p>
          <a:p>
            <a:pPr eaLnBrk="1" hangingPunct="1"/>
            <a:endParaRPr lang="ar-SA" altLang="en-US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513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714213" y="-285803"/>
            <a:ext cx="10515600" cy="1325563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3600" b="1" u="sng" dirty="0">
                <a:solidFill>
                  <a:schemeClr val="bg1"/>
                </a:solidFill>
              </a:rPr>
              <a:t>Style of a Research Review.</a:t>
            </a:r>
            <a:endParaRPr lang="en-US" altLang="en-US" sz="3600" u="sng" dirty="0">
              <a:solidFill>
                <a:schemeClr val="bg1"/>
              </a:solidFill>
            </a:endParaRP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1981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altLang="en-US" sz="2400">
                <a:ea typeface="Tahoma" charset="0"/>
                <a:cs typeface="Tahoma" charset="0"/>
              </a:rPr>
              <a:t>When describing study findings, you should generally use phrases indicating tentativeness of the results:</a:t>
            </a:r>
          </a:p>
          <a:p>
            <a:pPr eaLnBrk="1" hangingPunct="1">
              <a:buFont typeface="Wingdings 2" charset="2"/>
              <a:buNone/>
            </a:pPr>
            <a:r>
              <a:rPr lang="en-US" altLang="en-US" sz="2400">
                <a:ea typeface="Tahoma" charset="0"/>
                <a:cs typeface="Tahoma" charset="0"/>
              </a:rPr>
              <a:t>* Several studies have </a:t>
            </a:r>
            <a:r>
              <a:rPr lang="en-US" altLang="en-US" sz="2400" i="1">
                <a:ea typeface="Tahoma" charset="0"/>
                <a:cs typeface="Tahoma" charset="0"/>
              </a:rPr>
              <a:t>found . . .</a:t>
            </a:r>
          </a:p>
          <a:p>
            <a:pPr eaLnBrk="1" hangingPunct="1">
              <a:buFont typeface="Wingdings 2" charset="2"/>
              <a:buNone/>
            </a:pPr>
            <a:r>
              <a:rPr lang="en-US" altLang="en-US" sz="2400">
                <a:ea typeface="Tahoma" charset="0"/>
                <a:cs typeface="Tahoma" charset="0"/>
              </a:rPr>
              <a:t>* Findings thus far </a:t>
            </a:r>
            <a:r>
              <a:rPr lang="en-US" altLang="en-US" sz="2400" i="1">
                <a:ea typeface="Tahoma" charset="0"/>
                <a:cs typeface="Tahoma" charset="0"/>
              </a:rPr>
              <a:t>suggest . . .</a:t>
            </a:r>
          </a:p>
          <a:p>
            <a:pPr eaLnBrk="1" hangingPunct="1">
              <a:buFont typeface="Wingdings 2" charset="2"/>
              <a:buNone/>
            </a:pPr>
            <a:r>
              <a:rPr lang="en-US" altLang="en-US" sz="2400">
                <a:ea typeface="Tahoma" charset="0"/>
                <a:cs typeface="Tahoma" charset="0"/>
              </a:rPr>
              <a:t>* The results </a:t>
            </a:r>
            <a:r>
              <a:rPr lang="en-US" altLang="en-US" sz="2400" i="1">
                <a:ea typeface="Tahoma" charset="0"/>
                <a:cs typeface="Tahoma" charset="0"/>
              </a:rPr>
              <a:t>are consistent with the conclusion that . . .</a:t>
            </a:r>
          </a:p>
          <a:p>
            <a:pPr eaLnBrk="1" hangingPunct="1">
              <a:buFont typeface="Wingdings 2" charset="2"/>
              <a:buNone/>
            </a:pPr>
            <a:r>
              <a:rPr lang="en-US" altLang="en-US" sz="2400">
                <a:ea typeface="Tahoma" charset="0"/>
                <a:cs typeface="Tahoma" charset="0"/>
              </a:rPr>
              <a:t>* Results from a landmark study </a:t>
            </a:r>
            <a:r>
              <a:rPr lang="en-US" altLang="en-US" sz="2400" i="1">
                <a:ea typeface="Tahoma" charset="0"/>
                <a:cs typeface="Tahoma" charset="0"/>
              </a:rPr>
              <a:t>imply that . . .</a:t>
            </a:r>
          </a:p>
          <a:p>
            <a:pPr eaLnBrk="1" hangingPunct="1">
              <a:buFont typeface="Wingdings 2" charset="2"/>
              <a:buNone/>
            </a:pPr>
            <a:r>
              <a:rPr lang="en-US" altLang="en-US" sz="2400">
                <a:ea typeface="Tahoma" charset="0"/>
                <a:cs typeface="Tahoma" charset="0"/>
              </a:rPr>
              <a:t>* There </a:t>
            </a:r>
            <a:r>
              <a:rPr lang="en-US" altLang="en-US" sz="2400" i="1">
                <a:ea typeface="Tahoma" charset="0"/>
                <a:cs typeface="Tahoma" charset="0"/>
              </a:rPr>
              <a:t>appears to be fairly strong evidence that . . .</a:t>
            </a:r>
            <a:endParaRPr lang="en-US" altLang="en-US" sz="2400">
              <a:ea typeface="Tahoma" charset="0"/>
              <a:cs typeface="Tahoma" charset="0"/>
            </a:endParaRPr>
          </a:p>
          <a:p>
            <a:pPr eaLnBrk="1" hangingPunct="1"/>
            <a:endParaRPr lang="en-US" altLang="en-US">
              <a:ea typeface="Tahoma" charset="0"/>
              <a:cs typeface="Tahoma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808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Content Placeholder 3" descr="scan0001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74826" y="0"/>
            <a:ext cx="8569325" cy="68580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642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729712" y="-254807"/>
            <a:ext cx="10515600" cy="1325563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3600" b="1" u="sng" dirty="0">
                <a:solidFill>
                  <a:schemeClr val="bg1"/>
                </a:solidFill>
              </a:rPr>
              <a:t>Length of a Research Review.</a:t>
            </a:r>
            <a:endParaRPr lang="en-US" altLang="en-US" sz="3600" u="sng" dirty="0">
              <a:solidFill>
                <a:schemeClr val="bg1"/>
              </a:solidFill>
            </a:endParaRP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1981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altLang="en-US" sz="2400">
                <a:ea typeface="Tahoma" charset="0"/>
                <a:cs typeface="Tahoma" charset="0"/>
              </a:rPr>
              <a:t>There are no formulas for how long a review should be. </a:t>
            </a:r>
          </a:p>
          <a:p>
            <a:pPr eaLnBrk="1" hangingPunct="1"/>
            <a:endParaRPr lang="en-US" altLang="en-US" sz="240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>
                <a:ea typeface="Tahoma" charset="0"/>
                <a:cs typeface="Tahoma" charset="0"/>
              </a:rPr>
              <a:t>The length depends on several factors, including the </a:t>
            </a:r>
            <a:r>
              <a:rPr lang="en-US" altLang="en-US" sz="2400" b="1" i="1" u="sng">
                <a:ea typeface="Tahoma" charset="0"/>
                <a:cs typeface="Tahoma" charset="0"/>
              </a:rPr>
              <a:t>complexity of the question</a:t>
            </a:r>
            <a:r>
              <a:rPr lang="en-US" altLang="en-US" sz="2400">
                <a:ea typeface="Tahoma" charset="0"/>
                <a:cs typeface="Tahoma" charset="0"/>
              </a:rPr>
              <a:t>, </a:t>
            </a:r>
            <a:r>
              <a:rPr lang="en-US" altLang="en-US" sz="2400" b="1" i="1" u="sng">
                <a:ea typeface="Tahoma" charset="0"/>
                <a:cs typeface="Tahoma" charset="0"/>
              </a:rPr>
              <a:t>the extent of prior research</a:t>
            </a:r>
            <a:r>
              <a:rPr lang="en-US" altLang="en-US" sz="2400">
                <a:ea typeface="Tahoma" charset="0"/>
                <a:cs typeface="Tahoma" charset="0"/>
              </a:rPr>
              <a:t>, and the </a:t>
            </a:r>
            <a:r>
              <a:rPr lang="en-US" altLang="en-US" sz="2400" b="1" i="1" u="sng">
                <a:ea typeface="Tahoma" charset="0"/>
                <a:cs typeface="Tahoma" charset="0"/>
              </a:rPr>
              <a:t>purpose for which the review is being prepared</a:t>
            </a:r>
            <a:r>
              <a:rPr lang="en-US" altLang="en-US">
                <a:ea typeface="Tahoma" charset="0"/>
                <a:cs typeface="Tahoma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49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8200" y="-177316"/>
            <a:ext cx="10515600" cy="1325563"/>
          </a:xfrm>
        </p:spPr>
        <p:txBody>
          <a:bodyPr/>
          <a:lstStyle/>
          <a:p>
            <a:pPr marL="484632" algn="ctr">
              <a:defRPr/>
            </a:pPr>
            <a:r>
              <a:rPr lang="en-US" sz="3600" b="1" dirty="0">
                <a:solidFill>
                  <a:schemeClr val="bg1"/>
                </a:solidFill>
              </a:rPr>
              <a:t>GUIDELINES FOR CRITIQUING LITERATURE REVIEWS</a:t>
            </a:r>
            <a:endParaRPr lang="ar-SA" sz="3600" b="1" dirty="0">
              <a:solidFill>
                <a:schemeClr val="bg1"/>
              </a:solidFill>
            </a:endParaRPr>
          </a:p>
        </p:txBody>
      </p:sp>
      <p:sp>
        <p:nvSpPr>
          <p:cNvPr id="38915" name="عنصر نائب للمحتوى 2"/>
          <p:cNvSpPr>
            <a:spLocks noGrp="1"/>
          </p:cNvSpPr>
          <p:nvPr>
            <p:ph idx="1"/>
          </p:nvPr>
        </p:nvSpPr>
        <p:spPr>
          <a:xfrm>
            <a:off x="1981200" y="1882775"/>
            <a:ext cx="8229600" cy="4572000"/>
          </a:xfrm>
        </p:spPr>
        <p:txBody>
          <a:bodyPr/>
          <a:lstStyle/>
          <a:p>
            <a:pPr marL="520700" indent="-457200">
              <a:lnSpc>
                <a:spcPct val="80000"/>
              </a:lnSpc>
              <a:buNone/>
            </a:pPr>
            <a:r>
              <a:rPr lang="en-US" altLang="en-US" sz="2300">
                <a:ea typeface="Tahoma" charset="0"/>
                <a:cs typeface="Tahoma" charset="0"/>
              </a:rPr>
              <a:t>1. Does the review seem thorough—does it include all or most of the major studies on the topic? Does it include recent research? </a:t>
            </a:r>
          </a:p>
          <a:p>
            <a:pPr marL="520700" indent="-457200">
              <a:lnSpc>
                <a:spcPct val="80000"/>
              </a:lnSpc>
              <a:buNone/>
            </a:pPr>
            <a:endParaRPr lang="en-US" altLang="en-US" sz="2300">
              <a:ea typeface="Tahoma" charset="0"/>
              <a:cs typeface="Tahoma" charset="0"/>
            </a:endParaRPr>
          </a:p>
          <a:p>
            <a:pPr marL="520700" indent="-457200">
              <a:lnSpc>
                <a:spcPct val="80000"/>
              </a:lnSpc>
              <a:buNone/>
            </a:pPr>
            <a:r>
              <a:rPr lang="en-US" altLang="en-US" sz="2300">
                <a:ea typeface="Tahoma" charset="0"/>
                <a:cs typeface="Tahoma" charset="0"/>
              </a:rPr>
              <a:t>2. Does the review depends on appropriate materials?</a:t>
            </a:r>
          </a:p>
          <a:p>
            <a:pPr marL="520700" indent="-457200">
              <a:lnSpc>
                <a:spcPct val="80000"/>
              </a:lnSpc>
              <a:buNone/>
            </a:pPr>
            <a:endParaRPr lang="en-US" altLang="en-US" sz="2300">
              <a:ea typeface="Tahoma" charset="0"/>
              <a:cs typeface="Tahoma" charset="0"/>
            </a:endParaRPr>
          </a:p>
          <a:p>
            <a:pPr marL="520700" indent="-457200">
              <a:lnSpc>
                <a:spcPct val="80000"/>
              </a:lnSpc>
              <a:buNone/>
            </a:pPr>
            <a:r>
              <a:rPr lang="en-US" altLang="en-US" sz="2300">
                <a:ea typeface="Tahoma" charset="0"/>
                <a:cs typeface="Tahoma" charset="0"/>
              </a:rPr>
              <a:t>3. Is the review merely a summary of existing work? </a:t>
            </a:r>
          </a:p>
          <a:p>
            <a:pPr marL="520700" indent="-457200">
              <a:lnSpc>
                <a:spcPct val="80000"/>
              </a:lnSpc>
              <a:buNone/>
            </a:pPr>
            <a:endParaRPr lang="en-US" altLang="en-US" sz="2300">
              <a:ea typeface="Tahoma" charset="0"/>
              <a:cs typeface="Tahoma" charset="0"/>
            </a:endParaRPr>
          </a:p>
          <a:p>
            <a:pPr marL="520700" indent="-457200">
              <a:lnSpc>
                <a:spcPct val="80000"/>
              </a:lnSpc>
              <a:buNone/>
            </a:pPr>
            <a:r>
              <a:rPr lang="en-US" altLang="en-US" sz="2300">
                <a:ea typeface="Tahoma" charset="0"/>
                <a:cs typeface="Tahoma" charset="0"/>
              </a:rPr>
              <a:t>4. Is the review well organized? Is the development of ideas clear?</a:t>
            </a:r>
            <a:endParaRPr lang="ar-SA" altLang="en-US" sz="23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759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عنصر نائب للمحتوى 2"/>
          <p:cNvSpPr>
            <a:spLocks noGrp="1"/>
          </p:cNvSpPr>
          <p:nvPr>
            <p:ph idx="1"/>
          </p:nvPr>
        </p:nvSpPr>
        <p:spPr>
          <a:xfrm>
            <a:off x="1981200" y="1882775"/>
            <a:ext cx="8229600" cy="4572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 2" charset="2"/>
              <a:buNone/>
            </a:pPr>
            <a:r>
              <a:rPr lang="en-US" altLang="en-US" dirty="0">
                <a:ea typeface="Tahoma" charset="0"/>
                <a:cs typeface="Tahoma" charset="0"/>
              </a:rPr>
              <a:t>5. Does the review use appropriate language, suggesting the tentativeness of prior findings? </a:t>
            </a:r>
          </a:p>
          <a:p>
            <a:pPr eaLnBrk="1" hangingPunct="1">
              <a:lnSpc>
                <a:spcPct val="80000"/>
              </a:lnSpc>
              <a:buFont typeface="Wingdings 2" charset="2"/>
              <a:buNone/>
            </a:pPr>
            <a:endParaRPr lang="en-US" altLang="en-US" dirty="0">
              <a:ea typeface="Tahoma" charset="0"/>
              <a:cs typeface="Tahoma" charset="0"/>
            </a:endParaRPr>
          </a:p>
          <a:p>
            <a:pPr eaLnBrk="1" hangingPunct="1">
              <a:lnSpc>
                <a:spcPct val="80000"/>
              </a:lnSpc>
              <a:buFont typeface="Wingdings 2" charset="2"/>
              <a:buNone/>
            </a:pPr>
            <a:r>
              <a:rPr lang="en-US" altLang="en-US" dirty="0">
                <a:ea typeface="Tahoma" charset="0"/>
                <a:cs typeface="Tahoma" charset="0"/>
              </a:rPr>
              <a:t>6. If the review is part of a research report for a new study, does the review support the need for the study?</a:t>
            </a:r>
          </a:p>
          <a:p>
            <a:pPr eaLnBrk="1" hangingPunct="1">
              <a:lnSpc>
                <a:spcPct val="80000"/>
              </a:lnSpc>
              <a:buFont typeface="Wingdings 2" charset="2"/>
              <a:buNone/>
            </a:pPr>
            <a:endParaRPr lang="en-US" altLang="en-US" dirty="0">
              <a:ea typeface="Tahoma" charset="0"/>
              <a:cs typeface="Tahoma" charset="0"/>
            </a:endParaRPr>
          </a:p>
          <a:p>
            <a:pPr eaLnBrk="1" hangingPunct="1">
              <a:lnSpc>
                <a:spcPct val="80000"/>
              </a:lnSpc>
              <a:buFont typeface="Wingdings 2" charset="2"/>
              <a:buNone/>
            </a:pPr>
            <a:endParaRPr lang="en-US" altLang="en-US" dirty="0">
              <a:ea typeface="Tahoma" charset="0"/>
              <a:cs typeface="Tahoma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32855" y="123987"/>
            <a:ext cx="8403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GUIDELINES FOR CRITIQUING LITERATURE REVIEWS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587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189" y="1728151"/>
            <a:ext cx="2940743" cy="36964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650" y="827363"/>
            <a:ext cx="3368855" cy="146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4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8200" y="-254807"/>
            <a:ext cx="10515600" cy="1325563"/>
          </a:xfrm>
        </p:spPr>
        <p:txBody>
          <a:bodyPr/>
          <a:lstStyle/>
          <a:p>
            <a:pPr marL="484632" algn="ctr">
              <a:defRPr/>
            </a:pPr>
            <a:r>
              <a:rPr lang="en-US" sz="3200" b="1" dirty="0">
                <a:solidFill>
                  <a:schemeClr val="bg1"/>
                </a:solidFill>
              </a:rPr>
              <a:t>Types of Information to Seek for a Research Review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9219" name="عنصر نائب للمحتوى 2"/>
          <p:cNvSpPr>
            <a:spLocks noGrp="1"/>
          </p:cNvSpPr>
          <p:nvPr>
            <p:ph idx="1"/>
          </p:nvPr>
        </p:nvSpPr>
        <p:spPr>
          <a:xfrm>
            <a:off x="1981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altLang="en-US" sz="2400" b="1" i="1" u="sng">
                <a:ea typeface="Tahoma" charset="0"/>
                <a:cs typeface="Tahoma" charset="0"/>
              </a:rPr>
              <a:t>primary source research reports:  </a:t>
            </a:r>
            <a:r>
              <a:rPr lang="en-US" altLang="en-US" sz="2400">
                <a:ea typeface="Tahoma" charset="0"/>
                <a:cs typeface="Tahoma" charset="0"/>
              </a:rPr>
              <a:t>which are descriptions of studies written by the researchers who conducted them. </a:t>
            </a:r>
          </a:p>
          <a:p>
            <a:pPr eaLnBrk="1" hangingPunct="1"/>
            <a:r>
              <a:rPr lang="en-US" altLang="en-US" sz="2400" b="1" i="1" u="sng">
                <a:ea typeface="Tahoma" charset="0"/>
                <a:cs typeface="Tahoma" charset="0"/>
              </a:rPr>
              <a:t>Secondary source research documents: </a:t>
            </a:r>
            <a:r>
              <a:rPr lang="en-US" altLang="en-US" sz="2400">
                <a:ea typeface="Tahoma" charset="0"/>
                <a:cs typeface="Tahoma" charset="0"/>
              </a:rPr>
              <a:t>are descriptions of studies prepared by someone other than the original researcher.</a:t>
            </a:r>
          </a:p>
          <a:p>
            <a:pPr eaLnBrk="1" hangingPunct="1"/>
            <a:endParaRPr lang="en-US" altLang="en-US" sz="240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b="1" i="1" u="sng">
                <a:ea typeface="Tahoma" charset="0"/>
                <a:cs typeface="Tahoma" charset="0"/>
              </a:rPr>
              <a:t>opinion articles.</a:t>
            </a:r>
          </a:p>
          <a:p>
            <a:pPr eaLnBrk="1" hangingPunct="1"/>
            <a:r>
              <a:rPr lang="en-US" altLang="en-US" sz="2400" b="1" i="1" u="sng">
                <a:ea typeface="Tahoma" charset="0"/>
                <a:cs typeface="Tahoma" charset="0"/>
              </a:rPr>
              <a:t> case reports.</a:t>
            </a:r>
          </a:p>
          <a:p>
            <a:pPr eaLnBrk="1" hangingPunct="1"/>
            <a:r>
              <a:rPr lang="en-US" altLang="en-US" sz="2400" b="1" i="1" u="sng">
                <a:ea typeface="Tahoma" charset="0"/>
                <a:cs typeface="Tahoma" charset="0"/>
              </a:rPr>
              <a:t>clinical anecdotes.</a:t>
            </a:r>
            <a:endParaRPr lang="ar-SA" altLang="en-US" sz="2400" b="1" i="1" u="sng"/>
          </a:p>
          <a:p>
            <a:pPr eaLnBrk="1" hangingPunct="1"/>
            <a:endParaRPr lang="ar-SA" altLang="en-US" sz="2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717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8200" y="-146319"/>
            <a:ext cx="10515600" cy="1325563"/>
          </a:xfrm>
        </p:spPr>
        <p:txBody>
          <a:bodyPr/>
          <a:lstStyle/>
          <a:p>
            <a:pPr marL="484632" algn="ctr">
              <a:defRPr/>
            </a:pPr>
            <a:r>
              <a:rPr lang="en-US" sz="3200" b="1" dirty="0">
                <a:solidFill>
                  <a:schemeClr val="bg1"/>
                </a:solidFill>
              </a:rPr>
              <a:t>Major Steps and Strategies in Doing a Literature Review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10243" name="عنصر نائب للمحتوى 2"/>
          <p:cNvSpPr>
            <a:spLocks noGrp="1"/>
          </p:cNvSpPr>
          <p:nvPr>
            <p:ph idx="1"/>
          </p:nvPr>
        </p:nvSpPr>
        <p:spPr>
          <a:xfrm>
            <a:off x="1981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altLang="en-US" sz="2400">
                <a:ea typeface="Tahoma" charset="0"/>
                <a:cs typeface="Tahoma" charset="0"/>
              </a:rPr>
              <a:t>start with a </a:t>
            </a:r>
            <a:r>
              <a:rPr lang="en-US" altLang="en-US" sz="2400" b="1" i="1" u="sng">
                <a:ea typeface="Tahoma" charset="0"/>
                <a:cs typeface="Tahoma" charset="0"/>
              </a:rPr>
              <a:t>question</a:t>
            </a:r>
          </a:p>
          <a:p>
            <a:pPr eaLnBrk="1" hangingPunct="1"/>
            <a:endParaRPr lang="en-US" altLang="en-US" sz="240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b="1" i="1" u="sng">
                <a:ea typeface="Tahoma" charset="0"/>
                <a:cs typeface="Tahoma" charset="0"/>
              </a:rPr>
              <a:t>Formulate and implement a plan for gathering information</a:t>
            </a:r>
            <a:r>
              <a:rPr lang="en-US" altLang="en-US" sz="2400">
                <a:ea typeface="Tahoma" charset="0"/>
                <a:cs typeface="Tahoma" charset="0"/>
              </a:rPr>
              <a:t>.</a:t>
            </a:r>
          </a:p>
          <a:p>
            <a:pPr eaLnBrk="1" hangingPunct="1"/>
            <a:endParaRPr lang="en-US" altLang="en-US" sz="240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b="1" i="1" u="sng">
                <a:ea typeface="Tahoma" charset="0"/>
                <a:cs typeface="Tahoma" charset="0"/>
              </a:rPr>
              <a:t>analyze and interpret the information</a:t>
            </a:r>
            <a:r>
              <a:rPr lang="en-US" altLang="en-US" sz="2400">
                <a:ea typeface="Tahoma" charset="0"/>
                <a:cs typeface="Tahoma" charset="0"/>
              </a:rPr>
              <a:t>. </a:t>
            </a:r>
          </a:p>
          <a:p>
            <a:pPr eaLnBrk="1" hangingPunct="1"/>
            <a:endParaRPr lang="en-US" altLang="en-US" sz="240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>
                <a:ea typeface="Tahoma" charset="0"/>
                <a:cs typeface="Tahoma" charset="0"/>
              </a:rPr>
              <a:t>Then </a:t>
            </a:r>
            <a:r>
              <a:rPr lang="en-US" altLang="en-US" sz="2400" b="1" i="1" u="sng">
                <a:ea typeface="Tahoma" charset="0"/>
                <a:cs typeface="Tahoma" charset="0"/>
              </a:rPr>
              <a:t>the “findings” are usually summarized </a:t>
            </a:r>
            <a:r>
              <a:rPr lang="en-US" altLang="en-US" sz="2400">
                <a:ea typeface="Tahoma" charset="0"/>
                <a:cs typeface="Tahoma" charset="0"/>
              </a:rPr>
              <a:t>in a written product.</a:t>
            </a:r>
            <a:endParaRPr lang="ar-SA" altLang="en-US" sz="2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633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عنصر نائب للمحتوى 2"/>
          <p:cNvSpPr>
            <a:spLocks noGrp="1"/>
          </p:cNvSpPr>
          <p:nvPr>
            <p:ph idx="1"/>
          </p:nvPr>
        </p:nvSpPr>
        <p:spPr>
          <a:xfrm>
            <a:off x="1562745" y="-495946"/>
            <a:ext cx="8229600" cy="447099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 typeface="Wingdings 2" charset="2"/>
              <a:buNone/>
            </a:pPr>
            <a:endParaRPr lang="en-US" altLang="en-US" sz="2400" b="1" dirty="0">
              <a:ea typeface="Tahoma" charset="0"/>
              <a:cs typeface="Tahoma" charset="0"/>
            </a:endParaRPr>
          </a:p>
          <a:p>
            <a:pPr eaLnBrk="1" hangingPunct="1">
              <a:buFont typeface="Wingdings 2" charset="2"/>
              <a:buNone/>
            </a:pPr>
            <a:endParaRPr lang="en-US" altLang="en-US" sz="2400" b="1" dirty="0">
              <a:ea typeface="Tahoma" charset="0"/>
              <a:cs typeface="Tahoma" charset="0"/>
            </a:endParaRPr>
          </a:p>
          <a:p>
            <a:pPr eaLnBrk="1" hangingPunct="1">
              <a:buFont typeface="Wingdings 2" charset="2"/>
              <a:buNone/>
            </a:pPr>
            <a:r>
              <a:rPr lang="en-US" altLang="en-US" sz="2400" b="1" dirty="0">
                <a:solidFill>
                  <a:schemeClr val="bg1"/>
                </a:solidFill>
                <a:ea typeface="Tahoma" charset="0"/>
                <a:cs typeface="Tahoma" charset="0"/>
              </a:rPr>
              <a:t>characterize a high-quality review:</a:t>
            </a:r>
          </a:p>
          <a:p>
            <a:pPr eaLnBrk="1" hangingPunct="1">
              <a:buFont typeface="Wingdings 2" charset="2"/>
              <a:buNone/>
            </a:pPr>
            <a:endParaRPr lang="en-US" altLang="en-US" sz="2400" b="1" dirty="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b="1" u="sng" dirty="0">
                <a:ea typeface="Tahoma" charset="0"/>
                <a:cs typeface="Tahoma" charset="0"/>
              </a:rPr>
              <a:t>comprehensive</a:t>
            </a:r>
            <a:endParaRPr lang="en-US" altLang="en-US" sz="2400" dirty="0">
              <a:ea typeface="Tahoma" charset="0"/>
              <a:cs typeface="Tahoma" charset="0"/>
            </a:endParaRPr>
          </a:p>
          <a:p>
            <a:pPr eaLnBrk="1" hangingPunct="1"/>
            <a:endParaRPr lang="en-US" altLang="en-US" sz="2400" dirty="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b="1" u="sng" dirty="0">
                <a:ea typeface="Tahoma" charset="0"/>
                <a:cs typeface="Tahoma" charset="0"/>
              </a:rPr>
              <a:t>systematic</a:t>
            </a:r>
            <a:r>
              <a:rPr lang="en-US" altLang="en-US" sz="2400" dirty="0">
                <a:ea typeface="Tahoma" charset="0"/>
                <a:cs typeface="Tahoma" charset="0"/>
              </a:rPr>
              <a:t>.</a:t>
            </a:r>
          </a:p>
          <a:p>
            <a:pPr eaLnBrk="1" hangingPunct="1"/>
            <a:endParaRPr lang="en-US" altLang="en-US" sz="2400" dirty="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b="1" u="sng" dirty="0">
                <a:ea typeface="Tahoma" charset="0"/>
                <a:cs typeface="Tahoma" charset="0"/>
              </a:rPr>
              <a:t>reproducible</a:t>
            </a:r>
            <a:r>
              <a:rPr lang="en-US" altLang="en-US" sz="2400" dirty="0">
                <a:ea typeface="Tahoma" charset="0"/>
                <a:cs typeface="Tahoma" charset="0"/>
              </a:rPr>
              <a:t>. </a:t>
            </a:r>
          </a:p>
          <a:p>
            <a:pPr eaLnBrk="1" hangingPunct="1"/>
            <a:endParaRPr lang="en-US" altLang="en-US" sz="2400" dirty="0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sz="2400" b="1" u="sng" dirty="0">
                <a:ea typeface="Tahoma" charset="0"/>
                <a:cs typeface="Tahoma" charset="0"/>
              </a:rPr>
              <a:t>balance and the absence of bias</a:t>
            </a:r>
            <a:r>
              <a:rPr lang="en-US" altLang="en-US" sz="2400" dirty="0">
                <a:ea typeface="Tahoma" charset="0"/>
                <a:cs typeface="Tahoma" charset="0"/>
              </a:rPr>
              <a:t>.</a:t>
            </a:r>
            <a:endParaRPr lang="ar-SA" altLang="en-US" sz="2400" dirty="0"/>
          </a:p>
          <a:p>
            <a:pPr eaLnBrk="1" hangingPunct="1"/>
            <a:endParaRPr lang="ar-SA" altLang="en-US" sz="2400" dirty="0"/>
          </a:p>
          <a:p>
            <a:pPr eaLnBrk="1" hangingPunct="1"/>
            <a:endParaRPr lang="ar-SA" altLang="en-US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456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024063" y="2286000"/>
            <a:ext cx="8229600" cy="1398588"/>
          </a:xfrm>
        </p:spPr>
        <p:txBody>
          <a:bodyPr>
            <a:normAutofit/>
          </a:bodyPr>
          <a:lstStyle/>
          <a:p>
            <a:pPr marL="484632" algn="ctr">
              <a:defRPr/>
            </a:pPr>
            <a:r>
              <a:rPr lang="en-US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LOCATING RELEVANT LITERATURE</a:t>
            </a:r>
            <a:br>
              <a:rPr lang="en-US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en-US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FOR A RESEARCH REVIEW</a:t>
            </a:r>
            <a:endParaRPr lang="ar-SA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853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8200" y="-301302"/>
            <a:ext cx="10515600" cy="1325563"/>
          </a:xfrm>
        </p:spPr>
        <p:txBody>
          <a:bodyPr/>
          <a:lstStyle/>
          <a:p>
            <a:pPr marL="484632" algn="ctr">
              <a:defRPr/>
            </a:pPr>
            <a:r>
              <a:rPr lang="en-US" sz="4000" b="1" dirty="0">
                <a:solidFill>
                  <a:schemeClr val="bg1"/>
                </a:solidFill>
              </a:rPr>
              <a:t>Formulating a Search Strategy</a:t>
            </a:r>
            <a:endParaRPr lang="ar-SA" sz="4000" dirty="0">
              <a:solidFill>
                <a:schemeClr val="bg1"/>
              </a:solidFill>
            </a:endParaRPr>
          </a:p>
        </p:txBody>
      </p:sp>
      <p:sp>
        <p:nvSpPr>
          <p:cNvPr id="13315" name="عنصر نائب للمحتوى 2"/>
          <p:cNvSpPr>
            <a:spLocks noGrp="1"/>
          </p:cNvSpPr>
          <p:nvPr>
            <p:ph idx="1"/>
          </p:nvPr>
        </p:nvSpPr>
        <p:spPr>
          <a:xfrm>
            <a:off x="1981200" y="1882775"/>
            <a:ext cx="8229600" cy="4572000"/>
          </a:xfrm>
        </p:spPr>
        <p:txBody>
          <a:bodyPr/>
          <a:lstStyle/>
          <a:p>
            <a:pPr eaLnBrk="1" hangingPunct="1">
              <a:buFont typeface="Wingdings 2" charset="2"/>
              <a:buNone/>
            </a:pPr>
            <a:r>
              <a:rPr lang="en-US" altLang="en-US" sz="2400" dirty="0">
                <a:ea typeface="Tahoma" charset="0"/>
                <a:cs typeface="Tahoma" charset="0"/>
              </a:rPr>
              <a:t>1- searching for references through the use of </a:t>
            </a:r>
            <a:r>
              <a:rPr lang="en-US" altLang="en-US" sz="2400" b="1" i="1" u="sng" dirty="0">
                <a:ea typeface="Tahoma" charset="0"/>
                <a:cs typeface="Tahoma" charset="0"/>
              </a:rPr>
              <a:t>bibliographic databases</a:t>
            </a:r>
            <a:r>
              <a:rPr lang="en-US" altLang="en-US" sz="2400" dirty="0">
                <a:ea typeface="Tahoma" charset="0"/>
                <a:cs typeface="Tahoma" charset="0"/>
              </a:rPr>
              <a:t>. </a:t>
            </a:r>
          </a:p>
          <a:p>
            <a:pPr eaLnBrk="1" hangingPunct="1">
              <a:buFont typeface="Wingdings 2" charset="2"/>
              <a:buNone/>
            </a:pPr>
            <a:endParaRPr lang="en-US" altLang="en-US" sz="2400" dirty="0">
              <a:ea typeface="Tahoma" charset="0"/>
              <a:cs typeface="Tahoma" charset="0"/>
            </a:endParaRPr>
          </a:p>
          <a:p>
            <a:pPr eaLnBrk="1" hangingPunct="1">
              <a:buFont typeface="Wingdings 2" charset="2"/>
              <a:buNone/>
            </a:pPr>
            <a:r>
              <a:rPr lang="en-US" altLang="en-US" sz="2400" b="1" u="sng" dirty="0">
                <a:ea typeface="Tahoma" charset="0"/>
                <a:cs typeface="Tahoma" charset="0"/>
              </a:rPr>
              <a:t>2- ancestry approach </a:t>
            </a:r>
            <a:r>
              <a:rPr lang="en-US" altLang="en-US" sz="2400" i="1" dirty="0">
                <a:ea typeface="Tahoma" charset="0"/>
                <a:cs typeface="Tahoma" charset="0"/>
              </a:rPr>
              <a:t>is to use the </a:t>
            </a:r>
            <a:r>
              <a:rPr lang="en-US" altLang="en-US" sz="2400" dirty="0">
                <a:ea typeface="Tahoma" charset="0"/>
                <a:cs typeface="Tahoma" charset="0"/>
              </a:rPr>
              <a:t>citations from relevant studies to track down earlier research on which the studies are based.</a:t>
            </a:r>
          </a:p>
          <a:p>
            <a:pPr eaLnBrk="1" hangingPunct="1">
              <a:buFont typeface="Wingdings 2" charset="2"/>
              <a:buNone/>
            </a:pPr>
            <a:endParaRPr lang="en-US" altLang="en-US" sz="2400" dirty="0">
              <a:ea typeface="Tahoma" charset="0"/>
              <a:cs typeface="Tahoma" charset="0"/>
            </a:endParaRPr>
          </a:p>
          <a:p>
            <a:pPr eaLnBrk="1" hangingPunct="1">
              <a:buFont typeface="Wingdings 2" charset="2"/>
              <a:buNone/>
            </a:pPr>
            <a:r>
              <a:rPr lang="en-US" altLang="en-US" sz="2400" dirty="0">
                <a:ea typeface="Tahoma" charset="0"/>
                <a:cs typeface="Tahoma" charset="0"/>
              </a:rPr>
              <a:t>3- the </a:t>
            </a:r>
            <a:r>
              <a:rPr lang="en-US" altLang="en-US" sz="2400" b="1" u="sng" dirty="0" err="1">
                <a:ea typeface="Tahoma" charset="0"/>
                <a:cs typeface="Tahoma" charset="0"/>
              </a:rPr>
              <a:t>descendancy</a:t>
            </a:r>
            <a:r>
              <a:rPr lang="en-US" altLang="en-US" sz="2400" b="1" u="sng" dirty="0">
                <a:ea typeface="Tahoma" charset="0"/>
                <a:cs typeface="Tahoma" charset="0"/>
              </a:rPr>
              <a:t> approach</a:t>
            </a:r>
            <a:r>
              <a:rPr lang="en-US" altLang="en-US" sz="2400" i="1" dirty="0">
                <a:ea typeface="Tahoma" charset="0"/>
                <a:cs typeface="Tahoma" charset="0"/>
              </a:rPr>
              <a:t>, is to </a:t>
            </a:r>
            <a:r>
              <a:rPr lang="en-US" altLang="en-US" sz="2400" dirty="0">
                <a:ea typeface="Tahoma" charset="0"/>
                <a:cs typeface="Tahoma" charset="0"/>
              </a:rPr>
              <a:t>find a pivotal early study and to search forward in citation indexes to find more recent studies.</a:t>
            </a:r>
            <a:endParaRPr lang="ar-SA" altLang="en-US" sz="2400" b="1" u="sng" dirty="0"/>
          </a:p>
          <a:p>
            <a:pPr eaLnBrk="1" hangingPunct="1"/>
            <a:endParaRPr lang="en-US" altLang="en-US" sz="2400" i="1" dirty="0">
              <a:ea typeface="Tahoma" charset="0"/>
              <a:cs typeface="Tahoma" charset="0"/>
            </a:endParaRPr>
          </a:p>
          <a:p>
            <a:pPr eaLnBrk="1" hangingPunct="1"/>
            <a:endParaRPr lang="ar-SA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073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9712" y="-208312"/>
            <a:ext cx="10515600" cy="1325563"/>
          </a:xfrm>
        </p:spPr>
        <p:txBody>
          <a:bodyPr/>
          <a:lstStyle/>
          <a:p>
            <a:pPr marL="484632" algn="ctr">
              <a:defRPr/>
            </a:pPr>
            <a:r>
              <a:rPr lang="en-US" sz="3200" b="1" dirty="0">
                <a:solidFill>
                  <a:schemeClr val="bg1"/>
                </a:solidFill>
              </a:rPr>
              <a:t>Searching Bibliographic Databases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14339" name="عنصر نائب للمحتوى 2"/>
          <p:cNvSpPr>
            <a:spLocks noGrp="1"/>
          </p:cNvSpPr>
          <p:nvPr>
            <p:ph idx="1"/>
          </p:nvPr>
        </p:nvSpPr>
        <p:spPr>
          <a:xfrm>
            <a:off x="1981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altLang="en-US" b="1">
                <a:ea typeface="Tahoma" charset="0"/>
                <a:cs typeface="Tahoma" charset="0"/>
              </a:rPr>
              <a:t>Electronic Search.</a:t>
            </a:r>
          </a:p>
          <a:p>
            <a:pPr eaLnBrk="1" hangingPunct="1"/>
            <a:endParaRPr lang="en-US" altLang="en-US" b="1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b="1">
                <a:ea typeface="Tahoma" charset="0"/>
                <a:cs typeface="Tahoma" charset="0"/>
              </a:rPr>
              <a:t>The CINAHL Database.</a:t>
            </a:r>
          </a:p>
          <a:p>
            <a:pPr eaLnBrk="1" hangingPunct="1"/>
            <a:endParaRPr lang="en-US" altLang="en-US" b="1">
              <a:ea typeface="Tahoma" charset="0"/>
              <a:cs typeface="Tahoma" charset="0"/>
            </a:endParaRPr>
          </a:p>
          <a:p>
            <a:pPr eaLnBrk="1" hangingPunct="1"/>
            <a:r>
              <a:rPr lang="en-US" altLang="en-US" b="1">
                <a:ea typeface="Tahoma" charset="0"/>
                <a:cs typeface="Tahoma" charset="0"/>
              </a:rPr>
              <a:t>The MEDLINE Database</a:t>
            </a:r>
            <a:endParaRPr lang="ar-SA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47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1254</Words>
  <Application>Microsoft Macintosh PowerPoint</Application>
  <PresentationFormat>Widescreen</PresentationFormat>
  <Paragraphs>165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Calibri</vt:lpstr>
      <vt:lpstr>Calibri Light</vt:lpstr>
      <vt:lpstr>Traditional Arabic</vt:lpstr>
      <vt:lpstr>Arial</vt:lpstr>
      <vt:lpstr>Tahoma</vt:lpstr>
      <vt:lpstr>Times New Roman</vt:lpstr>
      <vt:lpstr>Wingdings 2</vt:lpstr>
      <vt:lpstr>Office Theme</vt:lpstr>
      <vt:lpstr>Literature review</vt:lpstr>
      <vt:lpstr>BASIC ISSUES RELATING TO LITERATURE REVIEWS</vt:lpstr>
      <vt:lpstr>Purposes of Research Literature Reviews</vt:lpstr>
      <vt:lpstr>Types of Information to Seek for a Research Review</vt:lpstr>
      <vt:lpstr>Major Steps and Strategies in Doing a Literature Review</vt:lpstr>
      <vt:lpstr>PowerPoint Presentation</vt:lpstr>
      <vt:lpstr>LOCATING RELEVANT LITERATURE FOR A RESEARCH REVIEW</vt:lpstr>
      <vt:lpstr>Formulating a Search Strategy</vt:lpstr>
      <vt:lpstr>Searching Bibliographic Databases</vt:lpstr>
      <vt:lpstr>Electronic Search.</vt:lpstr>
      <vt:lpstr>The CINAHL Database.</vt:lpstr>
      <vt:lpstr>The source indicates the following:</vt:lpstr>
      <vt:lpstr>The MEDLINE Database</vt:lpstr>
      <vt:lpstr>Screening and Gathering References</vt:lpstr>
      <vt:lpstr>Documentation in Literature Retrieval</vt:lpstr>
      <vt:lpstr>Abstracting and Recording Information</vt:lpstr>
      <vt:lpstr>PowerPoint Presentation</vt:lpstr>
      <vt:lpstr>EVALUATING AND ANALYZING THE EVIDENCE</vt:lpstr>
      <vt:lpstr>Evaluating Studies for a Review</vt:lpstr>
      <vt:lpstr>Characteristics of good LR</vt:lpstr>
      <vt:lpstr>Analyzing and Synthesizing Information</vt:lpstr>
      <vt:lpstr>types of themes can be identified in a literature review analysis.</vt:lpstr>
      <vt:lpstr>PowerPoint Presentation</vt:lpstr>
      <vt:lpstr>PowerPoint Presentation</vt:lpstr>
      <vt:lpstr>PowerPoint Presentation</vt:lpstr>
      <vt:lpstr>PREPARING A WRITTEN LITERATURE REVIEW</vt:lpstr>
      <vt:lpstr>Organizing the Review</vt:lpstr>
      <vt:lpstr>Writing a Literature Review</vt:lpstr>
      <vt:lpstr>Content of the Written Literature Review.</vt:lpstr>
      <vt:lpstr>Style of a Research Review.</vt:lpstr>
      <vt:lpstr>PowerPoint Presentation</vt:lpstr>
      <vt:lpstr>Length of a Research Review.</vt:lpstr>
      <vt:lpstr>GUIDELINES FOR CRITIQUING LITERATURE REVIEWS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OSamarkandi</dc:creator>
  <cp:lastModifiedBy>Alotaibi, Raied</cp:lastModifiedBy>
  <cp:revision>35</cp:revision>
  <dcterms:created xsi:type="dcterms:W3CDTF">2017-03-15T21:22:10Z</dcterms:created>
  <dcterms:modified xsi:type="dcterms:W3CDTF">2017-05-10T14:04:45Z</dcterms:modified>
</cp:coreProperties>
</file>