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notesMasterIdLst>
    <p:notesMasterId r:id="rId21"/>
  </p:notesMasterIdLst>
  <p:sldIdLst>
    <p:sldId id="256" r:id="rId2"/>
    <p:sldId id="258" r:id="rId3"/>
    <p:sldId id="259" r:id="rId4"/>
    <p:sldId id="257" r:id="rId5"/>
    <p:sldId id="261" r:id="rId6"/>
    <p:sldId id="262" r:id="rId7"/>
    <p:sldId id="263" r:id="rId8"/>
    <p:sldId id="264" r:id="rId9"/>
    <p:sldId id="288" r:id="rId10"/>
    <p:sldId id="266" r:id="rId11"/>
    <p:sldId id="289" r:id="rId12"/>
    <p:sldId id="267" r:id="rId13"/>
    <p:sldId id="274" r:id="rId14"/>
    <p:sldId id="281" r:id="rId15"/>
    <p:sldId id="291" r:id="rId16"/>
    <p:sldId id="275" r:id="rId17"/>
    <p:sldId id="276" r:id="rId18"/>
    <p:sldId id="277" r:id="rId19"/>
    <p:sldId id="287"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4AEAD8A-3DB3-4CF0-B32E-53DE94591546}" type="datetimeFigureOut">
              <a:rPr lang="ar-SA" smtClean="0"/>
              <a:pPr/>
              <a:t>16/05/1437</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75CCA01-5796-411A-977A-4DC0A5649190}" type="slidenum">
              <a:rPr lang="ar-SA" smtClean="0"/>
              <a:pPr/>
              <a:t>‹#›</a:t>
            </a:fld>
            <a:endParaRPr lang="ar-SA"/>
          </a:p>
        </p:txBody>
      </p:sp>
    </p:spTree>
    <p:extLst>
      <p:ext uri="{BB962C8B-B14F-4D97-AF65-F5344CB8AC3E}">
        <p14:creationId xmlns:p14="http://schemas.microsoft.com/office/powerpoint/2010/main" val="92258416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0110F-AA21-4FC0-9F02-C9DD918BD9E8}" type="datetimeFigureOut">
              <a:rPr lang="ar-SA" smtClean="0"/>
              <a:pPr/>
              <a:t>16/05/1437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F50FA523-8610-4F76-8371-7BDB37D28440}"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AA0110F-AA21-4FC0-9F02-C9DD918BD9E8}" type="datetimeFigureOut">
              <a:rPr lang="ar-SA" smtClean="0"/>
              <a:pPr/>
              <a:t>16/05/1437</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50FA523-8610-4F76-8371-7BDB37D28440}"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en.wikipedia.org/wiki/File:Nelumno_nucifera_open_flower_-_botanic_garden_adelaide2.jpg"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060848"/>
            <a:ext cx="7772400" cy="1470025"/>
          </a:xfrm>
        </p:spPr>
        <p:txBody>
          <a:bodyPr>
            <a:normAutofit/>
          </a:bodyPr>
          <a:lstStyle/>
          <a:p>
            <a:r>
              <a:rPr lang="en-US" sz="8900" b="1" baseline="-25000" dirty="0">
                <a:solidFill>
                  <a:srgbClr val="FF0000"/>
                </a:solidFill>
              </a:rPr>
              <a:t>literature review</a:t>
            </a:r>
            <a:endParaRPr lang="ar-SA" dirty="0"/>
          </a:p>
        </p:txBody>
      </p:sp>
      <p:sp>
        <p:nvSpPr>
          <p:cNvPr id="3" name="Subtitle 2"/>
          <p:cNvSpPr>
            <a:spLocks noGrp="1"/>
          </p:cNvSpPr>
          <p:nvPr>
            <p:ph type="subTitle" idx="1"/>
          </p:nvPr>
        </p:nvSpPr>
        <p:spPr>
          <a:xfrm>
            <a:off x="1371600" y="5589240"/>
            <a:ext cx="7448872" cy="1008112"/>
          </a:xfrm>
        </p:spPr>
        <p:txBody>
          <a:bodyPr>
            <a:noAutofit/>
          </a:bodyPr>
          <a:lstStyle/>
          <a:p>
            <a:pPr algn="r"/>
            <a:r>
              <a:rPr lang="en-US" sz="2400" b="1" dirty="0" err="1" smtClean="0">
                <a:solidFill>
                  <a:schemeClr val="tx1"/>
                </a:solidFill>
              </a:rPr>
              <a:t>Dr.Rehab</a:t>
            </a:r>
            <a:r>
              <a:rPr lang="en-US" sz="2400" b="1" dirty="0" smtClean="0">
                <a:solidFill>
                  <a:schemeClr val="tx1"/>
                </a:solidFill>
              </a:rPr>
              <a:t> F </a:t>
            </a:r>
            <a:r>
              <a:rPr lang="en-US" sz="2400" b="1" dirty="0" err="1" smtClean="0">
                <a:solidFill>
                  <a:schemeClr val="tx1"/>
                </a:solidFill>
              </a:rPr>
              <a:t>Gwada</a:t>
            </a:r>
            <a:endParaRPr lang="ar-SA" sz="24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The literature review process</a:t>
            </a:r>
            <a:endParaRPr lang="ar-SA" dirty="0">
              <a:solidFill>
                <a:srgbClr val="FF0000"/>
              </a:solidFill>
            </a:endParaRPr>
          </a:p>
        </p:txBody>
      </p:sp>
      <p:sp>
        <p:nvSpPr>
          <p:cNvPr id="3" name="Content Placeholder 2"/>
          <p:cNvSpPr>
            <a:spLocks noGrp="1"/>
          </p:cNvSpPr>
          <p:nvPr>
            <p:ph idx="1"/>
          </p:nvPr>
        </p:nvSpPr>
        <p:spPr>
          <a:xfrm>
            <a:off x="914400" y="1484784"/>
            <a:ext cx="7772400" cy="5373216"/>
          </a:xfrm>
        </p:spPr>
        <p:txBody>
          <a:bodyPr>
            <a:normAutofit fontScale="70000" lnSpcReduction="20000"/>
          </a:bodyPr>
          <a:lstStyle/>
          <a:p>
            <a:pPr algn="just" rtl="0"/>
            <a:r>
              <a:rPr lang="en-US" sz="4000" dirty="0" smtClean="0">
                <a:solidFill>
                  <a:srgbClr val="FF0000"/>
                </a:solidFill>
              </a:rPr>
              <a:t>Gathering, reading and analyzing the literature</a:t>
            </a:r>
          </a:p>
          <a:p>
            <a:pPr marL="411480" lvl="1" indent="-342900" algn="just" rtl="0">
              <a:spcBef>
                <a:spcPts val="700"/>
              </a:spcBef>
              <a:buClr>
                <a:schemeClr val="tx2"/>
              </a:buClr>
              <a:buSzPct val="95000"/>
              <a:buFont typeface="Wingdings"/>
              <a:buChar char=""/>
            </a:pPr>
            <a:r>
              <a:rPr lang="en-US" sz="3400" dirty="0" smtClean="0"/>
              <a:t>you have to read each article or book chapter you have chosen carefully, analyze the key points and critically evaluate the information.</a:t>
            </a:r>
            <a:endParaRPr lang="en-US" dirty="0" smtClean="0"/>
          </a:p>
          <a:p>
            <a:pPr lvl="1" algn="just" rtl="0"/>
            <a:r>
              <a:rPr lang="en-US" sz="3400" dirty="0" smtClean="0">
                <a:solidFill>
                  <a:srgbClr val="000099"/>
                </a:solidFill>
              </a:rPr>
              <a:t>Methods of recording the information</a:t>
            </a:r>
            <a:r>
              <a:rPr lang="en-US" sz="2800" dirty="0" smtClean="0">
                <a:solidFill>
                  <a:srgbClr val="000099"/>
                </a:solidFill>
              </a:rPr>
              <a:t>:</a:t>
            </a:r>
            <a:endParaRPr lang="en-US" sz="2400" dirty="0" smtClean="0">
              <a:solidFill>
                <a:srgbClr val="000099"/>
              </a:solidFill>
            </a:endParaRPr>
          </a:p>
          <a:p>
            <a:pPr lvl="2" algn="just" rtl="0"/>
            <a:r>
              <a:rPr lang="en-US" sz="3400" b="1" u="sng" dirty="0" smtClean="0"/>
              <a:t>Summary notes</a:t>
            </a:r>
            <a:r>
              <a:rPr lang="en-US" sz="3400" u="sng" dirty="0" smtClean="0"/>
              <a:t>:</a:t>
            </a:r>
            <a:r>
              <a:rPr lang="en-US" sz="3400" dirty="0" smtClean="0"/>
              <a:t> Condensed records of each part in the article or the study you read. By using the card system</a:t>
            </a:r>
          </a:p>
          <a:p>
            <a:pPr algn="just" rtl="0"/>
            <a:r>
              <a:rPr lang="en-US" sz="3200" dirty="0" smtClean="0">
                <a:solidFill>
                  <a:srgbClr val="000099"/>
                </a:solidFill>
              </a:rPr>
              <a:t>Source cards(3”x 5”) </a:t>
            </a:r>
            <a:r>
              <a:rPr lang="en-US" sz="3200" dirty="0" smtClean="0"/>
              <a:t>–used for noting bibliographic information.</a:t>
            </a:r>
          </a:p>
          <a:p>
            <a:pPr algn="just" rtl="0"/>
            <a:r>
              <a:rPr lang="en-US" sz="3200" dirty="0" smtClean="0">
                <a:solidFill>
                  <a:srgbClr val="000099"/>
                </a:solidFill>
              </a:rPr>
              <a:t>Note cards(5”x 8”) </a:t>
            </a:r>
            <a:r>
              <a:rPr lang="en-US" sz="3200" dirty="0" smtClean="0"/>
              <a:t>–used for actual note taking.</a:t>
            </a:r>
          </a:p>
          <a:p>
            <a:pPr lvl="2" algn="just" rtl="0">
              <a:buNone/>
            </a:pPr>
            <a:r>
              <a:rPr lang="en-US" dirty="0" smtClean="0"/>
              <a:t> </a:t>
            </a:r>
            <a:endParaRPr lang="en-US" sz="2800" dirty="0" smtClean="0"/>
          </a:p>
          <a:p>
            <a:pPr lvl="2" algn="just" rtl="0"/>
            <a:r>
              <a:rPr lang="en-US" sz="3400" b="1" u="sng" dirty="0" smtClean="0"/>
              <a:t>Matrix  or checklist approach</a:t>
            </a:r>
            <a:r>
              <a:rPr lang="en-US" sz="3400" u="sng" dirty="0" smtClean="0"/>
              <a:t>:</a:t>
            </a:r>
            <a:r>
              <a:rPr lang="en-US" sz="3400" dirty="0" smtClean="0"/>
              <a:t> Columns in which you summarize the research under similar headings.</a:t>
            </a:r>
            <a:endParaRPr lang="en-US" sz="2000" dirty="0" smtClean="0"/>
          </a:p>
          <a:p>
            <a:pPr algn="just" rtl="0"/>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Read the Material Closer</a:t>
            </a:r>
          </a:p>
        </p:txBody>
      </p:sp>
      <p:sp>
        <p:nvSpPr>
          <p:cNvPr id="3" name="Content Placeholder 2"/>
          <p:cNvSpPr>
            <a:spLocks noGrp="1"/>
          </p:cNvSpPr>
          <p:nvPr>
            <p:ph idx="1"/>
          </p:nvPr>
        </p:nvSpPr>
        <p:spPr/>
        <p:txBody>
          <a:bodyPr/>
          <a:lstStyle/>
          <a:p>
            <a:pPr lvl="0" algn="l" rtl="0" eaLnBrk="0" fontAlgn="base" hangingPunct="0">
              <a:spcAft>
                <a:spcPct val="0"/>
              </a:spcAft>
              <a:buFontTx/>
              <a:buChar char="•"/>
            </a:pPr>
            <a:r>
              <a:rPr lang="en-US" altLang="en-US" sz="2000" kern="0" dirty="0">
                <a:solidFill>
                  <a:srgbClr val="000000"/>
                </a:solidFill>
                <a:latin typeface="Arial"/>
                <a:ea typeface="ＭＳ Ｐゴシック"/>
              </a:rPr>
              <a:t>Step 1: read the abstract</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Decide whether to read the article in detail</a:t>
            </a:r>
          </a:p>
          <a:p>
            <a:pPr lvl="0" algn="l" rtl="0" eaLnBrk="0" fontAlgn="base" hangingPunct="0">
              <a:spcAft>
                <a:spcPct val="0"/>
              </a:spcAft>
              <a:buFontTx/>
              <a:buChar char="•"/>
            </a:pPr>
            <a:r>
              <a:rPr lang="en-US" altLang="en-US" sz="2000" kern="0" dirty="0">
                <a:solidFill>
                  <a:srgbClr val="000000"/>
                </a:solidFill>
                <a:latin typeface="Arial"/>
                <a:ea typeface="ＭＳ Ｐゴシック"/>
              </a:rPr>
              <a:t>Step 2: read introduction</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It explains why the study is important</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It provides review and evaluation of relevant literature</a:t>
            </a:r>
          </a:p>
          <a:p>
            <a:pPr lvl="0" algn="l" rtl="0" eaLnBrk="0" fontAlgn="base" hangingPunct="0">
              <a:spcAft>
                <a:spcPct val="0"/>
              </a:spcAft>
              <a:buFontTx/>
              <a:buChar char="•"/>
            </a:pPr>
            <a:r>
              <a:rPr lang="en-US" altLang="en-US" sz="2000" kern="0" dirty="0">
                <a:solidFill>
                  <a:srgbClr val="000000"/>
                </a:solidFill>
                <a:latin typeface="Arial"/>
                <a:ea typeface="ＭＳ Ｐゴシック"/>
              </a:rPr>
              <a:t>Step 3: read Method with a close, critical eye</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Focus on participants, measures, procedures</a:t>
            </a:r>
          </a:p>
          <a:p>
            <a:pPr lvl="0" algn="l" rtl="0" eaLnBrk="0" fontAlgn="base" hangingPunct="0">
              <a:spcAft>
                <a:spcPct val="0"/>
              </a:spcAft>
              <a:buFontTx/>
              <a:buChar char="•"/>
            </a:pPr>
            <a:r>
              <a:rPr lang="en-US" altLang="en-US" sz="2000" kern="0" dirty="0">
                <a:solidFill>
                  <a:srgbClr val="000000"/>
                </a:solidFill>
                <a:latin typeface="Arial"/>
                <a:ea typeface="ＭＳ Ｐゴシック"/>
              </a:rPr>
              <a:t>Step 4: Evaluate results</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Do the conclusions seem logical</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Can you detect any bias on the part of the researcher?</a:t>
            </a:r>
          </a:p>
          <a:p>
            <a:pPr lvl="0" algn="l" rtl="0" eaLnBrk="0" fontAlgn="base" hangingPunct="0">
              <a:spcAft>
                <a:spcPct val="0"/>
              </a:spcAft>
              <a:buFontTx/>
              <a:buChar char="•"/>
            </a:pPr>
            <a:r>
              <a:rPr lang="en-US" altLang="en-US" sz="2000" kern="0" dirty="0">
                <a:solidFill>
                  <a:srgbClr val="000000"/>
                </a:solidFill>
                <a:latin typeface="Arial"/>
                <a:ea typeface="ＭＳ Ｐゴシック"/>
              </a:rPr>
              <a:t>Step 5: Take discussion with a grain of salt</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Edges are smoothed out</a:t>
            </a:r>
          </a:p>
          <a:p>
            <a:pPr lvl="1" algn="l" rtl="0" eaLnBrk="0" fontAlgn="base" hangingPunct="0">
              <a:spcAft>
                <a:spcPct val="0"/>
              </a:spcAft>
              <a:buFont typeface="Wingdings" pitchFamily="2" charset="2"/>
              <a:buChar char="§"/>
            </a:pPr>
            <a:r>
              <a:rPr lang="en-US" altLang="en-US" sz="1600" kern="0" dirty="0">
                <a:solidFill>
                  <a:srgbClr val="000000"/>
                </a:solidFill>
                <a:latin typeface="Arial"/>
                <a:ea typeface="ＭＳ Ｐゴシック"/>
              </a:rPr>
              <a:t>Pay attention to limitations</a:t>
            </a:r>
          </a:p>
        </p:txBody>
      </p:sp>
    </p:spTree>
    <p:extLst>
      <p:ext uri="{BB962C8B-B14F-4D97-AF65-F5344CB8AC3E}">
        <p14:creationId xmlns:p14="http://schemas.microsoft.com/office/powerpoint/2010/main" val="2205727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0648"/>
            <a:ext cx="7772400" cy="1165816"/>
          </a:xfrm>
        </p:spPr>
        <p:txBody>
          <a:bodyPr/>
          <a:lstStyle/>
          <a:p>
            <a:pPr algn="ctr"/>
            <a:r>
              <a:rPr lang="en-US" b="1" dirty="0" smtClean="0">
                <a:solidFill>
                  <a:srgbClr val="FF0000"/>
                </a:solidFill>
              </a:rPr>
              <a:t>The literature review process</a:t>
            </a:r>
            <a:endParaRPr lang="ar-SA" dirty="0">
              <a:solidFill>
                <a:srgbClr val="FF0000"/>
              </a:solidFill>
            </a:endParaRPr>
          </a:p>
        </p:txBody>
      </p:sp>
      <p:sp>
        <p:nvSpPr>
          <p:cNvPr id="3" name="Content Placeholder 2"/>
          <p:cNvSpPr>
            <a:spLocks noGrp="1"/>
          </p:cNvSpPr>
          <p:nvPr>
            <p:ph idx="1"/>
          </p:nvPr>
        </p:nvSpPr>
        <p:spPr>
          <a:xfrm>
            <a:off x="755576" y="1772816"/>
            <a:ext cx="7772400" cy="4572000"/>
          </a:xfrm>
        </p:spPr>
        <p:txBody>
          <a:bodyPr>
            <a:normAutofit fontScale="62500" lnSpcReduction="20000"/>
          </a:bodyPr>
          <a:lstStyle/>
          <a:p>
            <a:pPr algn="l" rtl="0"/>
            <a:r>
              <a:rPr lang="en-US" sz="3800" b="1" i="1" dirty="0" smtClean="0">
                <a:solidFill>
                  <a:srgbClr val="FF0000"/>
                </a:solidFill>
              </a:rPr>
              <a:t>Synthesis-comparing &amp; contrasting studies, organizing the written review:</a:t>
            </a:r>
          </a:p>
          <a:p>
            <a:pPr algn="l" rtl="0"/>
            <a:endParaRPr lang="en-US" dirty="0" smtClean="0">
              <a:solidFill>
                <a:srgbClr val="FF0000"/>
              </a:solidFill>
            </a:endParaRPr>
          </a:p>
          <a:p>
            <a:pPr lvl="3" algn="l" rtl="0"/>
            <a:r>
              <a:rPr lang="en-US" sz="3800" dirty="0" smtClean="0">
                <a:solidFill>
                  <a:srgbClr val="000099"/>
                </a:solidFill>
              </a:rPr>
              <a:t>Characteristics of Good Review:</a:t>
            </a:r>
          </a:p>
          <a:p>
            <a:pPr lvl="3" algn="l" rtl="0">
              <a:buNone/>
            </a:pPr>
            <a:endParaRPr lang="en-US" sz="3400" dirty="0" smtClean="0"/>
          </a:p>
          <a:p>
            <a:pPr lvl="4" algn="l" rtl="0"/>
            <a:r>
              <a:rPr lang="en-US" sz="3400" dirty="0" smtClean="0"/>
              <a:t>They offer a summary of the process of literature search.</a:t>
            </a:r>
          </a:p>
          <a:p>
            <a:pPr lvl="4" algn="l" rtl="0"/>
            <a:r>
              <a:rPr lang="en-US" sz="3400" dirty="0" smtClean="0"/>
              <a:t>They do not simply list relevant studies but they compare, contrast and evaluate their methods and results.</a:t>
            </a:r>
          </a:p>
          <a:p>
            <a:pPr lvl="4" algn="l" rtl="0"/>
            <a:r>
              <a:rPr lang="en-US" sz="3400" dirty="0" smtClean="0"/>
              <a:t>They reveal questions gaps or contradictions in previous relevant literature.</a:t>
            </a:r>
          </a:p>
          <a:p>
            <a:pPr lvl="4" algn="l" rtl="0"/>
            <a:r>
              <a:rPr lang="en-US" sz="3400" dirty="0" smtClean="0"/>
              <a:t>They should be ordered for each related issues.</a:t>
            </a:r>
          </a:p>
          <a:p>
            <a:pPr algn="l" rtl="0"/>
            <a:r>
              <a:rPr lang="en-US" sz="5700" dirty="0" smtClean="0"/>
              <a:t> </a:t>
            </a:r>
            <a:endParaRPr lang="en-US" sz="4600" dirty="0" smtClean="0"/>
          </a:p>
          <a:p>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solidFill>
                  <a:srgbClr val="FF0000"/>
                </a:solidFill>
              </a:rPr>
              <a:t>Organization  of Literature Review:</a:t>
            </a:r>
            <a:r>
              <a:rPr lang="en-US" b="1" dirty="0" smtClean="0">
                <a:solidFill>
                  <a:srgbClr val="FFFF00"/>
                </a:solidFill>
              </a:rPr>
              <a:t/>
            </a:r>
            <a:br>
              <a:rPr lang="en-US" b="1" dirty="0" smtClean="0">
                <a:solidFill>
                  <a:srgbClr val="FFFF00"/>
                </a:solidFill>
              </a:rPr>
            </a:br>
            <a:endParaRPr lang="ar-SA" dirty="0"/>
          </a:p>
        </p:txBody>
      </p:sp>
      <p:sp>
        <p:nvSpPr>
          <p:cNvPr id="3" name="Content Placeholder 2"/>
          <p:cNvSpPr>
            <a:spLocks noGrp="1"/>
          </p:cNvSpPr>
          <p:nvPr>
            <p:ph idx="1"/>
          </p:nvPr>
        </p:nvSpPr>
        <p:spPr/>
        <p:txBody>
          <a:bodyPr>
            <a:normAutofit lnSpcReduction="10000"/>
          </a:bodyPr>
          <a:lstStyle/>
          <a:p>
            <a:pPr algn="just" rtl="0"/>
            <a:r>
              <a:rPr lang="en-US" dirty="0" smtClean="0">
                <a:solidFill>
                  <a:srgbClr val="000099"/>
                </a:solidFill>
              </a:rPr>
              <a:t>The common organizational pattern:</a:t>
            </a:r>
          </a:p>
          <a:p>
            <a:pPr lvl="1" algn="just" rtl="0"/>
            <a:r>
              <a:rPr lang="en-US" dirty="0" smtClean="0"/>
              <a:t>Chronological order-time order</a:t>
            </a:r>
          </a:p>
          <a:p>
            <a:pPr lvl="1" algn="just" rtl="0"/>
            <a:r>
              <a:rPr lang="en-US" sz="2400" dirty="0" smtClean="0"/>
              <a:t>Increasing important           decreasing important</a:t>
            </a:r>
          </a:p>
          <a:p>
            <a:pPr lvl="1" algn="just" rtl="0"/>
            <a:r>
              <a:rPr lang="en-US" sz="2400" dirty="0" smtClean="0"/>
              <a:t>From general to specific             From specific to general</a:t>
            </a:r>
          </a:p>
          <a:p>
            <a:pPr lvl="1" algn="just" rtl="0"/>
            <a:r>
              <a:rPr lang="en-US" sz="2400" dirty="0" smtClean="0"/>
              <a:t>Comparison- similarities and differences</a:t>
            </a:r>
            <a:endParaRPr lang="ar-SA" sz="3200" dirty="0" smtClean="0"/>
          </a:p>
          <a:p>
            <a:pPr algn="just" rtl="0"/>
            <a:r>
              <a:rPr lang="en-US" sz="2800" dirty="0" smtClean="0"/>
              <a:t>You should look for 3 things about the topic:</a:t>
            </a:r>
          </a:p>
          <a:p>
            <a:pPr algn="just" rtl="0"/>
            <a:r>
              <a:rPr lang="en-US" sz="3200" dirty="0" smtClean="0"/>
              <a:t>–Theory &amp; Facts</a:t>
            </a:r>
          </a:p>
          <a:p>
            <a:pPr algn="just" rtl="0"/>
            <a:r>
              <a:rPr lang="en-US" sz="3200" dirty="0" smtClean="0"/>
              <a:t>–Methods</a:t>
            </a:r>
          </a:p>
          <a:p>
            <a:pPr algn="just" rtl="0"/>
            <a:r>
              <a:rPr lang="en-US" sz="3200" dirty="0" smtClean="0"/>
              <a:t>–Opinions</a:t>
            </a:r>
          </a:p>
          <a:p>
            <a:pPr lvl="1" algn="l" rtl="0"/>
            <a:endParaRPr lang="en-US" sz="2400" dirty="0" smtClean="0"/>
          </a:p>
          <a:p>
            <a:pPr lvl="1" algn="l" rtl="0"/>
            <a:endParaRPr lang="en-US" sz="2400" dirty="0" smtClean="0"/>
          </a:p>
        </p:txBody>
      </p:sp>
      <p:sp>
        <p:nvSpPr>
          <p:cNvPr id="5" name="Left-Right Arrow 4"/>
          <p:cNvSpPr/>
          <p:nvPr/>
        </p:nvSpPr>
        <p:spPr>
          <a:xfrm>
            <a:off x="3995936" y="2708920"/>
            <a:ext cx="504056" cy="1440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Left-Right Arrow 5"/>
          <p:cNvSpPr/>
          <p:nvPr/>
        </p:nvSpPr>
        <p:spPr>
          <a:xfrm>
            <a:off x="4283968" y="3212976"/>
            <a:ext cx="648072" cy="45719"/>
          </a:xfrm>
          <a:prstGeom prst="leftRightArrow">
            <a:avLst/>
          </a:prstGeom>
          <a:ln w="28575"/>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20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2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Literature Review</a:t>
            </a:r>
            <a:r>
              <a:rPr lang="en-US" b="1" dirty="0" smtClean="0">
                <a:solidFill>
                  <a:srgbClr val="FFFF00"/>
                </a:solidFill>
              </a:rPr>
              <a:t>:</a:t>
            </a:r>
            <a:endParaRPr lang="ar-SA" dirty="0"/>
          </a:p>
        </p:txBody>
      </p:sp>
      <p:sp>
        <p:nvSpPr>
          <p:cNvPr id="3" name="Content Placeholder 2"/>
          <p:cNvSpPr>
            <a:spLocks noGrp="1"/>
          </p:cNvSpPr>
          <p:nvPr>
            <p:ph idx="1"/>
          </p:nvPr>
        </p:nvSpPr>
        <p:spPr>
          <a:xfrm>
            <a:off x="683568" y="1783560"/>
            <a:ext cx="8208912" cy="4572000"/>
          </a:xfrm>
        </p:spPr>
        <p:txBody>
          <a:bodyPr>
            <a:normAutofit fontScale="85000" lnSpcReduction="20000"/>
          </a:bodyPr>
          <a:lstStyle/>
          <a:p>
            <a:endParaRPr lang="ar-SA" dirty="0" smtClean="0"/>
          </a:p>
          <a:p>
            <a:pPr algn="just" rtl="0"/>
            <a:r>
              <a:rPr lang="en-US" dirty="0" smtClean="0">
                <a:solidFill>
                  <a:srgbClr val="FF0000"/>
                </a:solidFill>
              </a:rPr>
              <a:t>Example </a:t>
            </a:r>
          </a:p>
          <a:p>
            <a:pPr algn="just" rtl="0"/>
            <a:r>
              <a:rPr lang="en-US" dirty="0" smtClean="0">
                <a:solidFill>
                  <a:srgbClr val="000099"/>
                </a:solidFill>
              </a:rPr>
              <a:t>The physical therapist wanting to treat patients using  strengthening exercise to increase muscle power ,needs to know:</a:t>
            </a:r>
          </a:p>
          <a:p>
            <a:pPr algn="just" rtl="0">
              <a:buNone/>
            </a:pPr>
            <a:endParaRPr lang="en-US" dirty="0" smtClean="0"/>
          </a:p>
          <a:p>
            <a:pPr algn="just" rtl="0"/>
            <a:r>
              <a:rPr lang="en-US" dirty="0" smtClean="0"/>
              <a:t>Theories&amp; Facts about how </a:t>
            </a:r>
            <a:r>
              <a:rPr lang="en-US" dirty="0" smtClean="0">
                <a:solidFill>
                  <a:srgbClr val="000099"/>
                </a:solidFill>
              </a:rPr>
              <a:t>strengthening exercise </a:t>
            </a:r>
            <a:r>
              <a:rPr lang="en-US" dirty="0" smtClean="0"/>
              <a:t>works</a:t>
            </a:r>
          </a:p>
          <a:p>
            <a:pPr algn="just" rtl="0"/>
            <a:r>
              <a:rPr lang="en-US" dirty="0" smtClean="0"/>
              <a:t>Methods that others used to assess effects of </a:t>
            </a:r>
            <a:r>
              <a:rPr lang="en-US" dirty="0" smtClean="0">
                <a:solidFill>
                  <a:srgbClr val="000099"/>
                </a:solidFill>
              </a:rPr>
              <a:t>strengthening exercise   .</a:t>
            </a:r>
          </a:p>
          <a:p>
            <a:pPr algn="just" rtl="0"/>
            <a:r>
              <a:rPr lang="en-US" dirty="0" smtClean="0"/>
              <a:t>Opinions of therapists on the future of clinical use of </a:t>
            </a:r>
            <a:r>
              <a:rPr lang="en-US" dirty="0" smtClean="0">
                <a:solidFill>
                  <a:srgbClr val="000099"/>
                </a:solidFill>
              </a:rPr>
              <a:t>strengthening exercise .</a:t>
            </a:r>
          </a:p>
          <a:p>
            <a:pPr algn="just"/>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0000"/>
                </a:solidFill>
              </a:rPr>
              <a:t>Example structure </a:t>
            </a:r>
            <a:r>
              <a:rPr lang="en-US" dirty="0" smtClean="0">
                <a:solidFill>
                  <a:srgbClr val="FF0000"/>
                </a:solidFill>
              </a:rPr>
              <a:t>of literature review </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marL="0" lvl="0" indent="0" algn="l" rtl="0">
              <a:buClr>
                <a:srgbClr val="D16349"/>
              </a:buClr>
              <a:buSzPct val="85000"/>
              <a:buNone/>
            </a:pPr>
            <a:r>
              <a:rPr lang="en-GB" sz="2100" u="sng" dirty="0">
                <a:solidFill>
                  <a:prstClr val="black"/>
                </a:solidFill>
                <a:latin typeface="Georgia"/>
              </a:rPr>
              <a:t>Introduction</a:t>
            </a:r>
            <a:endParaRPr lang="en-GB" sz="2100" dirty="0">
              <a:solidFill>
                <a:prstClr val="black"/>
              </a:solidFill>
              <a:latin typeface="Georgia"/>
            </a:endParaRPr>
          </a:p>
          <a:p>
            <a:pPr marL="274320" lvl="0" indent="-274320" algn="l" rtl="0">
              <a:buClr>
                <a:srgbClr val="D16349"/>
              </a:buClr>
              <a:buSzPct val="85000"/>
              <a:buFont typeface="Wingdings 2"/>
              <a:buChar char=""/>
            </a:pPr>
            <a:r>
              <a:rPr lang="en-GB" sz="2100" dirty="0">
                <a:solidFill>
                  <a:prstClr val="black"/>
                </a:solidFill>
                <a:latin typeface="Georgia"/>
              </a:rPr>
              <a:t>Thesis statement</a:t>
            </a:r>
          </a:p>
          <a:p>
            <a:pPr marL="274320" lvl="0" indent="-274320" algn="l" rtl="0">
              <a:buClr>
                <a:srgbClr val="D16349"/>
              </a:buClr>
              <a:buSzPct val="85000"/>
              <a:buFont typeface="Wingdings 2"/>
              <a:buChar char=""/>
            </a:pPr>
            <a:r>
              <a:rPr lang="en-GB" sz="2100" dirty="0">
                <a:solidFill>
                  <a:prstClr val="black"/>
                </a:solidFill>
                <a:latin typeface="Georgia"/>
              </a:rPr>
              <a:t>Purpose of the review and concise overview of the research problem</a:t>
            </a:r>
          </a:p>
          <a:p>
            <a:pPr marL="274320" lvl="0" indent="-274320" algn="l" rtl="0">
              <a:buClr>
                <a:srgbClr val="D16349"/>
              </a:buClr>
              <a:buSzPct val="85000"/>
              <a:buFont typeface="Wingdings 2"/>
              <a:buChar char=""/>
            </a:pPr>
            <a:r>
              <a:rPr lang="en-GB" sz="2100" dirty="0">
                <a:solidFill>
                  <a:prstClr val="black"/>
                </a:solidFill>
                <a:latin typeface="Georgia"/>
              </a:rPr>
              <a:t>Outlines the organisational pattern of the review/sequence of themes covered and the scope of the research</a:t>
            </a:r>
          </a:p>
          <a:p>
            <a:pPr marL="274320" lvl="0" indent="-274320" algn="l" rtl="0">
              <a:buClr>
                <a:srgbClr val="D16349"/>
              </a:buClr>
              <a:buSzPct val="85000"/>
              <a:buFont typeface="Wingdings 2"/>
              <a:buChar char=""/>
            </a:pPr>
            <a:r>
              <a:rPr lang="en-GB" sz="2100" dirty="0">
                <a:solidFill>
                  <a:prstClr val="black"/>
                </a:solidFill>
                <a:latin typeface="Georgia"/>
              </a:rPr>
              <a:t>Limits, inclusion/exclusion criteria should be clearly outlined. </a:t>
            </a:r>
          </a:p>
          <a:p>
            <a:pPr marL="0" lvl="0" indent="0" algn="l" rtl="0">
              <a:buClr>
                <a:srgbClr val="D16349"/>
              </a:buClr>
              <a:buSzPct val="85000"/>
              <a:buNone/>
            </a:pPr>
            <a:r>
              <a:rPr lang="en-GB" sz="2100" u="sng" dirty="0">
                <a:solidFill>
                  <a:prstClr val="black"/>
                </a:solidFill>
                <a:latin typeface="Georgia"/>
              </a:rPr>
              <a:t>Body</a:t>
            </a:r>
            <a:endParaRPr lang="en-GB" sz="2100" dirty="0">
              <a:solidFill>
                <a:prstClr val="black"/>
              </a:solidFill>
              <a:latin typeface="Georgia"/>
            </a:endParaRPr>
          </a:p>
          <a:p>
            <a:pPr marL="274320" lvl="0" indent="-274320" algn="l" rtl="0">
              <a:buClr>
                <a:srgbClr val="D16349"/>
              </a:buClr>
              <a:buSzPct val="85000"/>
              <a:buFont typeface="Wingdings 2"/>
              <a:buChar char=""/>
            </a:pPr>
            <a:r>
              <a:rPr lang="en-GB" sz="2100" dirty="0">
                <a:solidFill>
                  <a:prstClr val="black"/>
                </a:solidFill>
                <a:latin typeface="Georgia"/>
              </a:rPr>
              <a:t>Summarisation and Synthesis (discusses and presents findings from the literature)</a:t>
            </a:r>
          </a:p>
          <a:p>
            <a:pPr marL="274320" lvl="0" indent="-274320" algn="l" rtl="0">
              <a:buClr>
                <a:srgbClr val="D16349"/>
              </a:buClr>
              <a:buSzPct val="85000"/>
              <a:buFont typeface="Wingdings 2"/>
              <a:buChar char=""/>
            </a:pPr>
            <a:r>
              <a:rPr lang="en-GB" sz="2100" dirty="0">
                <a:solidFill>
                  <a:prstClr val="black"/>
                </a:solidFill>
                <a:latin typeface="Georgia"/>
              </a:rPr>
              <a:t>Ensure continuity by summarising each theme/section and present how it relates to following section. </a:t>
            </a:r>
          </a:p>
          <a:p>
            <a:pPr marL="0" lvl="0" indent="0" algn="l" rtl="0">
              <a:buClr>
                <a:srgbClr val="D16349"/>
              </a:buClr>
              <a:buSzPct val="85000"/>
              <a:buNone/>
            </a:pPr>
            <a:r>
              <a:rPr lang="en-GB" sz="2100" u="sng" dirty="0">
                <a:solidFill>
                  <a:prstClr val="black"/>
                </a:solidFill>
                <a:latin typeface="Georgia"/>
              </a:rPr>
              <a:t>Conclusion</a:t>
            </a:r>
            <a:endParaRPr lang="en-GB" sz="2100" dirty="0">
              <a:solidFill>
                <a:prstClr val="black"/>
              </a:solidFill>
              <a:latin typeface="Georgia"/>
            </a:endParaRPr>
          </a:p>
          <a:p>
            <a:pPr marL="274320" lvl="0" indent="-274320" algn="l" rtl="0">
              <a:buClr>
                <a:srgbClr val="D16349"/>
              </a:buClr>
              <a:buSzPct val="85000"/>
              <a:buFont typeface="Wingdings 2"/>
              <a:buChar char=""/>
            </a:pPr>
            <a:r>
              <a:rPr lang="en-GB" sz="2100" dirty="0">
                <a:solidFill>
                  <a:prstClr val="black"/>
                </a:solidFill>
                <a:latin typeface="Georgia"/>
              </a:rPr>
              <a:t>Concise summary of the findings</a:t>
            </a:r>
          </a:p>
          <a:p>
            <a:pPr marL="274320" lvl="0" indent="-274320" algn="l" rtl="0">
              <a:buClr>
                <a:srgbClr val="D16349"/>
              </a:buClr>
              <a:buSzPct val="85000"/>
              <a:buFont typeface="Wingdings 2"/>
              <a:buChar char=""/>
            </a:pPr>
            <a:r>
              <a:rPr lang="en-GB" sz="2100" dirty="0">
                <a:solidFill>
                  <a:prstClr val="black"/>
                </a:solidFill>
                <a:latin typeface="Georgia"/>
              </a:rPr>
              <a:t>Presents a rationale for conducting future research</a:t>
            </a:r>
          </a:p>
          <a:p>
            <a:pPr marL="274320" lvl="0" indent="-274320" algn="l" rtl="0">
              <a:buClr>
                <a:srgbClr val="D16349"/>
              </a:buClr>
              <a:buSzPct val="85000"/>
              <a:buFont typeface="Wingdings 2"/>
              <a:buChar char=""/>
            </a:pPr>
            <a:r>
              <a:rPr lang="en-GB" sz="2100" dirty="0">
                <a:solidFill>
                  <a:prstClr val="black"/>
                </a:solidFill>
                <a:latin typeface="Georgia"/>
              </a:rPr>
              <a:t>Identified gaps in the literature should lead logically onto the purpose of the proposed study (Cronin, Ryan and Coughlan, 2008</a:t>
            </a:r>
            <a:endParaRPr lang="en-US" dirty="0"/>
          </a:p>
        </p:txBody>
      </p:sp>
    </p:spTree>
    <p:extLst>
      <p:ext uri="{BB962C8B-B14F-4D97-AF65-F5344CB8AC3E}">
        <p14:creationId xmlns:p14="http://schemas.microsoft.com/office/powerpoint/2010/main" val="4079151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How to write the review?</a:t>
            </a:r>
          </a:p>
        </p:txBody>
      </p:sp>
      <p:sp>
        <p:nvSpPr>
          <p:cNvPr id="3" name="Content Placeholder 2"/>
          <p:cNvSpPr>
            <a:spLocks noGrp="1"/>
          </p:cNvSpPr>
          <p:nvPr>
            <p:ph idx="1"/>
          </p:nvPr>
        </p:nvSpPr>
        <p:spPr/>
        <p:txBody>
          <a:bodyPr>
            <a:normAutofit fontScale="85000" lnSpcReduction="20000"/>
          </a:bodyPr>
          <a:lstStyle/>
          <a:p>
            <a:pPr algn="just" rtl="0"/>
            <a:r>
              <a:rPr lang="en-US" sz="3000" dirty="0" smtClean="0">
                <a:cs typeface="+mj-cs"/>
              </a:rPr>
              <a:t>There are several ways of presenting the ideas of others within the body of the paper.</a:t>
            </a:r>
          </a:p>
          <a:p>
            <a:pPr algn="just" rtl="0"/>
            <a:endParaRPr lang="en-US" sz="3000" dirty="0" smtClean="0">
              <a:cs typeface="+mj-cs"/>
            </a:endParaRPr>
          </a:p>
          <a:p>
            <a:pPr algn="just" rtl="0"/>
            <a:r>
              <a:rPr lang="en-US" sz="3000" dirty="0" smtClean="0">
                <a:cs typeface="+mj-cs"/>
              </a:rPr>
              <a:t>For Example; If you are want to explore the results of </a:t>
            </a:r>
            <a:r>
              <a:rPr lang="en-US" sz="3000" dirty="0" err="1" smtClean="0">
                <a:cs typeface="+mj-cs"/>
              </a:rPr>
              <a:t>Gwada</a:t>
            </a:r>
            <a:r>
              <a:rPr lang="en-US" sz="3000" dirty="0" smtClean="0">
                <a:cs typeface="+mj-cs"/>
              </a:rPr>
              <a:t> et al, 2010., it can be written as,</a:t>
            </a:r>
          </a:p>
          <a:p>
            <a:pPr marL="0" indent="0" algn="just" rtl="0">
              <a:buNone/>
            </a:pPr>
            <a:endParaRPr lang="en-US" sz="3000" dirty="0" smtClean="0">
              <a:cs typeface="+mj-cs"/>
            </a:endParaRPr>
          </a:p>
          <a:p>
            <a:pPr algn="just" rtl="0"/>
            <a:r>
              <a:rPr lang="en-US" sz="3000" dirty="0" smtClean="0">
                <a:cs typeface="+mj-cs"/>
              </a:rPr>
              <a:t>1) </a:t>
            </a:r>
            <a:r>
              <a:rPr lang="en-US" sz="3000" b="1" dirty="0" err="1" smtClean="0">
                <a:solidFill>
                  <a:srgbClr val="FF0000"/>
                </a:solidFill>
                <a:cs typeface="+mj-cs"/>
              </a:rPr>
              <a:t>Gwada</a:t>
            </a:r>
            <a:r>
              <a:rPr lang="en-US" sz="3000" b="1" dirty="0" smtClean="0">
                <a:solidFill>
                  <a:srgbClr val="FF0000"/>
                </a:solidFill>
                <a:cs typeface="+mj-cs"/>
              </a:rPr>
              <a:t> et al, 2010 </a:t>
            </a:r>
            <a:r>
              <a:rPr lang="en-US" sz="3000" dirty="0" smtClean="0">
                <a:cs typeface="+mj-cs"/>
              </a:rPr>
              <a:t>has suggested that, both  CPAP and Bi-PAP  are safe</a:t>
            </a:r>
            <a:r>
              <a:rPr lang="ar-SA" sz="3000" dirty="0" smtClean="0">
                <a:cs typeface="+mj-cs"/>
              </a:rPr>
              <a:t> –</a:t>
            </a:r>
            <a:r>
              <a:rPr lang="en-US" sz="3000" dirty="0" smtClean="0">
                <a:cs typeface="+mj-cs"/>
              </a:rPr>
              <a:t>well tolerated adjunctive therapy in patients with ACPE. As two approaches have similar effects and produce rapid improvement in hemodynamic variables as well as blood gases when compared with standard oxygen therapy.</a:t>
            </a:r>
          </a:p>
          <a:p>
            <a:pPr algn="l" rtl="0"/>
            <a:endParaRPr lang="en-US" dirty="0" smtClean="0"/>
          </a:p>
          <a:p>
            <a:pPr algn="l" rtl="0"/>
            <a:endParaRPr lang="ar-S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How to write the review?</a:t>
            </a:r>
            <a:endParaRPr lang="ar-SA" dirty="0">
              <a:solidFill>
                <a:srgbClr val="FF0000"/>
              </a:solidFill>
            </a:endParaRPr>
          </a:p>
        </p:txBody>
      </p:sp>
      <p:sp>
        <p:nvSpPr>
          <p:cNvPr id="3" name="Content Placeholder 2"/>
          <p:cNvSpPr>
            <a:spLocks noGrp="1"/>
          </p:cNvSpPr>
          <p:nvPr>
            <p:ph idx="1"/>
          </p:nvPr>
        </p:nvSpPr>
        <p:spPr/>
        <p:txBody>
          <a:bodyPr/>
          <a:lstStyle/>
          <a:p>
            <a:pPr algn="just" rtl="0"/>
            <a:r>
              <a:rPr lang="en-US" dirty="0" smtClean="0"/>
              <a:t>2)According to </a:t>
            </a:r>
            <a:r>
              <a:rPr lang="en-US" dirty="0" err="1" smtClean="0">
                <a:solidFill>
                  <a:srgbClr val="FF0000"/>
                </a:solidFill>
              </a:rPr>
              <a:t>Gwada</a:t>
            </a:r>
            <a:r>
              <a:rPr lang="en-US" dirty="0" smtClean="0">
                <a:solidFill>
                  <a:srgbClr val="FF0000"/>
                </a:solidFill>
              </a:rPr>
              <a:t> et al., 2010 </a:t>
            </a:r>
            <a:r>
              <a:rPr lang="en-US" dirty="0" smtClean="0"/>
              <a:t>In patients with ACPE, both  CPAP and Bi-PAP  are safe</a:t>
            </a:r>
            <a:r>
              <a:rPr lang="ar-SA" dirty="0" smtClean="0"/>
              <a:t> –</a:t>
            </a:r>
            <a:r>
              <a:rPr lang="en-US" dirty="0" smtClean="0"/>
              <a:t>well tolerated adjunctive therapy. As two approaches have similar effects and produce rapid improvement in hemodynamic variables as well as blood gases when compared with standard oxygen therapy.</a:t>
            </a:r>
          </a:p>
          <a:p>
            <a:pPr algn="just" rtl="0"/>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How to write the review?</a:t>
            </a:r>
            <a:endParaRPr lang="ar-SA" dirty="0">
              <a:solidFill>
                <a:srgbClr val="FF0000"/>
              </a:solidFill>
            </a:endParaRPr>
          </a:p>
        </p:txBody>
      </p:sp>
      <p:sp>
        <p:nvSpPr>
          <p:cNvPr id="3" name="Content Placeholder 2"/>
          <p:cNvSpPr>
            <a:spLocks noGrp="1"/>
          </p:cNvSpPr>
          <p:nvPr>
            <p:ph idx="1"/>
          </p:nvPr>
        </p:nvSpPr>
        <p:spPr/>
        <p:txBody>
          <a:bodyPr>
            <a:normAutofit fontScale="77500" lnSpcReduction="20000"/>
          </a:bodyPr>
          <a:lstStyle/>
          <a:p>
            <a:pPr algn="just" rtl="0"/>
            <a:r>
              <a:rPr lang="en-US" dirty="0" smtClean="0"/>
              <a:t>3) Both  CPAP and Bi-PAP  are safe</a:t>
            </a:r>
            <a:r>
              <a:rPr lang="ar-SA" dirty="0" smtClean="0"/>
              <a:t> –</a:t>
            </a:r>
            <a:r>
              <a:rPr lang="en-US" dirty="0" smtClean="0"/>
              <a:t>well tolerated adjunctive therapy in patients with ACPE. As two approaches have similar effects and produce rapid improvement in hemodynamic variables as well as blood gases when compared with standard oxygen therapy</a:t>
            </a:r>
            <a:r>
              <a:rPr lang="en-US" dirty="0" smtClean="0">
                <a:solidFill>
                  <a:srgbClr val="FF0000"/>
                </a:solidFill>
              </a:rPr>
              <a:t>( </a:t>
            </a:r>
            <a:r>
              <a:rPr lang="en-US" dirty="0" err="1" smtClean="0">
                <a:solidFill>
                  <a:srgbClr val="FF0000"/>
                </a:solidFill>
              </a:rPr>
              <a:t>Gwada</a:t>
            </a:r>
            <a:r>
              <a:rPr lang="en-US" dirty="0" smtClean="0">
                <a:solidFill>
                  <a:srgbClr val="FF0000"/>
                </a:solidFill>
              </a:rPr>
              <a:t> et al .,2010). </a:t>
            </a:r>
            <a:endParaRPr lang="en-US" dirty="0" smtClean="0">
              <a:solidFill>
                <a:srgbClr val="FF0000"/>
              </a:solidFill>
              <a:latin typeface="both  CPAP and Bi-PAP  are safe –well tolerated adjunctive therapy in patients with ACPE. As two approaches have similar effects and produce rapid improvement in hemodynamic variables as well as blood gases when compared with standard oxygen therapy."/>
            </a:endParaRPr>
          </a:p>
          <a:p>
            <a:pPr algn="just" rtl="0"/>
            <a:endParaRPr lang="ar-SA" dirty="0" smtClean="0"/>
          </a:p>
          <a:p>
            <a:pPr algn="just" rtl="0"/>
            <a:r>
              <a:rPr lang="en-US" dirty="0" smtClean="0"/>
              <a:t>4)The use of Both  CPAP and Bi-PAP  are safe</a:t>
            </a:r>
            <a:r>
              <a:rPr lang="ar-SA" dirty="0" smtClean="0"/>
              <a:t> –</a:t>
            </a:r>
            <a:r>
              <a:rPr lang="en-US" dirty="0" smtClean="0"/>
              <a:t>well tolerated adjunctive therapy in patients with ACPE. As two approaches have similar effects and produce rapid improvement in hemodynamic variables as well as blood gases when compared with standard oxygen therapy </a:t>
            </a:r>
            <a:r>
              <a:rPr lang="en-US" b="1" dirty="0" smtClean="0">
                <a:solidFill>
                  <a:srgbClr val="FF0000"/>
                </a:solidFill>
              </a:rPr>
              <a:t>ᶟ</a:t>
            </a:r>
            <a:r>
              <a:rPr lang="en-US" dirty="0" smtClean="0"/>
              <a:t>.</a:t>
            </a:r>
          </a:p>
          <a:p>
            <a:pPr algn="just"/>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332656"/>
            <a:ext cx="3456384" cy="5904656"/>
          </a:xfrm>
        </p:spPr>
        <p:txBody>
          <a:bodyPr/>
          <a:lstStyle/>
          <a:p>
            <a:r>
              <a:rPr lang="en-US" b="1" dirty="0" smtClean="0">
                <a:solidFill>
                  <a:srgbClr val="FF3399"/>
                </a:solidFill>
                <a:latin typeface="Baskerville Old Face" pitchFamily="18" charset="0"/>
              </a:rPr>
              <a:t>Question?</a:t>
            </a:r>
            <a:endParaRPr lang="ar-SA" b="1" dirty="0">
              <a:solidFill>
                <a:srgbClr val="FF3399"/>
              </a:solidFill>
              <a:latin typeface="Baskerville Old Face" pitchFamily="18" charset="0"/>
            </a:endParaRPr>
          </a:p>
        </p:txBody>
      </p:sp>
      <p:pic>
        <p:nvPicPr>
          <p:cNvPr id="3" name="Picture 2" descr="http://upload.wikimedia.org/wikipedia/commons/thumb/d/d3/Nelumno_nucifera_open_flower_-_botanic_garden_adelaide2.jpg/220px-Nelumno_nucifera_open_flower_-_botanic_garden_adelaide2.jpg">
            <a:hlinkClick r:id="rId2"/>
          </p:cNvPr>
          <p:cNvPicPr>
            <a:picLocks noChangeAspect="1" noChangeArrowheads="1"/>
          </p:cNvPicPr>
          <p:nvPr/>
        </p:nvPicPr>
        <p:blipFill>
          <a:blip r:embed="rId3" cstate="print"/>
          <a:srcRect/>
          <a:stretch>
            <a:fillRect/>
          </a:stretch>
        </p:blipFill>
        <p:spPr bwMode="auto">
          <a:xfrm>
            <a:off x="4932040" y="0"/>
            <a:ext cx="421196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What is a literature review?</a:t>
            </a:r>
            <a:r>
              <a:rPr lang="en-US" b="1" dirty="0" smtClean="0"/>
              <a:t/>
            </a:r>
            <a:br>
              <a:rPr lang="en-US" b="1" dirty="0" smtClean="0"/>
            </a:br>
            <a:endParaRPr lang="ar-SA" dirty="0"/>
          </a:p>
        </p:txBody>
      </p:sp>
      <p:sp>
        <p:nvSpPr>
          <p:cNvPr id="3" name="Content Placeholder 2"/>
          <p:cNvSpPr>
            <a:spLocks noGrp="1"/>
          </p:cNvSpPr>
          <p:nvPr>
            <p:ph idx="1"/>
          </p:nvPr>
        </p:nvSpPr>
        <p:spPr/>
        <p:txBody>
          <a:bodyPr/>
          <a:lstStyle/>
          <a:p>
            <a:pPr algn="just" rtl="0"/>
            <a:r>
              <a:rPr lang="en-US" dirty="0" smtClean="0"/>
              <a:t>A </a:t>
            </a:r>
            <a:r>
              <a:rPr lang="en-US" dirty="0"/>
              <a:t>literature review is an objective, thorough summary </a:t>
            </a:r>
            <a:r>
              <a:rPr lang="en-US" dirty="0" smtClean="0"/>
              <a:t>and critical </a:t>
            </a:r>
            <a:r>
              <a:rPr lang="en-US" dirty="0"/>
              <a:t>analysis of the relevant available research </a:t>
            </a:r>
            <a:r>
              <a:rPr lang="en-US" dirty="0" smtClean="0"/>
              <a:t>on </a:t>
            </a:r>
            <a:r>
              <a:rPr lang="en-US" dirty="0"/>
              <a:t>the topic being </a:t>
            </a:r>
            <a:r>
              <a:rPr lang="en-US" dirty="0" smtClean="0"/>
              <a:t>studied.</a:t>
            </a:r>
          </a:p>
          <a:p>
            <a:pPr algn="just" rtl="0"/>
            <a:endParaRPr lang="en-US" dirty="0" smtClean="0"/>
          </a:p>
          <a:p>
            <a:pPr algn="just" rtl="0"/>
            <a:r>
              <a:rPr lang="en-US" dirty="0" smtClean="0"/>
              <a:t>The </a:t>
            </a:r>
            <a:r>
              <a:rPr lang="en-US" dirty="0"/>
              <a:t>main aim is </a:t>
            </a:r>
            <a:r>
              <a:rPr lang="en-US" dirty="0" smtClean="0"/>
              <a:t>to:</a:t>
            </a:r>
          </a:p>
          <a:p>
            <a:pPr algn="just" rtl="0">
              <a:buNone/>
            </a:pPr>
            <a:r>
              <a:rPr lang="en-US" dirty="0" smtClean="0"/>
              <a:t>find </a:t>
            </a:r>
            <a:r>
              <a:rPr lang="en-US" dirty="0"/>
              <a:t>out problems that are already investigated </a:t>
            </a:r>
            <a:endParaRPr lang="en-US" dirty="0" smtClean="0"/>
          </a:p>
          <a:p>
            <a:pPr algn="just" rtl="0">
              <a:buNone/>
            </a:pPr>
            <a:r>
              <a:rPr lang="en-US" dirty="0" smtClean="0"/>
              <a:t>and </a:t>
            </a:r>
            <a:r>
              <a:rPr lang="en-US" dirty="0"/>
              <a:t>those that need further investigation.</a:t>
            </a:r>
          </a:p>
          <a:p>
            <a:pPr algn="l" rtl="0"/>
            <a:endParaRPr lang="en-US" dirty="0" smtClean="0"/>
          </a:p>
          <a:p>
            <a:pPr algn="l" rtl="0"/>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literature review</a:t>
            </a:r>
            <a:endParaRPr lang="ar-SA"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lgn="just" rtl="0"/>
            <a:r>
              <a:rPr lang="en-US" dirty="0"/>
              <a:t>It is an extensive survey of all available past studies relevant to the field of investigation</a:t>
            </a:r>
            <a:r>
              <a:rPr lang="en-US" dirty="0" smtClean="0"/>
              <a:t>.</a:t>
            </a:r>
          </a:p>
          <a:p>
            <a:pPr algn="just" rtl="0"/>
            <a:endParaRPr lang="en-US" dirty="0"/>
          </a:p>
          <a:p>
            <a:pPr algn="just" rtl="0"/>
            <a:r>
              <a:rPr lang="en-US" dirty="0" smtClean="0"/>
              <a:t>It </a:t>
            </a:r>
            <a:r>
              <a:rPr lang="en-US" dirty="0"/>
              <a:t>gives us knowledge about </a:t>
            </a:r>
            <a:r>
              <a:rPr lang="en-US" dirty="0">
                <a:solidFill>
                  <a:srgbClr val="FF0000"/>
                </a:solidFill>
              </a:rPr>
              <a:t>what</a:t>
            </a:r>
            <a:r>
              <a:rPr lang="en-US" dirty="0"/>
              <a:t> others have found out in the related field of study and </a:t>
            </a:r>
            <a:r>
              <a:rPr lang="en-US" dirty="0">
                <a:solidFill>
                  <a:srgbClr val="FF0000"/>
                </a:solidFill>
              </a:rPr>
              <a:t>how</a:t>
            </a:r>
            <a:r>
              <a:rPr lang="en-US" dirty="0"/>
              <a:t> they have done so</a:t>
            </a:r>
            <a:r>
              <a:rPr lang="en-US" dirty="0" smtClean="0"/>
              <a:t>.</a:t>
            </a:r>
          </a:p>
          <a:p>
            <a:pPr algn="ctr" rtl="0"/>
            <a:r>
              <a:rPr lang="en-US" dirty="0"/>
              <a:t>Remember that, </a:t>
            </a:r>
            <a:endParaRPr lang="en-US" dirty="0" smtClean="0"/>
          </a:p>
          <a:p>
            <a:pPr algn="ctr" rtl="0"/>
            <a:r>
              <a:rPr lang="en-US" dirty="0" smtClean="0">
                <a:solidFill>
                  <a:srgbClr val="0070C0"/>
                </a:solidFill>
              </a:rPr>
              <a:t>A </a:t>
            </a:r>
            <a:r>
              <a:rPr lang="en-US" dirty="0">
                <a:solidFill>
                  <a:srgbClr val="0070C0"/>
                </a:solidFill>
              </a:rPr>
              <a:t>researcher cannot perform significant research without first understanding the literature in the field’ (</a:t>
            </a:r>
            <a:r>
              <a:rPr lang="en-US" dirty="0" err="1">
                <a:solidFill>
                  <a:srgbClr val="0070C0"/>
                </a:solidFill>
              </a:rPr>
              <a:t>Boote</a:t>
            </a:r>
            <a:r>
              <a:rPr lang="en-US" dirty="0">
                <a:solidFill>
                  <a:srgbClr val="0070C0"/>
                </a:solidFill>
              </a:rPr>
              <a:t> and </a:t>
            </a:r>
            <a:r>
              <a:rPr lang="en-US" dirty="0" err="1">
                <a:solidFill>
                  <a:srgbClr val="0070C0"/>
                </a:solidFill>
              </a:rPr>
              <a:t>Beile</a:t>
            </a:r>
            <a:r>
              <a:rPr lang="en-US" dirty="0">
                <a:solidFill>
                  <a:srgbClr val="0070C0"/>
                </a:solidFill>
              </a:rPr>
              <a:t>, 2005: 3</a:t>
            </a:r>
            <a:r>
              <a:rPr lang="en-US" dirty="0"/>
              <a:t>)</a:t>
            </a:r>
          </a:p>
          <a:p>
            <a:pPr algn="ctr" rtl="0"/>
            <a:endParaRPr lang="en-US" dirty="0" smtClean="0"/>
          </a:p>
          <a:p>
            <a:pPr algn="just" rtl="0"/>
            <a:endParaRPr lang="en-US" dirty="0"/>
          </a:p>
          <a:p>
            <a:pPr algn="l" rtl="0"/>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Purpose of Literature Review</a:t>
            </a:r>
            <a:endParaRPr lang="ar-SA" dirty="0">
              <a:solidFill>
                <a:srgbClr val="FF0000"/>
              </a:solidFill>
            </a:endParaRPr>
          </a:p>
        </p:txBody>
      </p:sp>
      <p:sp>
        <p:nvSpPr>
          <p:cNvPr id="3" name="Content Placeholder 2"/>
          <p:cNvSpPr>
            <a:spLocks noGrp="1"/>
          </p:cNvSpPr>
          <p:nvPr>
            <p:ph idx="1"/>
          </p:nvPr>
        </p:nvSpPr>
        <p:spPr>
          <a:xfrm>
            <a:off x="914400" y="1412776"/>
            <a:ext cx="7772400" cy="4942784"/>
          </a:xfrm>
        </p:spPr>
        <p:txBody>
          <a:bodyPr>
            <a:normAutofit fontScale="25000" lnSpcReduction="20000"/>
          </a:bodyPr>
          <a:lstStyle/>
          <a:p>
            <a:pPr algn="l" rtl="0">
              <a:buNone/>
            </a:pPr>
            <a:r>
              <a:rPr lang="en-US" dirty="0" smtClean="0"/>
              <a:t>.</a:t>
            </a:r>
          </a:p>
          <a:p>
            <a:pPr marL="514350" indent="-514350" algn="just" rtl="0">
              <a:buAutoNum type="arabicPeriod"/>
            </a:pPr>
            <a:r>
              <a:rPr lang="en-US" sz="9600" dirty="0" smtClean="0"/>
              <a:t>To avoid unnecessary duplication of research.</a:t>
            </a:r>
          </a:p>
          <a:p>
            <a:pPr marL="514350" indent="-514350" algn="just" rtl="0">
              <a:buFont typeface="Wingdings"/>
              <a:buAutoNum type="arabicPeriod"/>
            </a:pPr>
            <a:r>
              <a:rPr lang="en-US" sz="9600" dirty="0" smtClean="0"/>
              <a:t>To gain a background knowledge of the research topic </a:t>
            </a:r>
          </a:p>
          <a:p>
            <a:pPr marL="514350" indent="-514350" algn="just" rtl="0">
              <a:buFont typeface="Wingdings"/>
              <a:buAutoNum type="arabicPeriod"/>
            </a:pPr>
            <a:r>
              <a:rPr lang="en-US" sz="9600" dirty="0" smtClean="0"/>
              <a:t>To identify variables that may influence the problem</a:t>
            </a:r>
          </a:p>
          <a:p>
            <a:pPr marL="514350" indent="-514350" algn="just" rtl="0">
              <a:buAutoNum type="arabicPeriod"/>
            </a:pPr>
            <a:r>
              <a:rPr lang="en-US" sz="9600" dirty="0" smtClean="0"/>
              <a:t>to formulate researchable hypothesis.</a:t>
            </a:r>
          </a:p>
          <a:p>
            <a:pPr marL="514350" indent="-514350" algn="just" rtl="0">
              <a:buFont typeface="+mj-lt"/>
              <a:buAutoNum type="arabicPeriod"/>
            </a:pPr>
            <a:r>
              <a:rPr lang="en-US" sz="9600" dirty="0" smtClean="0"/>
              <a:t>To identify promising procedures , instruments and techniques of analysis.</a:t>
            </a:r>
          </a:p>
          <a:p>
            <a:pPr marL="514350" lvl="0" indent="-514350" algn="just" rtl="0">
              <a:buFont typeface="+mj-lt"/>
              <a:buAutoNum type="arabicPeriod"/>
            </a:pPr>
            <a:r>
              <a:rPr lang="en-US" sz="9600" dirty="0" smtClean="0"/>
              <a:t>To limit the problem.</a:t>
            </a:r>
          </a:p>
          <a:p>
            <a:pPr marL="514350" lvl="0" indent="-514350" algn="just" rtl="0">
              <a:buFont typeface="+mj-lt"/>
              <a:buAutoNum type="arabicPeriod"/>
            </a:pPr>
            <a:r>
              <a:rPr lang="en-US" sz="9600" dirty="0" smtClean="0"/>
              <a:t>To  Provide comparative results and an interpretative framework for analyzing the finding of the current study.</a:t>
            </a:r>
          </a:p>
          <a:p>
            <a:pPr algn="just" rtl="0">
              <a:buNone/>
            </a:pPr>
            <a:endParaRPr lang="en-US" sz="4500" dirty="0" smtClean="0"/>
          </a:p>
          <a:p>
            <a:pPr algn="just" rtl="0"/>
            <a:endParaRPr lang="ar-SA" sz="4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solidFill>
                  <a:srgbClr val="FF0000"/>
                </a:solidFill>
              </a:rPr>
              <a:t>The </a:t>
            </a:r>
            <a:r>
              <a:rPr lang="en-US" b="1" dirty="0">
                <a:solidFill>
                  <a:srgbClr val="FF0000"/>
                </a:solidFill>
              </a:rPr>
              <a:t>types of sources for a review</a:t>
            </a:r>
            <a:endParaRPr lang="ar-SA" dirty="0">
              <a:solidFill>
                <a:srgbClr val="FF0000"/>
              </a:solidFill>
            </a:endParaRPr>
          </a:p>
        </p:txBody>
      </p:sp>
      <p:sp>
        <p:nvSpPr>
          <p:cNvPr id="3" name="Content Placeholder 2"/>
          <p:cNvSpPr>
            <a:spLocks noGrp="1"/>
          </p:cNvSpPr>
          <p:nvPr>
            <p:ph idx="1"/>
          </p:nvPr>
        </p:nvSpPr>
        <p:spPr/>
        <p:txBody>
          <a:bodyPr/>
          <a:lstStyle/>
          <a:p>
            <a:pPr algn="just" rtl="0"/>
            <a:r>
              <a:rPr lang="en-US" b="1" dirty="0">
                <a:solidFill>
                  <a:srgbClr val="000099"/>
                </a:solidFill>
              </a:rPr>
              <a:t>Primary </a:t>
            </a:r>
            <a:r>
              <a:rPr lang="en-US" b="1" dirty="0" smtClean="0">
                <a:solidFill>
                  <a:srgbClr val="000099"/>
                </a:solidFill>
              </a:rPr>
              <a:t>sources</a:t>
            </a:r>
          </a:p>
          <a:p>
            <a:pPr algn="just" rtl="0">
              <a:buNone/>
            </a:pPr>
            <a:r>
              <a:rPr lang="en-US" dirty="0" smtClean="0"/>
              <a:t>Those materials most central to the particular problem being investigated.</a:t>
            </a:r>
            <a:r>
              <a:rPr lang="en-US" dirty="0"/>
              <a:t> </a:t>
            </a:r>
            <a:endParaRPr lang="en-US" dirty="0" smtClean="0"/>
          </a:p>
          <a:p>
            <a:pPr algn="just" rtl="0">
              <a:buNone/>
            </a:pPr>
            <a:endParaRPr lang="en-US" dirty="0"/>
          </a:p>
          <a:p>
            <a:pPr algn="just" rtl="0"/>
            <a:r>
              <a:rPr lang="en-US" b="1" dirty="0" smtClean="0">
                <a:solidFill>
                  <a:srgbClr val="000099"/>
                </a:solidFill>
              </a:rPr>
              <a:t>Secondary sources</a:t>
            </a:r>
            <a:r>
              <a:rPr lang="en-US" dirty="0" smtClean="0"/>
              <a:t>: </a:t>
            </a:r>
          </a:p>
          <a:p>
            <a:pPr algn="just" rtl="0">
              <a:buNone/>
            </a:pPr>
            <a:r>
              <a:rPr lang="en-US" dirty="0" smtClean="0"/>
              <a:t>Those materials  related to problem or area of interest but more peripheral than central to the problem.</a:t>
            </a:r>
          </a:p>
          <a:p>
            <a:pPr algn="l" rtl="0"/>
            <a:endParaRPr lang="en-US" dirty="0" smtClean="0"/>
          </a:p>
          <a:p>
            <a:pPr algn="l" rtl="0"/>
            <a:endParaRPr lang="en-US" dirty="0" smtClean="0"/>
          </a:p>
          <a:p>
            <a:pPr algn="l" rtl="0"/>
            <a:endParaRPr lang="en-US" dirty="0"/>
          </a:p>
          <a:p>
            <a:pPr algn="l" rtl="0"/>
            <a:endParaRPr lang="en-US" dirty="0" smtClean="0"/>
          </a:p>
          <a:p>
            <a:pPr algn="l" rtl="0"/>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The literature review process</a:t>
            </a:r>
            <a:endParaRPr lang="ar-SA" dirty="0">
              <a:solidFill>
                <a:srgbClr val="FF0000"/>
              </a:solidFill>
            </a:endParaRPr>
          </a:p>
        </p:txBody>
      </p:sp>
      <p:sp>
        <p:nvSpPr>
          <p:cNvPr id="3" name="Content Placeholder 2"/>
          <p:cNvSpPr>
            <a:spLocks noGrp="1"/>
          </p:cNvSpPr>
          <p:nvPr>
            <p:ph idx="1"/>
          </p:nvPr>
        </p:nvSpPr>
        <p:spPr/>
        <p:txBody>
          <a:bodyPr>
            <a:normAutofit/>
          </a:bodyPr>
          <a:lstStyle/>
          <a:p>
            <a:pPr marL="571500" indent="-571500" algn="just" rtl="0">
              <a:buFont typeface="+mj-lt"/>
              <a:buAutoNum type="romanUcPeriod"/>
            </a:pPr>
            <a:r>
              <a:rPr lang="en-US" dirty="0" smtClean="0"/>
              <a:t>Selecting </a:t>
            </a:r>
            <a:r>
              <a:rPr lang="en-US" dirty="0"/>
              <a:t>a review </a:t>
            </a:r>
            <a:r>
              <a:rPr lang="en-US" dirty="0" smtClean="0"/>
              <a:t>topic.</a:t>
            </a:r>
            <a:endParaRPr lang="en-US" dirty="0"/>
          </a:p>
          <a:p>
            <a:pPr marL="571500" indent="-571500" algn="just" rtl="0">
              <a:buFont typeface="+mj-lt"/>
              <a:buAutoNum type="romanUcPeriod"/>
            </a:pPr>
            <a:r>
              <a:rPr lang="en-US" dirty="0" smtClean="0"/>
              <a:t> </a:t>
            </a:r>
            <a:r>
              <a:rPr lang="en-US" dirty="0"/>
              <a:t>Searching the </a:t>
            </a:r>
            <a:r>
              <a:rPr lang="en-US" dirty="0" smtClean="0"/>
              <a:t>literature.</a:t>
            </a:r>
            <a:endParaRPr lang="en-US" dirty="0"/>
          </a:p>
          <a:p>
            <a:pPr marL="571500" indent="-571500" algn="just" rtl="0">
              <a:buFont typeface="+mj-lt"/>
              <a:buAutoNum type="romanUcPeriod"/>
            </a:pPr>
            <a:r>
              <a:rPr lang="en-US" dirty="0" smtClean="0"/>
              <a:t>Gathering</a:t>
            </a:r>
            <a:r>
              <a:rPr lang="en-US" dirty="0"/>
              <a:t>, reading and </a:t>
            </a:r>
            <a:r>
              <a:rPr lang="en-US" dirty="0" smtClean="0"/>
              <a:t>analyzing </a:t>
            </a:r>
            <a:r>
              <a:rPr lang="en-US" dirty="0"/>
              <a:t>the </a:t>
            </a:r>
            <a:r>
              <a:rPr lang="en-US" dirty="0" smtClean="0"/>
              <a:t>literature.</a:t>
            </a:r>
          </a:p>
          <a:p>
            <a:pPr marL="571500" indent="-571500" algn="just" rtl="0">
              <a:buFont typeface="+mj-lt"/>
              <a:buAutoNum type="romanUcPeriod"/>
            </a:pPr>
            <a:r>
              <a:rPr lang="en-US" dirty="0" smtClean="0"/>
              <a:t>Synthesis-comparing &amp; contrasting studies, organizing the written review.</a:t>
            </a:r>
          </a:p>
          <a:p>
            <a:pPr marL="571500" indent="-571500" algn="just" rtl="0">
              <a:buFont typeface="+mj-lt"/>
              <a:buAutoNum type="romanUcPeriod"/>
            </a:pPr>
            <a:r>
              <a:rPr lang="en-US" dirty="0" smtClean="0"/>
              <a:t>Writing the review.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The literature review process</a:t>
            </a:r>
            <a:endParaRPr lang="ar-SA" dirty="0">
              <a:solidFill>
                <a:srgbClr val="FF0000"/>
              </a:solidFill>
            </a:endParaRPr>
          </a:p>
        </p:txBody>
      </p:sp>
      <p:sp>
        <p:nvSpPr>
          <p:cNvPr id="3" name="Content Placeholder 2"/>
          <p:cNvSpPr>
            <a:spLocks noGrp="1"/>
          </p:cNvSpPr>
          <p:nvPr>
            <p:ph idx="1"/>
          </p:nvPr>
        </p:nvSpPr>
        <p:spPr/>
        <p:txBody>
          <a:bodyPr>
            <a:normAutofit lnSpcReduction="10000"/>
          </a:bodyPr>
          <a:lstStyle/>
          <a:p>
            <a:pPr algn="l" rtl="0">
              <a:buNone/>
            </a:pPr>
            <a:r>
              <a:rPr lang="en-US" b="1" dirty="0" smtClean="0">
                <a:solidFill>
                  <a:srgbClr val="FF0000"/>
                </a:solidFill>
              </a:rPr>
              <a:t>Selecting a review topic</a:t>
            </a:r>
            <a:r>
              <a:rPr lang="en-US" dirty="0">
                <a:solidFill>
                  <a:srgbClr val="FF0000"/>
                </a:solidFill>
              </a:rPr>
              <a:t> </a:t>
            </a:r>
            <a:endParaRPr lang="en-US" dirty="0" smtClean="0">
              <a:solidFill>
                <a:srgbClr val="FF0000"/>
              </a:solidFill>
            </a:endParaRPr>
          </a:p>
          <a:p>
            <a:pPr algn="just" rtl="0"/>
            <a:r>
              <a:rPr lang="en-US" sz="2800" dirty="0" smtClean="0"/>
              <a:t>it </a:t>
            </a:r>
            <a:r>
              <a:rPr lang="en-US" sz="2800" dirty="0"/>
              <a:t>is better to </a:t>
            </a:r>
            <a:r>
              <a:rPr lang="en-US" sz="2800" dirty="0" smtClean="0"/>
              <a:t>start with </a:t>
            </a:r>
            <a:r>
              <a:rPr lang="en-US" sz="2800" dirty="0"/>
              <a:t>a narrow and </a:t>
            </a:r>
            <a:r>
              <a:rPr lang="en-US" sz="2800" dirty="0" smtClean="0"/>
              <a:t>focused topic</a:t>
            </a:r>
            <a:r>
              <a:rPr lang="en-US" sz="2800" dirty="0"/>
              <a:t>, and </a:t>
            </a:r>
            <a:r>
              <a:rPr lang="en-US" sz="2800" dirty="0" smtClean="0"/>
              <a:t>if necessary </a:t>
            </a:r>
            <a:r>
              <a:rPr lang="en-US" sz="2800" dirty="0"/>
              <a:t>broaden the scope of the </a:t>
            </a:r>
            <a:r>
              <a:rPr lang="en-US" sz="2800" dirty="0" smtClean="0"/>
              <a:t>review as you progress.</a:t>
            </a:r>
            <a:r>
              <a:rPr lang="en-US" sz="2800" dirty="0"/>
              <a:t> </a:t>
            </a:r>
            <a:endParaRPr lang="en-US" sz="2800" dirty="0" smtClean="0"/>
          </a:p>
          <a:p>
            <a:pPr algn="just" rtl="0"/>
            <a:r>
              <a:rPr lang="en-US" sz="2800" dirty="0" smtClean="0"/>
              <a:t>Topics </a:t>
            </a:r>
            <a:r>
              <a:rPr lang="en-US" sz="2800" dirty="0"/>
              <a:t>that are too broad will </a:t>
            </a:r>
            <a:r>
              <a:rPr lang="en-US" sz="2800" dirty="0" smtClean="0"/>
              <a:t>result in </a:t>
            </a:r>
            <a:r>
              <a:rPr lang="en-US" sz="2800" dirty="0"/>
              <a:t>reviews that are either </a:t>
            </a:r>
            <a:r>
              <a:rPr lang="en-US" sz="2800" dirty="0">
                <a:solidFill>
                  <a:srgbClr val="000099"/>
                </a:solidFill>
              </a:rPr>
              <a:t>too long </a:t>
            </a:r>
            <a:r>
              <a:rPr lang="en-US" sz="2800" dirty="0"/>
              <a:t>or </a:t>
            </a:r>
            <a:r>
              <a:rPr lang="en-US" sz="2800" dirty="0">
                <a:solidFill>
                  <a:srgbClr val="000099"/>
                </a:solidFill>
              </a:rPr>
              <a:t>too superficial</a:t>
            </a:r>
            <a:r>
              <a:rPr lang="en-US" sz="2800" dirty="0" smtClean="0"/>
              <a:t>.</a:t>
            </a:r>
          </a:p>
          <a:p>
            <a:pPr algn="just" rtl="0"/>
            <a:endParaRPr lang="en-US" sz="2800" dirty="0" smtClean="0"/>
          </a:p>
          <a:p>
            <a:pPr algn="just" rtl="0"/>
            <a:endParaRPr lang="en-US" sz="2800" dirty="0" smtClean="0"/>
          </a:p>
          <a:p>
            <a:pPr lvl="0" algn="l" rtl="0" eaLnBrk="0" fontAlgn="base" hangingPunct="0">
              <a:spcAft>
                <a:spcPct val="0"/>
              </a:spcAft>
              <a:buFontTx/>
              <a:buChar char="•"/>
            </a:pPr>
            <a:r>
              <a:rPr lang="en-US" altLang="en-US" sz="2000" kern="0" dirty="0">
                <a:solidFill>
                  <a:srgbClr val="000000"/>
                </a:solidFill>
                <a:latin typeface="Arial"/>
                <a:ea typeface="ＭＳ Ｐゴシック"/>
              </a:rPr>
              <a:t>Start from new material to old, general to specific</a:t>
            </a:r>
          </a:p>
          <a:p>
            <a:pPr lvl="1" algn="l" rtl="0" eaLnBrk="0" fontAlgn="base" hangingPunct="0">
              <a:spcAft>
                <a:spcPct val="0"/>
              </a:spcAft>
              <a:buFont typeface="Wingdings" pitchFamily="2" charset="2"/>
              <a:buChar char="§"/>
            </a:pPr>
            <a:r>
              <a:rPr lang="en-US" altLang="en-US" sz="1600" b="1" kern="0" dirty="0">
                <a:solidFill>
                  <a:srgbClr val="000000"/>
                </a:solidFill>
                <a:latin typeface="Arial"/>
                <a:ea typeface="ＭＳ Ｐゴシック"/>
              </a:rPr>
              <a:t>starting with general topic will provide leads to specific areas of interest and help develop understanding for the interrelationships of research</a:t>
            </a:r>
          </a:p>
          <a:p>
            <a:pPr algn="l" rtl="0">
              <a:buNone/>
            </a:pPr>
            <a:endParaRPr lang="en-US" sz="2800" dirty="0" smtClean="0"/>
          </a:p>
          <a:p>
            <a:pPr algn="l" rtl="0"/>
            <a:endParaRPr lang="en-US" sz="2800" dirty="0" smtClean="0"/>
          </a:p>
          <a:p>
            <a:pPr algn="l" rtl="0"/>
            <a:endParaRPr lang="ar-SA" sz="2800" b="1" dirty="0" smtClean="0"/>
          </a:p>
          <a:p>
            <a:pPr algn="l" rtl="0"/>
            <a:endParaRPr lang="ar-S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The literature review process</a:t>
            </a:r>
            <a:endParaRPr lang="ar-SA" dirty="0">
              <a:solidFill>
                <a:srgbClr val="FF0000"/>
              </a:solidFill>
            </a:endParaRPr>
          </a:p>
        </p:txBody>
      </p:sp>
      <p:sp>
        <p:nvSpPr>
          <p:cNvPr id="3" name="Content Placeholder 2"/>
          <p:cNvSpPr>
            <a:spLocks noGrp="1"/>
          </p:cNvSpPr>
          <p:nvPr>
            <p:ph idx="1"/>
          </p:nvPr>
        </p:nvSpPr>
        <p:spPr>
          <a:xfrm>
            <a:off x="467544" y="1628800"/>
            <a:ext cx="8229600" cy="4525963"/>
          </a:xfrm>
        </p:spPr>
        <p:txBody>
          <a:bodyPr>
            <a:normAutofit fontScale="85000" lnSpcReduction="10000"/>
          </a:bodyPr>
          <a:lstStyle/>
          <a:p>
            <a:pPr lvl="0" algn="l" rtl="0">
              <a:buNone/>
            </a:pPr>
            <a:r>
              <a:rPr lang="en-US" sz="3600" b="1" dirty="0" smtClean="0">
                <a:solidFill>
                  <a:srgbClr val="FF0000"/>
                </a:solidFill>
              </a:rPr>
              <a:t>Searching the literature </a:t>
            </a:r>
            <a:endParaRPr lang="en-US" b="1" dirty="0" smtClean="0">
              <a:solidFill>
                <a:srgbClr val="FF0000"/>
              </a:solidFill>
            </a:endParaRPr>
          </a:p>
          <a:p>
            <a:pPr lvl="0" algn="just" rtl="0"/>
            <a:r>
              <a:rPr lang="en-US" dirty="0" smtClean="0"/>
              <a:t>Methods of searching process &amp; their sources:</a:t>
            </a:r>
            <a:endParaRPr lang="en-US" b="1" dirty="0">
              <a:solidFill>
                <a:srgbClr val="FFFF00"/>
              </a:solidFill>
              <a:effectLst>
                <a:outerShdw blurRad="50800" dist="50800" dir="5400000" algn="ctr" rotWithShape="0">
                  <a:schemeClr val="tx2"/>
                </a:outerShdw>
              </a:effectLst>
            </a:endParaRPr>
          </a:p>
          <a:p>
            <a:pPr algn="just" rtl="0">
              <a:buFont typeface="Wingdings" pitchFamily="2" charset="2"/>
              <a:buChar char="Ø"/>
            </a:pPr>
            <a:r>
              <a:rPr lang="en-US" dirty="0" smtClean="0"/>
              <a:t>   </a:t>
            </a:r>
            <a:r>
              <a:rPr lang="en-US" dirty="0" smtClean="0">
                <a:solidFill>
                  <a:srgbClr val="000099"/>
                </a:solidFill>
              </a:rPr>
              <a:t>Books , Journals, reports</a:t>
            </a:r>
            <a:r>
              <a:rPr lang="en-US" dirty="0">
                <a:solidFill>
                  <a:srgbClr val="000099"/>
                </a:solidFill>
              </a:rPr>
              <a:t>,  </a:t>
            </a:r>
            <a:r>
              <a:rPr lang="en-US" dirty="0" smtClean="0">
                <a:solidFill>
                  <a:srgbClr val="000099"/>
                </a:solidFill>
              </a:rPr>
              <a:t>conference proceedings.</a:t>
            </a:r>
          </a:p>
          <a:p>
            <a:pPr algn="just" rtl="0">
              <a:buFont typeface="Wingdings" pitchFamily="2" charset="2"/>
              <a:buChar char="Ø"/>
            </a:pPr>
            <a:r>
              <a:rPr lang="en-US" dirty="0" smtClean="0">
                <a:solidFill>
                  <a:srgbClr val="000099"/>
                </a:solidFill>
              </a:rPr>
              <a:t>Electronic </a:t>
            </a:r>
            <a:r>
              <a:rPr lang="en-US" dirty="0" smtClean="0">
                <a:solidFill>
                  <a:srgbClr val="000099"/>
                </a:solidFill>
              </a:rPr>
              <a:t>search </a:t>
            </a:r>
            <a:r>
              <a:rPr lang="en-US" dirty="0" smtClean="0"/>
              <a:t>(</a:t>
            </a:r>
            <a:r>
              <a:rPr lang="en-US" dirty="0"/>
              <a:t>Keyword searches are the most common method </a:t>
            </a:r>
            <a:r>
              <a:rPr lang="en-US" dirty="0" smtClean="0"/>
              <a:t>of identifying literature)</a:t>
            </a:r>
            <a:endParaRPr lang="en-US" dirty="0"/>
          </a:p>
          <a:p>
            <a:pPr algn="just" rtl="0">
              <a:buNone/>
            </a:pPr>
            <a:r>
              <a:rPr lang="en-US" dirty="0" smtClean="0"/>
              <a:t>    - Provide abstract and full-text</a:t>
            </a:r>
          </a:p>
          <a:p>
            <a:pPr lvl="1" algn="just" rtl="0">
              <a:buFont typeface="Courier New" pitchFamily="49" charset="0"/>
              <a:buChar char="o"/>
            </a:pPr>
            <a:r>
              <a:rPr lang="en-US" dirty="0" smtClean="0"/>
              <a:t>Electronic Databases </a:t>
            </a:r>
            <a:r>
              <a:rPr lang="en-US" dirty="0" err="1" smtClean="0"/>
              <a:t>eg</a:t>
            </a:r>
            <a:r>
              <a:rPr lang="en-US" dirty="0" smtClean="0"/>
              <a:t>.</a:t>
            </a:r>
            <a:r>
              <a:rPr lang="en-US" dirty="0"/>
              <a:t> </a:t>
            </a:r>
            <a:r>
              <a:rPr lang="en-US" dirty="0" err="1"/>
              <a:t>Pubmed</a:t>
            </a:r>
            <a:r>
              <a:rPr lang="en-US" dirty="0"/>
              <a:t> </a:t>
            </a:r>
            <a:r>
              <a:rPr lang="en-US" dirty="0" smtClean="0"/>
              <a:t>, Medline</a:t>
            </a:r>
            <a:r>
              <a:rPr lang="en-US" dirty="0"/>
              <a:t>, CINAHL and </a:t>
            </a:r>
            <a:r>
              <a:rPr lang="en-US" dirty="0" smtClean="0"/>
              <a:t>PsycINFO</a:t>
            </a:r>
          </a:p>
          <a:p>
            <a:pPr lvl="1" algn="just" rtl="0">
              <a:buFont typeface="Courier New" pitchFamily="49" charset="0"/>
              <a:buChar char="o"/>
            </a:pPr>
            <a:r>
              <a:rPr lang="en-US" dirty="0" smtClean="0"/>
              <a:t> Website( Government. </a:t>
            </a:r>
            <a:r>
              <a:rPr lang="en-US" dirty="0"/>
              <a:t>and Industry </a:t>
            </a:r>
            <a:r>
              <a:rPr lang="en-US" dirty="0" smtClean="0"/>
              <a:t>)</a:t>
            </a:r>
            <a:endParaRPr lang="en-US" dirty="0"/>
          </a:p>
          <a:p>
            <a:pPr lvl="1" algn="just" rtl="0">
              <a:buFont typeface="Courier New" pitchFamily="49" charset="0"/>
              <a:buChar char="o"/>
            </a:pPr>
            <a:r>
              <a:rPr lang="en-US" dirty="0" smtClean="0"/>
              <a:t> Website for Research </a:t>
            </a:r>
            <a:r>
              <a:rPr lang="en-US" dirty="0"/>
              <a:t>Dissertations / Thesis</a:t>
            </a:r>
          </a:p>
          <a:p>
            <a:pPr algn="just" rtl="0">
              <a:buFont typeface="Courier New" pitchFamily="49" charset="0"/>
              <a:buChar char="o"/>
            </a:pP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2000"/>
                                        <p:tgtEl>
                                          <p:spTgt spid="3">
                                            <p:txEl>
                                              <p:pRg st="5" end="5"/>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fade">
                                      <p:cBhvr>
                                        <p:cTn id="33" dur="2000"/>
                                        <p:tgtEl>
                                          <p:spTgt spid="3">
                                            <p:txEl>
                                              <p:pRg st="6" end="6"/>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fade">
                                      <p:cBhvr>
                                        <p:cTn id="36"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normAutofit lnSpcReduction="10000"/>
          </a:bodyPr>
          <a:lstStyle/>
          <a:p>
            <a:pPr lvl="1" algn="l" rtl="0" eaLnBrk="0" fontAlgn="base" hangingPunct="0">
              <a:spcAft>
                <a:spcPct val="0"/>
              </a:spcAft>
              <a:buFont typeface="Wingdings" pitchFamily="2" charset="2"/>
              <a:buChar char="§"/>
            </a:pPr>
            <a:r>
              <a:rPr lang="en-US" altLang="en-US" sz="2300" kern="0" dirty="0">
                <a:solidFill>
                  <a:srgbClr val="000000"/>
                </a:solidFill>
                <a:latin typeface="Arial"/>
                <a:ea typeface="ＭＳ Ｐゴシック"/>
              </a:rPr>
              <a:t>Search across multiple databases and information resources. </a:t>
            </a:r>
          </a:p>
          <a:p>
            <a:pPr lvl="2" algn="l" rtl="0" eaLnBrk="0" fontAlgn="base" hangingPunct="0">
              <a:spcAft>
                <a:spcPct val="0"/>
              </a:spcAft>
              <a:buFont typeface="Arial" charset="0"/>
              <a:buChar char="−"/>
            </a:pPr>
            <a:r>
              <a:rPr lang="en-US" altLang="en-US" sz="1900" kern="0" dirty="0">
                <a:solidFill>
                  <a:srgbClr val="000000"/>
                </a:solidFill>
                <a:latin typeface="Arial"/>
                <a:ea typeface="ＭＳ Ｐゴシック"/>
              </a:rPr>
              <a:t>It’s not adequate to use Medline as your one and only resource</a:t>
            </a:r>
          </a:p>
          <a:p>
            <a:pPr lvl="2" algn="l" rtl="0" eaLnBrk="0" fontAlgn="base" hangingPunct="0">
              <a:spcAft>
                <a:spcPct val="0"/>
              </a:spcAft>
              <a:buNone/>
            </a:pPr>
            <a:endParaRPr lang="en-US" altLang="en-US" sz="2300" kern="0" dirty="0">
              <a:solidFill>
                <a:srgbClr val="000000"/>
              </a:solidFill>
              <a:latin typeface="Arial"/>
              <a:ea typeface="ＭＳ Ｐゴシック"/>
            </a:endParaRPr>
          </a:p>
          <a:p>
            <a:pPr lvl="1" algn="l" rtl="0" eaLnBrk="0" fontAlgn="base" hangingPunct="0">
              <a:spcAft>
                <a:spcPct val="0"/>
              </a:spcAft>
              <a:buFont typeface="Wingdings" pitchFamily="2" charset="2"/>
              <a:buChar char="§"/>
            </a:pPr>
            <a:r>
              <a:rPr lang="en-US" altLang="en-US" sz="2300" kern="0" dirty="0">
                <a:solidFill>
                  <a:srgbClr val="000000"/>
                </a:solidFill>
                <a:latin typeface="Arial"/>
                <a:ea typeface="ＭＳ Ｐゴシック"/>
              </a:rPr>
              <a:t>Read the literature throughout the search process. </a:t>
            </a:r>
          </a:p>
          <a:p>
            <a:pPr lvl="2" algn="l" rtl="0" eaLnBrk="0" fontAlgn="base" hangingPunct="0">
              <a:spcAft>
                <a:spcPct val="0"/>
              </a:spcAft>
              <a:buFont typeface="Arial" charset="0"/>
              <a:buChar char="−"/>
            </a:pPr>
            <a:r>
              <a:rPr lang="en-US" altLang="en-US" sz="1900" kern="0" dirty="0">
                <a:solidFill>
                  <a:srgbClr val="000000"/>
                </a:solidFill>
                <a:latin typeface="Arial"/>
                <a:ea typeface="ＭＳ Ｐゴシック"/>
              </a:rPr>
              <a:t>What you read will guide your subsequent searches and refine your topic.</a:t>
            </a:r>
          </a:p>
          <a:p>
            <a:pPr lvl="1" algn="l" rtl="0" eaLnBrk="0" fontAlgn="base" hangingPunct="0">
              <a:spcAft>
                <a:spcPct val="0"/>
              </a:spcAft>
              <a:buNone/>
            </a:pPr>
            <a:endParaRPr lang="en-US" altLang="en-US" sz="2300" kern="0" dirty="0">
              <a:solidFill>
                <a:srgbClr val="000000"/>
              </a:solidFill>
              <a:latin typeface="Arial"/>
              <a:ea typeface="ＭＳ Ｐゴシック"/>
            </a:endParaRPr>
          </a:p>
          <a:p>
            <a:pPr lvl="1" algn="l" rtl="0" eaLnBrk="0" fontAlgn="base" hangingPunct="0">
              <a:spcAft>
                <a:spcPct val="0"/>
              </a:spcAft>
              <a:buFont typeface="Wingdings" pitchFamily="2" charset="2"/>
              <a:buChar char="§"/>
            </a:pPr>
            <a:r>
              <a:rPr lang="en-US" altLang="en-US" sz="2300" kern="0" dirty="0">
                <a:solidFill>
                  <a:srgbClr val="000000"/>
                </a:solidFill>
                <a:latin typeface="Arial"/>
                <a:ea typeface="ＭＳ Ｐゴシック"/>
              </a:rPr>
              <a:t>Your search should help refine the topic and objective of the overview being written. </a:t>
            </a:r>
            <a:endParaRPr lang="en-US" altLang="en-US" sz="2300" kern="0" dirty="0" smtClean="0">
              <a:solidFill>
                <a:srgbClr val="000000"/>
              </a:solidFill>
              <a:latin typeface="Arial"/>
              <a:ea typeface="ＭＳ Ｐゴシック"/>
            </a:endParaRPr>
          </a:p>
          <a:p>
            <a:pPr lvl="1" algn="l" rtl="0" eaLnBrk="0" fontAlgn="base" hangingPunct="0">
              <a:spcAft>
                <a:spcPct val="0"/>
              </a:spcAft>
              <a:buFont typeface="Wingdings" pitchFamily="2" charset="2"/>
              <a:buChar char="§"/>
            </a:pPr>
            <a:r>
              <a:rPr lang="en-US" altLang="en-US" sz="2300" kern="0" dirty="0">
                <a:solidFill>
                  <a:srgbClr val="000000"/>
                </a:solidFill>
                <a:latin typeface="Arial"/>
                <a:ea typeface="ＭＳ Ｐゴシック"/>
              </a:rPr>
              <a:t>Save your references, Use a citation manager program like </a:t>
            </a:r>
            <a:r>
              <a:rPr lang="en-US" altLang="en-US" sz="2300" kern="0" dirty="0" err="1" smtClean="0">
                <a:solidFill>
                  <a:srgbClr val="000000"/>
                </a:solidFill>
                <a:latin typeface="Arial"/>
                <a:ea typeface="ＭＳ Ｐゴシック"/>
              </a:rPr>
              <a:t>RefWorks</a:t>
            </a:r>
            <a:r>
              <a:rPr lang="en-US" altLang="en-US" sz="2300" kern="0" dirty="0" smtClean="0">
                <a:solidFill>
                  <a:srgbClr val="000000"/>
                </a:solidFill>
                <a:latin typeface="Arial"/>
                <a:ea typeface="ＭＳ Ｐゴシック"/>
              </a:rPr>
              <a:t> or </a:t>
            </a:r>
            <a:r>
              <a:rPr lang="en-US" altLang="en-US" sz="2300" kern="0" dirty="0">
                <a:solidFill>
                  <a:srgbClr val="000000"/>
                </a:solidFill>
                <a:latin typeface="Arial"/>
                <a:ea typeface="ＭＳ Ｐゴシック"/>
              </a:rPr>
              <a:t>EndNote</a:t>
            </a:r>
          </a:p>
          <a:p>
            <a:pPr lvl="1" algn="l" rtl="0" eaLnBrk="0" fontAlgn="base" hangingPunct="0">
              <a:spcAft>
                <a:spcPct val="0"/>
              </a:spcAft>
              <a:buFont typeface="Wingdings" pitchFamily="2" charset="2"/>
              <a:buChar char="§"/>
            </a:pPr>
            <a:endParaRPr lang="en-US" altLang="en-US" sz="2300" kern="0" dirty="0">
              <a:solidFill>
                <a:srgbClr val="000000"/>
              </a:solidFill>
              <a:latin typeface="Arial"/>
              <a:ea typeface="ＭＳ Ｐゴシック"/>
            </a:endParaRPr>
          </a:p>
          <a:p>
            <a:pPr lvl="1" algn="l" rtl="0" eaLnBrk="0" fontAlgn="base" hangingPunct="0">
              <a:spcAft>
                <a:spcPct val="0"/>
              </a:spcAft>
              <a:buFontTx/>
              <a:buChar char="–"/>
            </a:pPr>
            <a:endParaRPr lang="en-US" altLang="en-US" sz="2000" kern="0" dirty="0">
              <a:solidFill>
                <a:srgbClr val="000000"/>
              </a:solidFill>
              <a:latin typeface="Arial"/>
              <a:ea typeface="ＭＳ Ｐゴシック"/>
            </a:endParaRPr>
          </a:p>
          <a:p>
            <a:endParaRPr lang="en-US" dirty="0"/>
          </a:p>
        </p:txBody>
      </p:sp>
    </p:spTree>
    <p:extLst>
      <p:ext uri="{BB962C8B-B14F-4D97-AF65-F5344CB8AC3E}">
        <p14:creationId xmlns:p14="http://schemas.microsoft.com/office/powerpoint/2010/main" val="24774382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1809</TotalTime>
  <Words>1224</Words>
  <Application>Microsoft Office PowerPoint</Application>
  <PresentationFormat>On-screen Show (4:3)</PresentationFormat>
  <Paragraphs>145</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literature review</vt:lpstr>
      <vt:lpstr>What is a literature review? </vt:lpstr>
      <vt:lpstr>literature review</vt:lpstr>
      <vt:lpstr>Purpose of Literature Review</vt:lpstr>
      <vt:lpstr>The types of sources for a review</vt:lpstr>
      <vt:lpstr>The literature review process</vt:lpstr>
      <vt:lpstr>The literature review process</vt:lpstr>
      <vt:lpstr>The literature review process</vt:lpstr>
      <vt:lpstr>Cont.</vt:lpstr>
      <vt:lpstr>The literature review process</vt:lpstr>
      <vt:lpstr>Read the Material Closer</vt:lpstr>
      <vt:lpstr>The literature review process</vt:lpstr>
      <vt:lpstr>Organization  of Literature Review: </vt:lpstr>
      <vt:lpstr>Literature Review:</vt:lpstr>
      <vt:lpstr>Example structure of literature review </vt:lpstr>
      <vt:lpstr>How to write the review?</vt:lpstr>
      <vt:lpstr>How to write the review?</vt:lpstr>
      <vt:lpstr>How to write the review?</vt:lpstr>
      <vt:lpstr>Question?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dr.rehab omar</dc:creator>
  <cp:lastModifiedBy>Rehab Gwada</cp:lastModifiedBy>
  <cp:revision>148</cp:revision>
  <dcterms:created xsi:type="dcterms:W3CDTF">2012-02-17T09:42:13Z</dcterms:created>
  <dcterms:modified xsi:type="dcterms:W3CDTF">2016-02-23T21:24:46Z</dcterms:modified>
</cp:coreProperties>
</file>