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5" d="100"/>
          <a:sy n="75" d="100"/>
        </p:scale>
        <p:origin x="54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4/22/2016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4/22/2016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4/22/2016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4/22/2016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4/22/2016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4/22/2016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4/22/2016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4/22/2016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4/22/2016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4/22/2016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4/22/2016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4/22/2016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dirty="0" smtClean="0"/>
              <a:t>الإجماع</a:t>
            </a:r>
            <a:endParaRPr lang="ar-SA" dirty="0"/>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17253926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أركان الإجماع </a:t>
            </a:r>
          </a:p>
        </p:txBody>
      </p:sp>
      <p:sp>
        <p:nvSpPr>
          <p:cNvPr id="3" name="عنصر نائب للمحتوى 2"/>
          <p:cNvSpPr>
            <a:spLocks noGrp="1"/>
          </p:cNvSpPr>
          <p:nvPr>
            <p:ph idx="1"/>
          </p:nvPr>
        </p:nvSpPr>
        <p:spPr/>
        <p:txBody>
          <a:bodyPr/>
          <a:lstStyle/>
          <a:p>
            <a:r>
              <a:rPr lang="ar-SA" dirty="0" smtClean="0"/>
              <a:t>1-المجمعون                               2-الاتفاق                              3-المجمع عليه</a:t>
            </a:r>
          </a:p>
          <a:p>
            <a:r>
              <a:rPr lang="ar-SA" dirty="0" smtClean="0"/>
              <a:t>المعتد بإجماعهم من يقولون عن حجة وبرهان ولا اعتداد بالمقلدين، والمجتهد من حاز العلوم </a:t>
            </a:r>
            <a:r>
              <a:rPr lang="ar-SA" dirty="0" smtClean="0"/>
              <a:t>المؤهلة </a:t>
            </a:r>
            <a:r>
              <a:rPr lang="ar-SA" dirty="0" smtClean="0"/>
              <a:t>له في اجتهاده مثل معرفة أصول النحو ولغة العرب شعرها ونثرها وعلم القراءات ومواضع الإجماع حتى لا يخالفها والعلوم الشرعية.</a:t>
            </a:r>
          </a:p>
          <a:p>
            <a:r>
              <a:rPr lang="ar-SA" dirty="0" smtClean="0"/>
              <a:t>يعتد بالخلاف السابق للإجماع لا بعده. ويعبر عن الاتفاق بألفاظ مختلفة منها اتفقوا واتفاقا وأطبقوا</a:t>
            </a:r>
          </a:p>
          <a:p>
            <a:pPr algn="just"/>
            <a:r>
              <a:rPr lang="ar-SA" dirty="0" smtClean="0"/>
              <a:t>وقد يكون الاتفاق باللفظ الصريح فيسمى الإجماع القولي، </a:t>
            </a:r>
            <a:r>
              <a:rPr lang="ar-SA" dirty="0" smtClean="0"/>
              <a:t>وبغر اللفظ فيسمى السكوتي </a:t>
            </a:r>
            <a:r>
              <a:rPr lang="ar-SA" dirty="0" smtClean="0"/>
              <a:t>وهو بلوغ القول مجتهدين آخرين فيسكتون عن إنكاره أو قبوله، ومن أمثلته وجود قولين ملتزمين فإن جد قول ثالث ولم يتابع كان إجماعًا سكوتيا منهم على القولين السابقين. ومثل ابن جني على الإجماع السكوتي بما ارتكبه الشعراء المحدثون من الضرورات الشعرية </a:t>
            </a:r>
            <a:r>
              <a:rPr lang="ar-SA" dirty="0" smtClean="0"/>
              <a:t>التي </a:t>
            </a:r>
            <a:r>
              <a:rPr lang="ar-SA" dirty="0" smtClean="0"/>
              <a:t>لم ينكرها علماء العربية.</a:t>
            </a:r>
            <a:endParaRPr lang="ar-SA" dirty="0"/>
          </a:p>
        </p:txBody>
      </p:sp>
    </p:spTree>
    <p:extLst>
      <p:ext uri="{BB962C8B-B14F-4D97-AF65-F5344CB8AC3E}">
        <p14:creationId xmlns:p14="http://schemas.microsoft.com/office/powerpoint/2010/main" val="27445208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أركان الإجماع </a:t>
            </a:r>
          </a:p>
        </p:txBody>
      </p:sp>
      <p:sp>
        <p:nvSpPr>
          <p:cNvPr id="3" name="عنصر نائب للمحتوى 2"/>
          <p:cNvSpPr>
            <a:spLocks noGrp="1"/>
          </p:cNvSpPr>
          <p:nvPr>
            <p:ph idx="1"/>
          </p:nvPr>
        </p:nvSpPr>
        <p:spPr/>
        <p:txBody>
          <a:bodyPr/>
          <a:lstStyle/>
          <a:p>
            <a:pPr algn="just"/>
            <a:r>
              <a:rPr lang="ar-SA" sz="2000" dirty="0" smtClean="0"/>
              <a:t>المجمع عليه</a:t>
            </a:r>
          </a:p>
          <a:p>
            <a:pPr algn="just"/>
            <a:r>
              <a:rPr lang="ar-SA" sz="2000" dirty="0" smtClean="0"/>
              <a:t>1-إجماع على الحكم النحوي: </a:t>
            </a:r>
          </a:p>
          <a:p>
            <a:pPr marL="0" indent="0" algn="just">
              <a:buNone/>
            </a:pPr>
            <a:r>
              <a:rPr lang="ar-SA" sz="2000" dirty="0" smtClean="0"/>
              <a:t>-حكم كلي (لا يجمع بين عوض ومعوض منه)</a:t>
            </a:r>
          </a:p>
          <a:p>
            <a:pPr marL="0" indent="0" algn="just">
              <a:buNone/>
            </a:pPr>
            <a:r>
              <a:rPr lang="ar-SA" sz="2000" dirty="0" smtClean="0"/>
              <a:t>-حكم جزئي: واجب (حذف العلة في الناقص المجزوم) ممنوع (تقديم الحال على صاحبها المجرور) حسن (فصل الضمير عن الضمير المجرور عجبت من </a:t>
            </a:r>
            <a:r>
              <a:rPr lang="ar-SA" sz="2000" dirty="0" err="1" smtClean="0"/>
              <a:t>ضربكه</a:t>
            </a:r>
            <a:r>
              <a:rPr lang="ar-SA" sz="2000" dirty="0" smtClean="0"/>
              <a:t>&gt; من ضربك إياه) قبيح (ترك الظرفية بعد حذف الظرف سير عليه حينا قديما&gt; سير عليه قديم)جائز (تقديم خبر إن الجار والمجرور: إن زيدا في البيت&gt; إن في البيت زيدًا)</a:t>
            </a:r>
          </a:p>
          <a:p>
            <a:pPr algn="just"/>
            <a:r>
              <a:rPr lang="ar-SA" sz="2000" dirty="0" smtClean="0"/>
              <a:t>2-إجماع على علة الحكم النحوي كتقدير الحركات</a:t>
            </a:r>
          </a:p>
          <a:p>
            <a:pPr algn="just"/>
            <a:r>
              <a:rPr lang="ar-SA" sz="2000" dirty="0" smtClean="0"/>
              <a:t>3-الإجماع على الإعراب مثل نصب لفظ الجلالة في (بل اللهَ فاعبد) الزمر-66</a:t>
            </a:r>
            <a:endParaRPr lang="ar-SA" sz="2000" dirty="0"/>
          </a:p>
          <a:p>
            <a:endParaRPr lang="ar-SA" dirty="0" smtClean="0"/>
          </a:p>
        </p:txBody>
      </p:sp>
    </p:spTree>
    <p:extLst>
      <p:ext uri="{BB962C8B-B14F-4D97-AF65-F5344CB8AC3E}">
        <p14:creationId xmlns:p14="http://schemas.microsoft.com/office/powerpoint/2010/main" val="2770871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عوائق الإجماع </a:t>
            </a:r>
          </a:p>
        </p:txBody>
      </p:sp>
      <p:sp>
        <p:nvSpPr>
          <p:cNvPr id="3" name="عنصر نائب للمحتوى 2"/>
          <p:cNvSpPr>
            <a:spLocks noGrp="1"/>
          </p:cNvSpPr>
          <p:nvPr>
            <p:ph idx="1"/>
          </p:nvPr>
        </p:nvSpPr>
        <p:spPr/>
        <p:txBody>
          <a:bodyPr>
            <a:normAutofit/>
          </a:bodyPr>
          <a:lstStyle/>
          <a:p>
            <a:pPr algn="just"/>
            <a:r>
              <a:rPr lang="ar-SA" sz="2400" dirty="0" smtClean="0"/>
              <a:t>اختلاف مناهج النحويين كاختلاف البصريين والكوفيين في السماع بين مضيق وموسع ومكثر ومقلل. وعليه ينبني القياس. فالكوفيون يثنون نفس وعين في التوكيد من غير الاعتماد على سماع. واختلفوا في الاعتماد على </a:t>
            </a:r>
            <a:r>
              <a:rPr lang="ar-SA" sz="2400" dirty="0" err="1" smtClean="0"/>
              <a:t>القراءات.قرأ</a:t>
            </a:r>
            <a:r>
              <a:rPr lang="ar-SA" sz="2400" dirty="0" smtClean="0"/>
              <a:t> حمزة (واتقوا الله الذي تساءلون به والأرحامَ) [النساء1] بجر الأرحام عطفا على الضمير المجرور وتوقف فيها البصريون ومعهم الفراء الكوفي،  وقبلها الكوفيون وتابعهم ابن مالك.</a:t>
            </a:r>
          </a:p>
          <a:p>
            <a:pPr algn="just"/>
            <a:r>
              <a:rPr lang="ar-SA" sz="2400" dirty="0" smtClean="0"/>
              <a:t>اختلاف الاتجاهات السياسية فالبصرة عثمانية والكوفة علوية ثم ساند العباسيون أهل الكوفة.</a:t>
            </a:r>
          </a:p>
        </p:txBody>
      </p:sp>
    </p:spTree>
    <p:extLst>
      <p:ext uri="{BB962C8B-B14F-4D97-AF65-F5344CB8AC3E}">
        <p14:creationId xmlns:p14="http://schemas.microsoft.com/office/powerpoint/2010/main" val="742901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عوائق الإجماع </a:t>
            </a:r>
          </a:p>
        </p:txBody>
      </p:sp>
      <p:sp>
        <p:nvSpPr>
          <p:cNvPr id="3" name="عنصر نائب للمحتوى 2"/>
          <p:cNvSpPr>
            <a:spLocks noGrp="1"/>
          </p:cNvSpPr>
          <p:nvPr>
            <p:ph idx="1"/>
          </p:nvPr>
        </p:nvSpPr>
        <p:spPr/>
        <p:txBody>
          <a:bodyPr>
            <a:normAutofit fontScale="92500" lnSpcReduction="20000"/>
          </a:bodyPr>
          <a:lstStyle/>
          <a:p>
            <a:pPr algn="just"/>
            <a:r>
              <a:rPr lang="ar-SA" sz="2400" dirty="0"/>
              <a:t>الاختلاف العقدي تأثر بعض النحويين بمذهبه العقدي فقال الزمخشري </a:t>
            </a:r>
            <a:r>
              <a:rPr lang="ar-SA" sz="2400" dirty="0" err="1"/>
              <a:t>المعتزلي</a:t>
            </a:r>
            <a:r>
              <a:rPr lang="ar-SA" sz="2400" dirty="0"/>
              <a:t> بنفي لن على التأبيد، ويرى المعتزلة الباء سببية في (ادخلوا الجنة بما كنتم تعملون)[النحل32] وجعلها ابن هشام للمقابلة لأنه (لن يدخل أحدكم الجنة بعمله).  </a:t>
            </a:r>
          </a:p>
          <a:p>
            <a:pPr algn="just"/>
            <a:r>
              <a:rPr lang="ar-SA" sz="2400" dirty="0"/>
              <a:t>الموقع الجغرافي البصرة أقرب للبادية من الكوفة وسكان البصرة عرب وفي الكوفة أخلاط من عجم.</a:t>
            </a:r>
          </a:p>
          <a:p>
            <a:pPr algn="just"/>
            <a:r>
              <a:rPr lang="ar-SA" sz="2400" dirty="0"/>
              <a:t>العصبية المذهبية تعصب العالم البصري للبصريين والكوفي للكوفيين.</a:t>
            </a:r>
          </a:p>
          <a:p>
            <a:pPr algn="just"/>
            <a:r>
              <a:rPr lang="ar-SA" sz="2400" dirty="0"/>
              <a:t>التفاوت في العقول </a:t>
            </a:r>
            <a:r>
              <a:rPr lang="ar-SA" sz="2400" dirty="0" smtClean="0"/>
              <a:t>والثقافة: أنكر عيسى بن عمر على أبي عمرو بن العلاء رفعه خبر ليس في ليس الطيب إلا المسكُ فقال له أبو  عمرو نمت وأدلج الناس ليس في الأرض حجازي إلا وهو ينصب وما في الأرض تميمي إلا وهو يرفع.</a:t>
            </a:r>
            <a:endParaRPr lang="ar-SA" sz="2400" dirty="0"/>
          </a:p>
          <a:p>
            <a:pPr marL="0" indent="0">
              <a:buNone/>
            </a:pPr>
            <a:endParaRPr lang="ar-SA" dirty="0"/>
          </a:p>
        </p:txBody>
      </p:sp>
    </p:spTree>
    <p:extLst>
      <p:ext uri="{BB962C8B-B14F-4D97-AF65-F5344CB8AC3E}">
        <p14:creationId xmlns:p14="http://schemas.microsoft.com/office/powerpoint/2010/main" val="28387777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الإجماع عند </a:t>
            </a:r>
            <a:r>
              <a:rPr lang="ar-SA" dirty="0" smtClean="0"/>
              <a:t>المحدَثين</a:t>
            </a:r>
            <a:r>
              <a:rPr lang="ar-SA" dirty="0"/>
              <a:t/>
            </a:r>
            <a:br>
              <a:rPr lang="ar-SA" dirty="0"/>
            </a:br>
            <a:endParaRPr lang="ar-SA" dirty="0"/>
          </a:p>
        </p:txBody>
      </p:sp>
      <p:sp>
        <p:nvSpPr>
          <p:cNvPr id="3" name="عنصر نائب للمحتوى 2"/>
          <p:cNvSpPr>
            <a:spLocks noGrp="1"/>
          </p:cNvSpPr>
          <p:nvPr>
            <p:ph idx="1"/>
          </p:nvPr>
        </p:nvSpPr>
        <p:spPr/>
        <p:txBody>
          <a:bodyPr>
            <a:normAutofit fontScale="92500"/>
          </a:bodyPr>
          <a:lstStyle/>
          <a:p>
            <a:r>
              <a:rPr lang="ar-SA" sz="2800" dirty="0" smtClean="0"/>
              <a:t>آراء المحدثين في الاحتجاج بالإجماع</a:t>
            </a:r>
          </a:p>
          <a:p>
            <a:pPr marL="0" indent="0">
              <a:buNone/>
            </a:pPr>
            <a:r>
              <a:rPr lang="ar-SA" sz="2400" dirty="0" smtClean="0"/>
              <a:t>-زعم المحدثون أن استدلال النحويين بالإجماع </a:t>
            </a:r>
            <a:r>
              <a:rPr lang="ar-SA" sz="2400" dirty="0" smtClean="0"/>
              <a:t>تأثر </a:t>
            </a:r>
            <a:r>
              <a:rPr lang="ar-SA" sz="2400" dirty="0" smtClean="0"/>
              <a:t>بالفقه وليس هذا صحيحا فهو سابق على تدوين أصول الفقه.</a:t>
            </a:r>
          </a:p>
          <a:p>
            <a:pPr marL="0" indent="0">
              <a:buNone/>
            </a:pPr>
            <a:r>
              <a:rPr lang="ar-SA" sz="2400" dirty="0" smtClean="0"/>
              <a:t>-غموض مفهوم الإجماع مثل ذهاب عضو مجمع اللغة إلى أن الإجماع المساواة بين الخلف والسلف في وضع اللغة على قدر حاجتهم. ومثل العواد على الغموض باستعمال بعضهم قول جمهور النحويين على أنه إجماع وهما أمران مختلفان، وقوله يعاند ما يسمى إجماع العرب وهو ما استبعد السيوطي تحققه.</a:t>
            </a:r>
          </a:p>
          <a:p>
            <a:pPr marL="0" indent="0">
              <a:buNone/>
            </a:pPr>
            <a:r>
              <a:rPr lang="ar-SA" sz="2400" dirty="0" smtClean="0"/>
              <a:t>-احتج المحدثون بالإجماع وعدوه من الأصول ومنهم من جعله الأصل الثاني</a:t>
            </a:r>
          </a:p>
        </p:txBody>
      </p:sp>
    </p:spTree>
    <p:extLst>
      <p:ext uri="{BB962C8B-B14F-4D97-AF65-F5344CB8AC3E}">
        <p14:creationId xmlns:p14="http://schemas.microsoft.com/office/powerpoint/2010/main" val="2465072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الإجماع عند المحدَثين</a:t>
            </a:r>
            <a:br>
              <a:rPr lang="ar-SA" dirty="0"/>
            </a:br>
            <a:endParaRPr lang="ar-SA" dirty="0"/>
          </a:p>
        </p:txBody>
      </p:sp>
      <p:sp>
        <p:nvSpPr>
          <p:cNvPr id="3" name="عنصر نائب للمحتوى 2"/>
          <p:cNvSpPr>
            <a:spLocks noGrp="1"/>
          </p:cNvSpPr>
          <p:nvPr>
            <p:ph idx="1"/>
          </p:nvPr>
        </p:nvSpPr>
        <p:spPr/>
        <p:txBody>
          <a:bodyPr/>
          <a:lstStyle/>
          <a:p>
            <a:r>
              <a:rPr lang="ar-SA" sz="2400" dirty="0"/>
              <a:t>الإجماع في </a:t>
            </a:r>
            <a:r>
              <a:rPr lang="ar-SA" sz="2400" dirty="0" err="1"/>
              <a:t>الهيآت</a:t>
            </a:r>
            <a:r>
              <a:rPr lang="ar-SA" sz="2400" dirty="0"/>
              <a:t> اللغوية </a:t>
            </a:r>
            <a:r>
              <a:rPr lang="ar-SA" sz="2400" dirty="0" smtClean="0"/>
              <a:t>المتخصصة</a:t>
            </a:r>
          </a:p>
          <a:p>
            <a:r>
              <a:rPr lang="ar-SA" dirty="0" smtClean="0"/>
              <a:t>استعرض عمل المجامع ولكنه لم يستطع بيان حال الإجماع في عملها.</a:t>
            </a:r>
            <a:endParaRPr lang="ar-SA" dirty="0"/>
          </a:p>
          <a:p>
            <a:r>
              <a:rPr lang="ar-SA" sz="2400" dirty="0"/>
              <a:t>أثر الإجماع في تيسير النحو وحمايته</a:t>
            </a:r>
          </a:p>
          <a:p>
            <a:pPr algn="just"/>
            <a:r>
              <a:rPr lang="ar-SA" sz="2000" dirty="0" smtClean="0"/>
              <a:t>ضاق المحدثون </a:t>
            </a:r>
            <a:r>
              <a:rPr lang="ar-SA" sz="2000" dirty="0" smtClean="0"/>
              <a:t>بخلافات النحويين ومع </a:t>
            </a:r>
            <a:r>
              <a:rPr lang="ar-SA" sz="2000" dirty="0" smtClean="0"/>
              <a:t>ذلك أخذوا عليهم اعتمادهم الإجماع، ويرى أن في الأخذ بالإجماع تيسيرا للنحو بالاقتصار على المجمع عليه وترك الخلافات الضعيفة.  وقوله هذا يعاند مفهوم الإجماع الذي عاب على المحدثين سوء فهمهم له. فكثير من الأقوال لجمهرة النحويين وليست </a:t>
            </a:r>
            <a:r>
              <a:rPr lang="ar-SA" sz="2000" dirty="0" smtClean="0"/>
              <a:t>مجمع </a:t>
            </a:r>
            <a:r>
              <a:rPr lang="ar-SA" sz="2000" dirty="0" smtClean="0"/>
              <a:t>عليها حسب فهمه. وقد يكون من الأقوال غير المجمع عليها أدنى إلى التيسير. مثل عد </a:t>
            </a:r>
            <a:r>
              <a:rPr lang="ar-SA" sz="2000" dirty="0" smtClean="0"/>
              <a:t>(ما) </a:t>
            </a:r>
            <a:r>
              <a:rPr lang="ar-SA" sz="2000" dirty="0" smtClean="0"/>
              <a:t>في جملة التعجب </a:t>
            </a:r>
            <a:r>
              <a:rPr lang="ar-SA" sz="2000" dirty="0" smtClean="0"/>
              <a:t>للاستفهام </a:t>
            </a:r>
            <a:r>
              <a:rPr lang="ar-SA" sz="2000" dirty="0" smtClean="0"/>
              <a:t>أيسر من عدها </a:t>
            </a:r>
            <a:r>
              <a:rPr lang="ar-SA" sz="2000" dirty="0" smtClean="0"/>
              <a:t>نكرة بمعنى شيء.</a:t>
            </a:r>
            <a:endParaRPr lang="ar-SA" sz="2000" dirty="0"/>
          </a:p>
        </p:txBody>
      </p:sp>
    </p:spTree>
    <p:extLst>
      <p:ext uri="{BB962C8B-B14F-4D97-AF65-F5344CB8AC3E}">
        <p14:creationId xmlns:p14="http://schemas.microsoft.com/office/powerpoint/2010/main" val="439952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الإجماع في النحو العربي: دراسة أصولية نحوية (رسالة ماجستير)</a:t>
            </a:r>
          </a:p>
          <a:p>
            <a:r>
              <a:rPr lang="ar-SA" dirty="0" smtClean="0"/>
              <a:t>دخيل </a:t>
            </a:r>
            <a:r>
              <a:rPr lang="ar-SA" dirty="0"/>
              <a:t>بن غنيم </a:t>
            </a:r>
            <a:r>
              <a:rPr lang="ar-SA" dirty="0" smtClean="0"/>
              <a:t>العواد</a:t>
            </a:r>
          </a:p>
          <a:p>
            <a:r>
              <a:rPr lang="ar-SA" dirty="0" smtClean="0"/>
              <a:t>جامعة الإمام محمد بن سعود الإسلامية</a:t>
            </a:r>
          </a:p>
          <a:p>
            <a:r>
              <a:rPr lang="ar-SA" dirty="0" smtClean="0"/>
              <a:t>إشراف </a:t>
            </a:r>
            <a:r>
              <a:rPr lang="ar-SA" dirty="0" err="1" smtClean="0"/>
              <a:t>أ.د</a:t>
            </a:r>
            <a:r>
              <a:rPr lang="ar-SA" dirty="0" smtClean="0"/>
              <a:t>. علي أحمد طلب</a:t>
            </a:r>
          </a:p>
          <a:p>
            <a:r>
              <a:rPr lang="ar-SA" dirty="0" smtClean="0"/>
              <a:t>1415هـ</a:t>
            </a:r>
            <a:endParaRPr lang="ar-SA" dirty="0"/>
          </a:p>
        </p:txBody>
      </p:sp>
    </p:spTree>
    <p:extLst>
      <p:ext uri="{BB962C8B-B14F-4D97-AF65-F5344CB8AC3E}">
        <p14:creationId xmlns:p14="http://schemas.microsoft.com/office/powerpoint/2010/main" val="5178007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pPr algn="ctr"/>
            <a:r>
              <a:rPr lang="ar-SA" dirty="0" smtClean="0"/>
              <a:t>مفردات الإجماع</a:t>
            </a:r>
            <a:endParaRPr lang="ar-SA" dirty="0"/>
          </a:p>
        </p:txBody>
      </p:sp>
      <p:sp>
        <p:nvSpPr>
          <p:cNvPr id="3" name="عنصر نائب للمحتوى 2"/>
          <p:cNvSpPr>
            <a:spLocks noGrp="1"/>
          </p:cNvSpPr>
          <p:nvPr>
            <p:ph sz="half" idx="1"/>
          </p:nvPr>
        </p:nvSpPr>
        <p:spPr/>
        <p:txBody>
          <a:bodyPr>
            <a:normAutofit fontScale="92500" lnSpcReduction="20000"/>
          </a:bodyPr>
          <a:lstStyle/>
          <a:p>
            <a:r>
              <a:rPr lang="ar-SA" sz="2800" dirty="0"/>
              <a:t>تطور مصطلح الإجماع عند النحويين</a:t>
            </a:r>
          </a:p>
          <a:p>
            <a:r>
              <a:rPr lang="ar-SA" sz="2800" dirty="0"/>
              <a:t>حجية الإجماع وموقف العلماء منها</a:t>
            </a:r>
          </a:p>
          <a:p>
            <a:r>
              <a:rPr lang="ar-SA" sz="2800" dirty="0"/>
              <a:t>مستند </a:t>
            </a:r>
            <a:r>
              <a:rPr lang="ar-SA" sz="2800" dirty="0" smtClean="0"/>
              <a:t>الإجماع</a:t>
            </a:r>
          </a:p>
          <a:p>
            <a:r>
              <a:rPr lang="ar-SA" sz="2800" dirty="0" smtClean="0"/>
              <a:t>أركان الإجماع  </a:t>
            </a:r>
            <a:endParaRPr lang="ar-SA" sz="2800" dirty="0"/>
          </a:p>
          <a:p>
            <a:r>
              <a:rPr lang="ar-SA" sz="2800" dirty="0" smtClean="0"/>
              <a:t>عوائق الإجماع </a:t>
            </a:r>
            <a:endParaRPr lang="ar-SA" sz="2800" dirty="0"/>
          </a:p>
          <a:p>
            <a:r>
              <a:rPr lang="ar-SA" sz="2800" dirty="0" smtClean="0"/>
              <a:t>الإجماع عند المحدثين</a:t>
            </a:r>
            <a:endParaRPr lang="ar-SA" sz="2800" dirty="0"/>
          </a:p>
          <a:p>
            <a:pPr marL="0" indent="0">
              <a:buNone/>
            </a:pPr>
            <a:r>
              <a:rPr lang="ar-SA" dirty="0" smtClean="0"/>
              <a:t> </a:t>
            </a:r>
          </a:p>
          <a:p>
            <a:pPr marL="0" indent="0">
              <a:buNone/>
            </a:pPr>
            <a:endParaRPr lang="ar-SA" dirty="0"/>
          </a:p>
          <a:p>
            <a:pPr marL="0" indent="0">
              <a:buNone/>
            </a:pPr>
            <a:endParaRPr lang="ar-SA" dirty="0" smtClean="0"/>
          </a:p>
          <a:p>
            <a:pPr marL="0" indent="0">
              <a:buNone/>
            </a:pPr>
            <a:endParaRPr lang="ar-SA" dirty="0"/>
          </a:p>
        </p:txBody>
      </p:sp>
      <p:sp>
        <p:nvSpPr>
          <p:cNvPr id="5" name="عنصر نائب للمحتوى 4"/>
          <p:cNvSpPr>
            <a:spLocks noGrp="1"/>
          </p:cNvSpPr>
          <p:nvPr>
            <p:ph sz="half" idx="2"/>
          </p:nvPr>
        </p:nvSpPr>
        <p:spPr/>
        <p:txBody>
          <a:bodyPr>
            <a:normAutofit fontScale="92500" lnSpcReduction="20000"/>
          </a:bodyPr>
          <a:lstStyle/>
          <a:p>
            <a:r>
              <a:rPr lang="ar-SA" sz="2800" dirty="0"/>
              <a:t>الإجماع عند النحويين والأصوليين</a:t>
            </a:r>
          </a:p>
          <a:p>
            <a:pPr marL="0" indent="0">
              <a:buNone/>
            </a:pPr>
            <a:r>
              <a:rPr lang="ar-SA" sz="2800" dirty="0"/>
              <a:t>-تعريف الإجماع في اللغة</a:t>
            </a:r>
          </a:p>
          <a:p>
            <a:pPr marL="0" indent="0">
              <a:buNone/>
            </a:pPr>
            <a:r>
              <a:rPr lang="ar-SA" sz="2800" dirty="0"/>
              <a:t>-تعريفه في أصول الفقه</a:t>
            </a:r>
          </a:p>
          <a:p>
            <a:pPr marL="0" indent="0">
              <a:buNone/>
            </a:pPr>
            <a:r>
              <a:rPr lang="ar-SA" sz="2800" dirty="0"/>
              <a:t>-تعريفه في أصول النحو</a:t>
            </a:r>
          </a:p>
          <a:p>
            <a:pPr marL="0" indent="0">
              <a:buNone/>
            </a:pPr>
            <a:r>
              <a:rPr lang="ar-SA" sz="2800" dirty="0"/>
              <a:t>-الصلة بين النحو وأصوله والفقه وأصوله</a:t>
            </a:r>
          </a:p>
          <a:p>
            <a:pPr marL="0" indent="0">
              <a:buNone/>
            </a:pPr>
            <a:endParaRPr lang="ar-SA" dirty="0"/>
          </a:p>
        </p:txBody>
      </p:sp>
    </p:spTree>
    <p:extLst>
      <p:ext uri="{BB962C8B-B14F-4D97-AF65-F5344CB8AC3E}">
        <p14:creationId xmlns:p14="http://schemas.microsoft.com/office/powerpoint/2010/main" val="24670833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pPr algn="ctr"/>
            <a:r>
              <a:rPr lang="ar-SA" dirty="0" smtClean="0"/>
              <a:t>تعريف الإجماع</a:t>
            </a:r>
            <a:endParaRPr lang="ar-SA" dirty="0"/>
          </a:p>
        </p:txBody>
      </p:sp>
      <p:sp>
        <p:nvSpPr>
          <p:cNvPr id="6" name="عنصر نائب للمحتوى 5"/>
          <p:cNvSpPr>
            <a:spLocks noGrp="1"/>
          </p:cNvSpPr>
          <p:nvPr>
            <p:ph idx="1"/>
          </p:nvPr>
        </p:nvSpPr>
        <p:spPr/>
        <p:txBody>
          <a:bodyPr>
            <a:noAutofit/>
          </a:bodyPr>
          <a:lstStyle/>
          <a:p>
            <a:pPr algn="just"/>
            <a:r>
              <a:rPr lang="ar-SA" sz="2200" dirty="0" smtClean="0"/>
              <a:t>يدور المعنى اللغوي حول عدد من المعاني هي العزم والتصميم والنية والاتفاق وجمع النهب والتجفيف والإيباس وصرّ أخلاف الناقة وعموم المطر الأرض.</a:t>
            </a:r>
          </a:p>
          <a:p>
            <a:pPr algn="just"/>
            <a:r>
              <a:rPr lang="ar-SA" sz="2200" dirty="0" smtClean="0"/>
              <a:t>في أصول الفقه من خصص الإجماع بما اتفقت عليه أمة محمد صلى الله عليه وسلم من الأمور الدينية، ومن عمم بأنه اتفاقها على حكم واقعة من الوقائع، والجامع بينهما أن الإجماع حجة في الأحكام الشرعية سواء أكانت مقصودة لذاتها كعلوم القرآن والحديث أو كانت راجعة للشرع كعلوم العربية. </a:t>
            </a:r>
          </a:p>
          <a:p>
            <a:pPr algn="just"/>
            <a:r>
              <a:rPr lang="ar-SA" sz="2200" dirty="0" smtClean="0"/>
              <a:t>في النحو الإجماع هو اتّفاق من حفظ قوله من علماء العربية المجتهدين على حكم لغوي.</a:t>
            </a:r>
            <a:endParaRPr lang="ar-SA" sz="2200" dirty="0"/>
          </a:p>
        </p:txBody>
      </p:sp>
    </p:spTree>
    <p:extLst>
      <p:ext uri="{BB962C8B-B14F-4D97-AF65-F5344CB8AC3E}">
        <p14:creationId xmlns:p14="http://schemas.microsoft.com/office/powerpoint/2010/main" val="20752116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الصلة بين الفقه والنحو</a:t>
            </a:r>
            <a:endParaRPr lang="ar-SA" dirty="0"/>
          </a:p>
        </p:txBody>
      </p:sp>
      <p:sp>
        <p:nvSpPr>
          <p:cNvPr id="3" name="عنصر نائب للمحتوى 2"/>
          <p:cNvSpPr>
            <a:spLocks noGrp="1"/>
          </p:cNvSpPr>
          <p:nvPr>
            <p:ph idx="1"/>
          </p:nvPr>
        </p:nvSpPr>
        <p:spPr/>
        <p:txBody>
          <a:bodyPr>
            <a:normAutofit/>
          </a:bodyPr>
          <a:lstStyle/>
          <a:p>
            <a:pPr algn="just"/>
            <a:r>
              <a:rPr lang="ar-SA" sz="2800" dirty="0" smtClean="0"/>
              <a:t>الصلة وثيقة بين النحو </a:t>
            </a:r>
            <a:r>
              <a:rPr lang="ar-SA" sz="2800" dirty="0" smtClean="0"/>
              <a:t>والفقه </a:t>
            </a:r>
            <a:r>
              <a:rPr lang="ar-SA" sz="2800" dirty="0" smtClean="0"/>
              <a:t>فطالب العلم الشرعي شديد الحاجة للنحو.</a:t>
            </a:r>
          </a:p>
          <a:p>
            <a:pPr algn="just"/>
            <a:r>
              <a:rPr lang="ar-SA" sz="2800" dirty="0" smtClean="0"/>
              <a:t>لم يتأثر النحويون بالأصوليين في تطبيقهم أصول النحو؛ إذ كانوا يعرفونها قبل كتابة أصول الفقه كما هو الحال عند الخليل وسيبويه ويونس والحضرمي قبلهما، أما التأليف في أصول النحو فقد تأخر عن تأليف أصول الفقه فمن الواضح أن الأنباري وهو أشهر من صنف في أصول النحو أخذ أصول الفقه وركب عليها مثلًا نحوية.</a:t>
            </a:r>
            <a:endParaRPr lang="ar-SA" sz="2800" dirty="0"/>
          </a:p>
        </p:txBody>
      </p:sp>
    </p:spTree>
    <p:extLst>
      <p:ext uri="{BB962C8B-B14F-4D97-AF65-F5344CB8AC3E}">
        <p14:creationId xmlns:p14="http://schemas.microsoft.com/office/powerpoint/2010/main" val="25095363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تطور مصطلح الإجماع عند النحويين</a:t>
            </a:r>
          </a:p>
        </p:txBody>
      </p:sp>
      <p:sp>
        <p:nvSpPr>
          <p:cNvPr id="3" name="عنصر نائب للمحتوى 2"/>
          <p:cNvSpPr>
            <a:spLocks noGrp="1"/>
          </p:cNvSpPr>
          <p:nvPr>
            <p:ph idx="1"/>
          </p:nvPr>
        </p:nvSpPr>
        <p:spPr/>
        <p:txBody>
          <a:bodyPr>
            <a:normAutofit/>
          </a:bodyPr>
          <a:lstStyle/>
          <a:p>
            <a:pPr algn="just"/>
            <a:r>
              <a:rPr lang="ar-SA" sz="2400" dirty="0" smtClean="0"/>
              <a:t>الإجماع معروف قبل سيبويه وتبينت عناية النحويين به حتى عهد السيوطي.</a:t>
            </a:r>
          </a:p>
          <a:p>
            <a:pPr algn="just"/>
            <a:r>
              <a:rPr lang="ar-SA" sz="2400" dirty="0" smtClean="0"/>
              <a:t>يذهب العواد إلى أنه لا شك في حجية إجماع النحويين واستدل بتاريخ الاحتجاج به من القرن الثاني حتى العاشر والعصر الحديث، وبالأدلة النقلية على حجيته وإثبات اتفاق الأصوليين على شرعيته وبالدليل العقلي عليه وبتضافر أقوال النحويين المصرحة بحجيته </a:t>
            </a:r>
          </a:p>
          <a:p>
            <a:pPr algn="just"/>
            <a:r>
              <a:rPr lang="ar-SA" sz="2400" dirty="0" smtClean="0"/>
              <a:t>بين العواد موقف ابن جني من الإجماع وأنه لا ينفيه مطلقًا بل يقبله بشروط  </a:t>
            </a:r>
            <a:endParaRPr lang="ar-SA" sz="2400" dirty="0"/>
          </a:p>
        </p:txBody>
      </p:sp>
    </p:spTree>
    <p:extLst>
      <p:ext uri="{BB962C8B-B14F-4D97-AF65-F5344CB8AC3E}">
        <p14:creationId xmlns:p14="http://schemas.microsoft.com/office/powerpoint/2010/main" val="13847291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حجية الإجماع وموقف العلماء </a:t>
            </a:r>
            <a:r>
              <a:rPr lang="ar-SA" dirty="0" smtClean="0"/>
              <a:t>منها</a:t>
            </a:r>
            <a:endParaRPr lang="ar-SA" dirty="0"/>
          </a:p>
        </p:txBody>
      </p:sp>
      <p:sp>
        <p:nvSpPr>
          <p:cNvPr id="3" name="عنصر نائب للمحتوى 2"/>
          <p:cNvSpPr>
            <a:spLocks noGrp="1"/>
          </p:cNvSpPr>
          <p:nvPr>
            <p:ph idx="1"/>
          </p:nvPr>
        </p:nvSpPr>
        <p:spPr/>
        <p:txBody>
          <a:bodyPr/>
          <a:lstStyle/>
          <a:p>
            <a:r>
              <a:rPr lang="ar-SA" dirty="0" smtClean="0"/>
              <a:t>أنواع الإجماع: إجماع العرب وإجماع النحويين</a:t>
            </a:r>
          </a:p>
          <a:p>
            <a:r>
              <a:rPr lang="ar-SA" dirty="0" smtClean="0"/>
              <a:t>إجماع العرب لا شك في حجيته ومنه ما هو مسموع كالأسماء الجامدة ومنه مقيس كالأسماء المشتقة.</a:t>
            </a:r>
          </a:p>
          <a:p>
            <a:r>
              <a:rPr lang="ar-SA" dirty="0" smtClean="0"/>
              <a:t>إجماع النحويين نص على حجيته طائفة من العلماء مثل المبرد والزجاج والزجاجي والرماني وابن الخشاب ولعل القضية متعلقة بما أجمع عليه فما هو من قبيل الوصف المجرد </a:t>
            </a:r>
            <a:r>
              <a:rPr lang="ar-SA" dirty="0" smtClean="0"/>
              <a:t>للظاهرة </a:t>
            </a:r>
            <a:r>
              <a:rPr lang="ar-SA" dirty="0" smtClean="0"/>
              <a:t>فهو كذلك ولكن ما هو من قبيل التفسير والتعليل فليس </a:t>
            </a:r>
            <a:r>
              <a:rPr lang="ar-SA" dirty="0" smtClean="0"/>
              <a:t>فيه الإجماع </a:t>
            </a:r>
            <a:r>
              <a:rPr lang="ar-SA" dirty="0" smtClean="0"/>
              <a:t>بحجة. وهذا مضمون قول ابن جني في حجية الاستعمال فهو يراه ملتزما في المنصوص وما قيس على المنصوص، أما التعليل فمن تمكن وقدر «كان خليل نفسه وأبا عمرو فكره»، وهذه فكرة  نسبت إلى الخليل من قبل. ومثل ابن جني على مخالفة الإجماع بتفسير هذا جحر ضب خرب. </a:t>
            </a:r>
          </a:p>
          <a:p>
            <a:r>
              <a:rPr lang="ar-SA" dirty="0" smtClean="0"/>
              <a:t>تنحصر حجية الإجماع في تأييد قول ورد غيره ولكن لا يعتمد عليه في تقعيد لأنه لاحق للتقعيد المعتمد على أصل سماعي أو قياسي، </a:t>
            </a:r>
            <a:endParaRPr lang="ar-SA" dirty="0"/>
          </a:p>
        </p:txBody>
      </p:sp>
    </p:spTree>
    <p:extLst>
      <p:ext uri="{BB962C8B-B14F-4D97-AF65-F5344CB8AC3E}">
        <p14:creationId xmlns:p14="http://schemas.microsoft.com/office/powerpoint/2010/main" val="33923126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أدلة حجية الإجماع</a:t>
            </a:r>
            <a:endParaRPr lang="ar-SA" dirty="0"/>
          </a:p>
        </p:txBody>
      </p:sp>
      <p:sp>
        <p:nvSpPr>
          <p:cNvPr id="3" name="عنصر نائب للمحتوى 2"/>
          <p:cNvSpPr>
            <a:spLocks noGrp="1"/>
          </p:cNvSpPr>
          <p:nvPr>
            <p:ph idx="1"/>
          </p:nvPr>
        </p:nvSpPr>
        <p:spPr/>
        <p:txBody>
          <a:bodyPr>
            <a:normAutofit lnSpcReduction="10000"/>
          </a:bodyPr>
          <a:lstStyle/>
          <a:p>
            <a:pPr algn="just"/>
            <a:r>
              <a:rPr lang="ar-SA" sz="2800" dirty="0" smtClean="0"/>
              <a:t>دليل نقلي وهو ما نقل من الأحاديث </a:t>
            </a:r>
            <a:r>
              <a:rPr lang="ar-SA" sz="2800" dirty="0" smtClean="0"/>
              <a:t>و|لآثار </a:t>
            </a:r>
            <a:r>
              <a:rPr lang="ar-SA" sz="2800" dirty="0" smtClean="0"/>
              <a:t>الدالة على أن الأمة لا تجتمع على ضلالة وهو متعلق بالأمور الشرعية ولكن منهم من أدخل النحو في ذلك لأنه من لوازم فهم الشرع.</a:t>
            </a:r>
          </a:p>
          <a:p>
            <a:pPr algn="just"/>
            <a:r>
              <a:rPr lang="ar-SA" sz="2800" dirty="0" smtClean="0"/>
              <a:t>دليل عقلي معتمد على أن موضع الاتفاق مما جبل العقلاء على الرجوع إليه عند التنازع، وأنه لا يتصور اجتماع العلماء على غير الصواب من الأحكام. والحق أن هذا ليس بدليل فقد يتتابع الناس ويطبقون بتقليد بعضهم بعضا على الخطأ فليس الإجماع على شيء دليل صواب الشيء.</a:t>
            </a:r>
          </a:p>
          <a:p>
            <a:endParaRPr lang="ar-SA" dirty="0"/>
          </a:p>
        </p:txBody>
      </p:sp>
    </p:spTree>
    <p:extLst>
      <p:ext uri="{BB962C8B-B14F-4D97-AF65-F5344CB8AC3E}">
        <p14:creationId xmlns:p14="http://schemas.microsoft.com/office/powerpoint/2010/main" val="37877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مستند الإجماع</a:t>
            </a:r>
            <a:endParaRPr lang="ar-SA" dirty="0"/>
          </a:p>
        </p:txBody>
      </p:sp>
      <p:sp>
        <p:nvSpPr>
          <p:cNvPr id="3" name="عنصر نائب للمحتوى 2"/>
          <p:cNvSpPr>
            <a:spLocks noGrp="1"/>
          </p:cNvSpPr>
          <p:nvPr>
            <p:ph sz="half" idx="1"/>
          </p:nvPr>
        </p:nvSpPr>
        <p:spPr/>
        <p:txBody>
          <a:bodyPr>
            <a:normAutofit/>
          </a:bodyPr>
          <a:lstStyle/>
          <a:p>
            <a:r>
              <a:rPr lang="ar-SA" sz="2800" dirty="0" smtClean="0"/>
              <a:t>الأدلة </a:t>
            </a:r>
            <a:r>
              <a:rPr lang="ar-SA" sz="2800" dirty="0" smtClean="0"/>
              <a:t>العقلية </a:t>
            </a:r>
          </a:p>
          <a:p>
            <a:pPr marL="0" indent="0">
              <a:buNone/>
            </a:pPr>
            <a:r>
              <a:rPr lang="ar-SA" sz="2800" dirty="0" smtClean="0"/>
              <a:t>-القياس،</a:t>
            </a:r>
          </a:p>
          <a:p>
            <a:pPr marL="0" indent="0">
              <a:buNone/>
            </a:pPr>
            <a:r>
              <a:rPr lang="ar-SA" sz="2800" dirty="0"/>
              <a:t>-</a:t>
            </a:r>
            <a:r>
              <a:rPr lang="ar-SA" sz="2800" dirty="0" smtClean="0"/>
              <a:t>العلة، </a:t>
            </a:r>
          </a:p>
          <a:p>
            <a:pPr marL="0" indent="0">
              <a:buNone/>
            </a:pPr>
            <a:r>
              <a:rPr lang="ar-SA" sz="2800" dirty="0" smtClean="0"/>
              <a:t>-الاستحسان، </a:t>
            </a:r>
          </a:p>
          <a:p>
            <a:pPr marL="0" indent="0">
              <a:buNone/>
            </a:pPr>
            <a:r>
              <a:rPr lang="ar-SA" sz="2800" dirty="0" smtClean="0"/>
              <a:t>-استصحاب الحال.</a:t>
            </a:r>
            <a:endParaRPr lang="ar-SA" sz="2800" dirty="0"/>
          </a:p>
        </p:txBody>
      </p:sp>
      <p:sp>
        <p:nvSpPr>
          <p:cNvPr id="4" name="عنصر نائب للمحتوى 3"/>
          <p:cNvSpPr>
            <a:spLocks noGrp="1"/>
          </p:cNvSpPr>
          <p:nvPr>
            <p:ph sz="half" idx="2"/>
          </p:nvPr>
        </p:nvSpPr>
        <p:spPr/>
        <p:txBody>
          <a:bodyPr/>
          <a:lstStyle/>
          <a:p>
            <a:r>
              <a:rPr lang="ar-SA" sz="2800" dirty="0"/>
              <a:t>الأدلة النقلية: </a:t>
            </a:r>
          </a:p>
          <a:p>
            <a:pPr marL="0" indent="0">
              <a:buNone/>
            </a:pPr>
            <a:r>
              <a:rPr lang="ar-SA" sz="2800" dirty="0"/>
              <a:t>-القرآن، </a:t>
            </a:r>
          </a:p>
          <a:p>
            <a:pPr marL="0" indent="0">
              <a:buNone/>
            </a:pPr>
            <a:r>
              <a:rPr lang="ar-SA" sz="2800" dirty="0"/>
              <a:t>-الحديث الشريف، </a:t>
            </a:r>
          </a:p>
          <a:p>
            <a:pPr marL="0" indent="0">
              <a:buNone/>
            </a:pPr>
            <a:r>
              <a:rPr lang="ar-SA" sz="2800" dirty="0"/>
              <a:t>-كلام العرب شعره ونثره.</a:t>
            </a:r>
          </a:p>
          <a:p>
            <a:endParaRPr lang="ar-SA" dirty="0"/>
          </a:p>
        </p:txBody>
      </p:sp>
    </p:spTree>
    <p:extLst>
      <p:ext uri="{BB962C8B-B14F-4D97-AF65-F5344CB8AC3E}">
        <p14:creationId xmlns:p14="http://schemas.microsoft.com/office/powerpoint/2010/main" val="3509620389"/>
      </p:ext>
    </p:extLst>
  </p:cSld>
  <p:clrMapOvr>
    <a:masterClrMapping/>
  </p:clrMapOvr>
</p:sld>
</file>

<file path=ppt/theme/theme1.xml><?xml version="1.0" encoding="utf-8"?>
<a:theme xmlns:a="http://schemas.openxmlformats.org/drawingml/2006/main" name="ربطة">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1408</TotalTime>
  <Words>1191</Words>
  <Application>Microsoft Office PowerPoint</Application>
  <PresentationFormat>ملء الشاشة</PresentationFormat>
  <Paragraphs>79</Paragraphs>
  <Slides>15</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15</vt:i4>
      </vt:variant>
    </vt:vector>
  </HeadingPairs>
  <TitlesOfParts>
    <vt:vector size="20" baseType="lpstr">
      <vt:lpstr>Arial</vt:lpstr>
      <vt:lpstr>Century Gothic</vt:lpstr>
      <vt:lpstr>Tahoma</vt:lpstr>
      <vt:lpstr>Wingdings 3</vt:lpstr>
      <vt:lpstr>ربطة</vt:lpstr>
      <vt:lpstr>الإجماع</vt:lpstr>
      <vt:lpstr>عرض تقديمي في PowerPoint</vt:lpstr>
      <vt:lpstr>مفردات الإجماع</vt:lpstr>
      <vt:lpstr>تعريف الإجماع</vt:lpstr>
      <vt:lpstr>الصلة بين الفقه والنحو</vt:lpstr>
      <vt:lpstr>تطور مصطلح الإجماع عند النحويين</vt:lpstr>
      <vt:lpstr>حجية الإجماع وموقف العلماء منها</vt:lpstr>
      <vt:lpstr>أدلة حجية الإجماع</vt:lpstr>
      <vt:lpstr>مستند الإجماع</vt:lpstr>
      <vt:lpstr>أركان الإجماع </vt:lpstr>
      <vt:lpstr>أركان الإجماع </vt:lpstr>
      <vt:lpstr>عوائق الإجماع </vt:lpstr>
      <vt:lpstr>عوائق الإجماع </vt:lpstr>
      <vt:lpstr>الإجماع عند المحدَثين </vt:lpstr>
      <vt:lpstr>الإجماع عند المحدَثين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الإجماع</dc:title>
  <dc:creator>ابراهيم الشمسان</dc:creator>
  <cp:lastModifiedBy>ابراهيم الشمسان</cp:lastModifiedBy>
  <cp:revision>43</cp:revision>
  <dcterms:created xsi:type="dcterms:W3CDTF">2016-04-21T15:18:04Z</dcterms:created>
  <dcterms:modified xsi:type="dcterms:W3CDTF">2016-04-22T18:43:56Z</dcterms:modified>
</cp:coreProperties>
</file>