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1087F6-E5DE-493B-BC34-77ED19016B10}" type="datetimeFigureOut">
              <a:rPr lang="ar-SA" smtClean="0"/>
              <a:t>02/01/36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9508CB-EEBB-4EAE-A78E-7B4FF293110C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1087F6-E5DE-493B-BC34-77ED19016B10}" type="datetimeFigureOut">
              <a:rPr lang="ar-SA" smtClean="0"/>
              <a:t>02/01/36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9508CB-EEBB-4EAE-A78E-7B4FF293110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1087F6-E5DE-493B-BC34-77ED19016B10}" type="datetimeFigureOut">
              <a:rPr lang="ar-SA" smtClean="0"/>
              <a:t>02/01/36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9508CB-EEBB-4EAE-A78E-7B4FF293110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1087F6-E5DE-493B-BC34-77ED19016B10}" type="datetimeFigureOut">
              <a:rPr lang="ar-SA" smtClean="0"/>
              <a:t>02/01/36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9508CB-EEBB-4EAE-A78E-7B4FF293110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1087F6-E5DE-493B-BC34-77ED19016B10}" type="datetimeFigureOut">
              <a:rPr lang="ar-SA" smtClean="0"/>
              <a:t>02/01/36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9508CB-EEBB-4EAE-A78E-7B4FF293110C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1087F6-E5DE-493B-BC34-77ED19016B10}" type="datetimeFigureOut">
              <a:rPr lang="ar-SA" smtClean="0"/>
              <a:t>02/01/36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9508CB-EEBB-4EAE-A78E-7B4FF293110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1087F6-E5DE-493B-BC34-77ED19016B10}" type="datetimeFigureOut">
              <a:rPr lang="ar-SA" smtClean="0"/>
              <a:t>02/01/36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9508CB-EEBB-4EAE-A78E-7B4FF293110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1087F6-E5DE-493B-BC34-77ED19016B10}" type="datetimeFigureOut">
              <a:rPr lang="ar-SA" smtClean="0"/>
              <a:t>02/01/36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9508CB-EEBB-4EAE-A78E-7B4FF293110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1087F6-E5DE-493B-BC34-77ED19016B10}" type="datetimeFigureOut">
              <a:rPr lang="ar-SA" smtClean="0"/>
              <a:t>02/01/36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9508CB-EEBB-4EAE-A78E-7B4FF293110C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1087F6-E5DE-493B-BC34-77ED19016B10}" type="datetimeFigureOut">
              <a:rPr lang="ar-SA" smtClean="0"/>
              <a:t>02/01/36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9508CB-EEBB-4EAE-A78E-7B4FF293110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1087F6-E5DE-493B-BC34-77ED19016B10}" type="datetimeFigureOut">
              <a:rPr lang="ar-SA" smtClean="0"/>
              <a:t>02/01/36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9508CB-EEBB-4EAE-A78E-7B4FF293110C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A1087F6-E5DE-493B-BC34-77ED19016B10}" type="datetimeFigureOut">
              <a:rPr lang="ar-SA" smtClean="0"/>
              <a:t>02/01/36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29508CB-EEBB-4EAE-A78E-7B4FF293110C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الجملة الاسمية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293580"/>
          </a:xfrm>
        </p:spPr>
        <p:txBody>
          <a:bodyPr>
            <a:normAutofit/>
          </a:bodyPr>
          <a:lstStyle/>
          <a:p>
            <a:pPr algn="r"/>
            <a:r>
              <a:rPr lang="ar-SA" sz="3600" b="1" dirty="0" smtClean="0">
                <a:solidFill>
                  <a:schemeClr val="tx2">
                    <a:lumMod val="50000"/>
                  </a:schemeClr>
                </a:solidFill>
              </a:rPr>
              <a:t>تتكون الجملة الاسمية من مبتدأ وخبر .</a:t>
            </a:r>
          </a:p>
          <a:p>
            <a:pPr algn="r"/>
            <a:r>
              <a:rPr lang="ar-SA" sz="3600" b="1" dirty="0" smtClean="0">
                <a:solidFill>
                  <a:srgbClr val="FF0000"/>
                </a:solidFill>
              </a:rPr>
              <a:t>المبتدأ: </a:t>
            </a:r>
            <a:r>
              <a:rPr lang="ar-SA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هو اسم مرفوع يأتي في بداية الجملة الاسمية .</a:t>
            </a:r>
          </a:p>
          <a:p>
            <a:pPr algn="r"/>
            <a:r>
              <a:rPr lang="ar-SA" sz="3600" b="1" dirty="0" smtClean="0">
                <a:solidFill>
                  <a:srgbClr val="FF0000"/>
                </a:solidFill>
              </a:rPr>
              <a:t>الخبر : </a:t>
            </a:r>
            <a:r>
              <a:rPr lang="ar-SA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هو الجزء المتمم لتكوين الجملة .</a:t>
            </a:r>
          </a:p>
          <a:p>
            <a:pPr algn="r"/>
            <a:endParaRPr lang="ar-SA" sz="32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كاد وأخواتها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ar-SA" dirty="0" smtClean="0"/>
              <a:t>تعمل عمل كان وأخواتها تدخل على الجملة الاسمية ترفع المبتدأ وتنصب الخبر .</a:t>
            </a:r>
          </a:p>
          <a:p>
            <a:r>
              <a:rPr lang="ar-SA" dirty="0" smtClean="0"/>
              <a:t>يقع الخبر </a:t>
            </a:r>
            <a:r>
              <a:rPr lang="ar-SA" b="1" dirty="0" smtClean="0">
                <a:solidFill>
                  <a:srgbClr val="FFC000"/>
                </a:solidFill>
              </a:rPr>
              <a:t>جملة فعلية ، فعلها فعل مضارع </a:t>
            </a:r>
            <a:r>
              <a:rPr lang="ar-SA" b="1" dirty="0" smtClean="0"/>
              <a:t>.</a:t>
            </a:r>
            <a:endParaRPr lang="ar-SA" b="1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ar-SA" b="1" dirty="0" smtClean="0">
                <a:solidFill>
                  <a:srgbClr val="FFC000"/>
                </a:solidFill>
              </a:rPr>
              <a:t> </a:t>
            </a:r>
            <a:r>
              <a:rPr lang="ar-SA" b="1" dirty="0" smtClean="0"/>
              <a:t>كاد ، أوشك ، كرب       </a:t>
            </a:r>
            <a:r>
              <a:rPr lang="ar-SA" b="1" dirty="0" smtClean="0">
                <a:solidFill>
                  <a:srgbClr val="7030A0"/>
                </a:solidFill>
              </a:rPr>
              <a:t>تسمى أفعال المقاربة</a:t>
            </a:r>
          </a:p>
          <a:p>
            <a:pPr>
              <a:buNone/>
            </a:pP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كاد المطر أن ينزل </a:t>
            </a:r>
          </a:p>
          <a:p>
            <a:pPr>
              <a:buNone/>
            </a:pP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أوشك النصر أن يقترب </a:t>
            </a:r>
          </a:p>
          <a:p>
            <a:pPr>
              <a:buNone/>
            </a:pPr>
            <a:endParaRPr lang="ar-SA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ar-SA" b="1" dirty="0" smtClean="0"/>
              <a:t>عسى – حرى – </a:t>
            </a:r>
            <a:r>
              <a:rPr lang="ar-SA" b="1" dirty="0" err="1" smtClean="0"/>
              <a:t>وأخلولق</a:t>
            </a:r>
            <a:r>
              <a:rPr lang="ar-SA" b="1" dirty="0" smtClean="0"/>
              <a:t>        </a:t>
            </a:r>
            <a:r>
              <a:rPr lang="ar-SA" b="1" dirty="0" smtClean="0">
                <a:solidFill>
                  <a:srgbClr val="7030A0"/>
                </a:solidFill>
              </a:rPr>
              <a:t>تسمى أفعال الرجاء </a:t>
            </a:r>
          </a:p>
          <a:p>
            <a:pPr>
              <a:buNone/>
            </a:pP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عسى النصر أن يتم </a:t>
            </a:r>
          </a:p>
          <a:p>
            <a:pPr>
              <a:buNone/>
            </a:pPr>
            <a:r>
              <a:rPr lang="ar-SA" b="1" dirty="0" err="1" smtClean="0">
                <a:solidFill>
                  <a:schemeClr val="accent3">
                    <a:lumMod val="75000"/>
                  </a:schemeClr>
                </a:solidFill>
              </a:rPr>
              <a:t>أخلولق</a:t>
            </a: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 المطر أن ينزل </a:t>
            </a:r>
          </a:p>
          <a:p>
            <a:pPr>
              <a:buNone/>
            </a:pPr>
            <a:endParaRPr lang="ar-SA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جعل – طفق –أخذ –أنشأ -شرع-          تسمى أفعال الشروع</a:t>
            </a:r>
          </a:p>
          <a:p>
            <a:pPr>
              <a:buNone/>
            </a:pP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بدأ     </a:t>
            </a: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بدأ الثلج ينزل   -    أخذ الطالب يكتب بالقلم          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يجوز اقتران خبر أفعال المقاربة والرجاء بأن .</a:t>
            </a:r>
          </a:p>
          <a:p>
            <a:pPr>
              <a:buNone/>
            </a:pPr>
            <a:endParaRPr lang="ar-SA" dirty="0" smtClean="0"/>
          </a:p>
          <a:p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الاقتران في أفعال المقاربة قليل وفي أفعال الرجاء كثير .</a:t>
            </a:r>
          </a:p>
          <a:p>
            <a:pPr>
              <a:buNone/>
            </a:pPr>
            <a:endParaRPr lang="ar-SA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يمتنع اقتران  الخبر بأن في أفعال الشروع .</a:t>
            </a:r>
          </a:p>
        </p:txBody>
      </p:sp>
      <p:pic>
        <p:nvPicPr>
          <p:cNvPr id="4" name="صورة 3" descr="ملاحظه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143125" cy="214312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ظن وأخواتها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dirty="0" smtClean="0"/>
              <a:t>أفعال تدخل على المبتدأ أو الخبر فتنصبهما على أنهما مفعولان لها  .</a:t>
            </a:r>
          </a:p>
          <a:p>
            <a:pPr>
              <a:buNone/>
            </a:pPr>
            <a:r>
              <a:rPr lang="ar-SA" dirty="0" smtClean="0"/>
              <a:t> </a:t>
            </a:r>
            <a:r>
              <a:rPr lang="ar-SA" dirty="0" smtClean="0"/>
              <a:t>رأى – علم – وجد – درى       </a:t>
            </a:r>
            <a:r>
              <a:rPr lang="ar-SA" dirty="0" smtClean="0">
                <a:solidFill>
                  <a:srgbClr val="FF0000"/>
                </a:solidFill>
              </a:rPr>
              <a:t>تدل على اليقين 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علمت زيدا أخاك </a:t>
            </a:r>
            <a:endParaRPr lang="ar-SA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ar-SA" dirty="0" smtClean="0"/>
              <a:t>خال – ظن – زعم – عد – حسب      </a:t>
            </a:r>
            <a:r>
              <a:rPr lang="ar-SA" dirty="0" smtClean="0">
                <a:solidFill>
                  <a:srgbClr val="FF0000"/>
                </a:solidFill>
              </a:rPr>
              <a:t>تدل على الرجحان 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حسبت التفوق سهلا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جعل ، اتخذ            </a:t>
            </a:r>
            <a:r>
              <a:rPr lang="ar-SA" dirty="0" smtClean="0">
                <a:solidFill>
                  <a:srgbClr val="FF0000"/>
                </a:solidFill>
              </a:rPr>
              <a:t>تدل على التحويل 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اتخذ الكتاب صديقا </a:t>
            </a:r>
            <a:endParaRPr lang="ar-SA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تدريب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صححي الخطأ :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كان المطرَ غزيرٌ</a:t>
            </a:r>
          </a:p>
          <a:p>
            <a:pPr>
              <a:buNone/>
            </a:pPr>
            <a:r>
              <a:rPr lang="ar-SA" dirty="0" smtClean="0"/>
              <a:t>إن الأشجارُ مثمرةٌ   </a:t>
            </a:r>
          </a:p>
          <a:p>
            <a:pPr>
              <a:buNone/>
            </a:pPr>
            <a:r>
              <a:rPr lang="ar-SA" dirty="0" smtClean="0"/>
              <a:t>بدأ المهندس أن يعد المشروع </a:t>
            </a:r>
          </a:p>
          <a:p>
            <a:pPr>
              <a:buNone/>
            </a:pPr>
            <a:r>
              <a:rPr lang="ar-SA" dirty="0" smtClean="0"/>
              <a:t>ظننت الجوَّ صحو </a:t>
            </a:r>
            <a:endParaRPr lang="ar-SA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ar-SA" sz="4000" b="1" dirty="0" smtClean="0">
                <a:solidFill>
                  <a:srgbClr val="FF0000"/>
                </a:solidFill>
              </a:rPr>
              <a:t> </a:t>
            </a:r>
            <a:r>
              <a:rPr lang="ar-SA" sz="4000" b="1" dirty="0" smtClean="0">
                <a:solidFill>
                  <a:srgbClr val="FF0000"/>
                </a:solidFill>
              </a:rPr>
              <a:t>أنواع الخبر </a:t>
            </a:r>
          </a:p>
          <a:p>
            <a:pPr algn="ctr">
              <a:buNone/>
            </a:pPr>
            <a:r>
              <a:rPr lang="ar-SA" sz="4000" b="1" dirty="0" smtClean="0">
                <a:solidFill>
                  <a:srgbClr val="FF0000"/>
                </a:solidFill>
              </a:rPr>
              <a:t>        </a:t>
            </a:r>
          </a:p>
          <a:p>
            <a:pPr algn="ctr">
              <a:buNone/>
            </a:pPr>
            <a:endParaRPr lang="ar-SA" sz="40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ar-SA" sz="4000" b="1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buNone/>
            </a:pPr>
            <a:r>
              <a:rPr lang="ar-SA" sz="3600" b="1" dirty="0" smtClean="0">
                <a:solidFill>
                  <a:srgbClr val="7030A0"/>
                </a:solidFill>
              </a:rPr>
              <a:t>  الفعلية              الاسمية</a:t>
            </a:r>
          </a:p>
        </p:txBody>
      </p:sp>
      <p:sp>
        <p:nvSpPr>
          <p:cNvPr id="8" name="شكل بيضاوي 7"/>
          <p:cNvSpPr/>
          <p:nvPr/>
        </p:nvSpPr>
        <p:spPr>
          <a:xfrm>
            <a:off x="6929454" y="2571744"/>
            <a:ext cx="171451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chemeClr val="tx1"/>
                </a:solidFill>
              </a:rPr>
              <a:t>المفرد</a:t>
            </a:r>
            <a:endParaRPr lang="ar-SA" sz="3600" b="1" dirty="0">
              <a:solidFill>
                <a:schemeClr val="tx1"/>
              </a:solidFill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4071934" y="2571744"/>
            <a:ext cx="1857388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chemeClr val="tx1"/>
                </a:solidFill>
              </a:rPr>
              <a:t>الجملة </a:t>
            </a:r>
            <a:endParaRPr lang="ar-SA" sz="3600" b="1" dirty="0">
              <a:solidFill>
                <a:schemeClr val="tx1"/>
              </a:solidFill>
            </a:endParaRPr>
          </a:p>
        </p:txBody>
      </p:sp>
      <p:sp>
        <p:nvSpPr>
          <p:cNvPr id="11" name="شكل بيضاوي 10"/>
          <p:cNvSpPr/>
          <p:nvPr/>
        </p:nvSpPr>
        <p:spPr>
          <a:xfrm>
            <a:off x="1500166" y="2428868"/>
            <a:ext cx="1857388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شبه الجملة </a:t>
            </a:r>
            <a:endParaRPr lang="ar-SA" sz="2800" b="1" dirty="0">
              <a:solidFill>
                <a:schemeClr val="tx1"/>
              </a:solidFill>
            </a:endParaRPr>
          </a:p>
        </p:txBody>
      </p:sp>
      <p:cxnSp>
        <p:nvCxnSpPr>
          <p:cNvPr id="13" name="رابط كسهم مستقيم 12"/>
          <p:cNvCxnSpPr/>
          <p:nvPr/>
        </p:nvCxnSpPr>
        <p:spPr>
          <a:xfrm rot="16200000" flipH="1">
            <a:off x="5286380" y="3643314"/>
            <a:ext cx="71438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>
            <a:stCxn id="9" idx="4"/>
          </p:cNvCxnSpPr>
          <p:nvPr/>
        </p:nvCxnSpPr>
        <p:spPr>
          <a:xfrm rot="5400000">
            <a:off x="4393405" y="3607595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الخبر المفرد : مثل 1.</a:t>
            </a:r>
            <a:r>
              <a:rPr lang="ar-SA" dirty="0" smtClean="0">
                <a:solidFill>
                  <a:srgbClr val="002060"/>
                </a:solidFill>
              </a:rPr>
              <a:t>المطر غزيرٌ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غزير : </a:t>
            </a:r>
            <a:r>
              <a:rPr lang="ar-SA" dirty="0" smtClean="0">
                <a:solidFill>
                  <a:srgbClr val="002060"/>
                </a:solidFill>
              </a:rPr>
              <a:t>خبر مرفوع بالضمة </a:t>
            </a:r>
          </a:p>
          <a:p>
            <a:pPr>
              <a:buNone/>
            </a:pPr>
            <a:endParaRPr lang="ar-SA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2. </a:t>
            </a:r>
            <a:r>
              <a:rPr lang="ar-SA" dirty="0" smtClean="0">
                <a:solidFill>
                  <a:srgbClr val="002060"/>
                </a:solidFill>
              </a:rPr>
              <a:t>الطلاب متميزون 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متميزون</a:t>
            </a:r>
            <a:r>
              <a:rPr lang="ar-SA" dirty="0" smtClean="0">
                <a:solidFill>
                  <a:srgbClr val="002060"/>
                </a:solidFill>
              </a:rPr>
              <a:t> : خبر مرفوع بالواو لأنه جمع مذكر سالم </a:t>
            </a:r>
          </a:p>
          <a:p>
            <a:pPr>
              <a:buNone/>
            </a:pPr>
            <a:endParaRPr lang="ar-SA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3.الطالبات مجتهداتٌ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مجتهدات : </a:t>
            </a:r>
            <a:r>
              <a:rPr lang="ar-SA" dirty="0" smtClean="0">
                <a:solidFill>
                  <a:srgbClr val="002060"/>
                </a:solidFill>
              </a:rPr>
              <a:t>خبر مرفوع بالضمة </a:t>
            </a:r>
          </a:p>
          <a:p>
            <a:pPr>
              <a:buNone/>
            </a:pPr>
            <a:endParaRPr lang="ar-SA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الخبر الجملة :  </a:t>
            </a:r>
          </a:p>
          <a:p>
            <a:pPr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 </a:t>
            </a:r>
            <a:endParaRPr lang="ar-SA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الطالب يذاكر                 </a:t>
            </a:r>
            <a:r>
              <a:rPr lang="ar-SA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جملة فعلية </a:t>
            </a:r>
          </a:p>
          <a:p>
            <a:pPr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الفلاح يحصد القمح          </a:t>
            </a:r>
            <a:r>
              <a:rPr lang="ar-SA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جملة فعلية </a:t>
            </a:r>
          </a:p>
          <a:p>
            <a:pPr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الحديقة أزهارها مثمرة       </a:t>
            </a:r>
            <a:r>
              <a:rPr lang="ar-SA" sz="3600" b="1" dirty="0" smtClean="0">
                <a:solidFill>
                  <a:schemeClr val="accent6">
                    <a:lumMod val="50000"/>
                  </a:schemeClr>
                </a:solidFill>
              </a:rPr>
              <a:t>جملة اسمية </a:t>
            </a:r>
          </a:p>
          <a:p>
            <a:pPr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الطالب مذاكرته جيده</a:t>
            </a:r>
            <a:r>
              <a:rPr lang="ar-SA" sz="3600" b="1" dirty="0" smtClean="0">
                <a:solidFill>
                  <a:schemeClr val="accent6">
                    <a:lumMod val="50000"/>
                  </a:schemeClr>
                </a:solidFill>
              </a:rPr>
              <a:t>        جملة اسمية </a:t>
            </a:r>
          </a:p>
          <a:p>
            <a:pPr>
              <a:buNone/>
            </a:pPr>
            <a:endParaRPr lang="ar-SA" sz="3600" b="1" dirty="0">
              <a:solidFill>
                <a:srgbClr val="FF0000"/>
              </a:solidFill>
            </a:endParaRPr>
          </a:p>
        </p:txBody>
      </p:sp>
      <p:cxnSp>
        <p:nvCxnSpPr>
          <p:cNvPr id="5" name="رابط كسهم مستقيم 4"/>
          <p:cNvCxnSpPr/>
          <p:nvPr/>
        </p:nvCxnSpPr>
        <p:spPr>
          <a:xfrm rot="10800000">
            <a:off x="5072066" y="3000372"/>
            <a:ext cx="17145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rot="10800000">
            <a:off x="4786314" y="3714752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rot="10800000">
            <a:off x="4572000" y="4286256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rot="10800000">
            <a:off x="4786314" y="4929198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 الخبر شبه الجملة    </a:t>
            </a:r>
            <a:r>
              <a:rPr lang="ar-SA" dirty="0" smtClean="0"/>
              <a:t>( ظرف – جار ومجرور )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الطلاب في المدرسة 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الكتاب فوق المكتب 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فوق</a:t>
            </a:r>
            <a:r>
              <a:rPr lang="ar-SA" dirty="0" smtClean="0"/>
              <a:t> : ظرف مكان منصوب بالفتحة </a:t>
            </a: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تدريبات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حددي الخبر وما نوعه :</a:t>
            </a:r>
          </a:p>
          <a:p>
            <a:pPr>
              <a:buNone/>
            </a:pPr>
            <a:r>
              <a:rPr lang="ar-SA" dirty="0" smtClean="0"/>
              <a:t> </a:t>
            </a:r>
            <a:r>
              <a:rPr lang="ar-SA" dirty="0" smtClean="0"/>
              <a:t>العلم نور </a:t>
            </a:r>
          </a:p>
          <a:p>
            <a:pPr>
              <a:buNone/>
            </a:pPr>
            <a:r>
              <a:rPr lang="ar-SA" dirty="0" smtClean="0"/>
              <a:t>العاملُ يخلص في عمله </a:t>
            </a:r>
          </a:p>
          <a:p>
            <a:pPr>
              <a:buNone/>
            </a:pPr>
            <a:r>
              <a:rPr lang="ar-SA" dirty="0" smtClean="0"/>
              <a:t>الله يحب المؤمنين </a:t>
            </a:r>
          </a:p>
          <a:p>
            <a:pPr>
              <a:buNone/>
            </a:pPr>
            <a:r>
              <a:rPr lang="ar-SA" dirty="0" smtClean="0"/>
              <a:t>الطالب أفكاره جيده </a:t>
            </a:r>
          </a:p>
          <a:p>
            <a:pPr>
              <a:buNone/>
            </a:pPr>
            <a:r>
              <a:rPr lang="ar-SA" dirty="0" smtClean="0"/>
              <a:t>المنزل أثاثه جميل </a:t>
            </a:r>
          </a:p>
          <a:p>
            <a:pPr>
              <a:buNone/>
            </a:pPr>
            <a:r>
              <a:rPr lang="ar-SA" dirty="0" smtClean="0"/>
              <a:t>المعلم مخلص </a:t>
            </a:r>
          </a:p>
          <a:p>
            <a:pPr>
              <a:buNone/>
            </a:pPr>
            <a:r>
              <a:rPr lang="ar-SA" dirty="0" smtClean="0"/>
              <a:t>الطفلان مسروران 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7" name="صورة 6" descr="imagesCA2P6HL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428736"/>
            <a:ext cx="2143125" cy="2133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كان وأخواتها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>
                <a:solidFill>
                  <a:srgbClr val="FF0000"/>
                </a:solidFill>
              </a:rPr>
              <a:t>عمل كان </a:t>
            </a:r>
            <a:r>
              <a:rPr lang="ar-SA" dirty="0" smtClean="0"/>
              <a:t>: ترفع المبتدأ ويسمى اسمها وتنصب الخبر ويسمى خبرها .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تعدادها – ومعانيها – وشروط عملها – وتصرفها 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 </a:t>
            </a: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ص56</a:t>
            </a:r>
          </a:p>
          <a:p>
            <a:pPr>
              <a:buNone/>
            </a:pP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كان الطالب نشيطا </a:t>
            </a:r>
          </a:p>
          <a:p>
            <a:pPr>
              <a:buFontTx/>
              <a:buChar char="-"/>
            </a:pPr>
            <a:r>
              <a:rPr lang="ar-SA" dirty="0" smtClean="0">
                <a:solidFill>
                  <a:srgbClr val="FF0000"/>
                </a:solidFill>
              </a:rPr>
              <a:t>هل حدث تغيير للجملة بعد دخول كان ؟ 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 </a:t>
            </a: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أصبح محمد قويا </a:t>
            </a:r>
          </a:p>
          <a:p>
            <a:pPr>
              <a:buNone/>
            </a:pP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ظل محمد قويا </a:t>
            </a:r>
          </a:p>
          <a:p>
            <a:pPr>
              <a:buNone/>
            </a:pP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ليس محمد وحيداً</a:t>
            </a:r>
            <a:endParaRPr lang="ar-SA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تدريب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أعربي :</a:t>
            </a:r>
          </a:p>
          <a:p>
            <a:pPr>
              <a:buNone/>
            </a:pPr>
            <a:r>
              <a:rPr lang="ar-SA" dirty="0" smtClean="0"/>
              <a:t>كان الولد نشيطا </a:t>
            </a:r>
          </a:p>
          <a:p>
            <a:pPr>
              <a:buNone/>
            </a:pPr>
            <a:r>
              <a:rPr lang="ar-SA" dirty="0" smtClean="0"/>
              <a:t>مادام الظلم منتشرا </a:t>
            </a:r>
          </a:p>
          <a:p>
            <a:pPr>
              <a:buNone/>
            </a:pPr>
            <a:r>
              <a:rPr lang="ar-SA" dirty="0" smtClean="0"/>
              <a:t>صار محمد محاميا</a:t>
            </a:r>
          </a:p>
          <a:p>
            <a:pPr>
              <a:buNone/>
            </a:pPr>
            <a:r>
              <a:rPr lang="ar-SA" dirty="0" smtClean="0"/>
              <a:t>مازال الطفل مريضا                    </a:t>
            </a:r>
            <a:endParaRPr lang="ar-SA" dirty="0"/>
          </a:p>
        </p:txBody>
      </p:sp>
      <p:pic>
        <p:nvPicPr>
          <p:cNvPr id="4" name="صورة 3" descr="BN21688hiwa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675752"/>
            <a:ext cx="4429156" cy="246815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إن وأخواتها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تنصب المبتدأ ويسمى اسمها وترفع الخبر ويسمى خبرها .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إن         للتوكيد           </a:t>
            </a:r>
            <a:r>
              <a:rPr lang="ar-SA" b="1" dirty="0" smtClean="0">
                <a:solidFill>
                  <a:schemeClr val="bg2">
                    <a:lumMod val="10000"/>
                  </a:schemeClr>
                </a:solidFill>
              </a:rPr>
              <a:t>إنّ </a:t>
            </a:r>
            <a:r>
              <a:rPr lang="ar-SA" b="1" dirty="0" err="1" smtClean="0">
                <a:solidFill>
                  <a:schemeClr val="bg2">
                    <a:lumMod val="10000"/>
                  </a:schemeClr>
                </a:solidFill>
              </a:rPr>
              <a:t>المطرغزير</a:t>
            </a:r>
            <a:r>
              <a:rPr lang="ar-SA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كأنّ       للتشبيه            </a:t>
            </a:r>
            <a:r>
              <a:rPr lang="ar-SA" b="1" dirty="0" smtClean="0">
                <a:solidFill>
                  <a:schemeClr val="bg2">
                    <a:lumMod val="10000"/>
                  </a:schemeClr>
                </a:solidFill>
              </a:rPr>
              <a:t>كأنّ الرّجُل أسد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لكنّ       للاستدراك 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ليت        للتمني 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لعل         تفيد الترجي </a:t>
            </a:r>
            <a:endParaRPr lang="ar-SA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131</TotalTime>
  <Words>404</Words>
  <Application>Microsoft Office PowerPoint</Application>
  <PresentationFormat>عرض على الشاشة (3:4)‏</PresentationFormat>
  <Paragraphs>97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انقلاب</vt:lpstr>
      <vt:lpstr>الجملة الاسمية </vt:lpstr>
      <vt:lpstr>الشريحة 2</vt:lpstr>
      <vt:lpstr>الشريحة 3</vt:lpstr>
      <vt:lpstr>الشريحة 4</vt:lpstr>
      <vt:lpstr>الشريحة 5</vt:lpstr>
      <vt:lpstr>تدريبات </vt:lpstr>
      <vt:lpstr>كان وأخواتها </vt:lpstr>
      <vt:lpstr>تدريب </vt:lpstr>
      <vt:lpstr>إن وأخواتها </vt:lpstr>
      <vt:lpstr>كاد وأخواتها </vt:lpstr>
      <vt:lpstr>الشريحة 11</vt:lpstr>
      <vt:lpstr>ظن وأخواتها </vt:lpstr>
      <vt:lpstr>تدريب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الجملة الاسمية</dc:title>
  <dc:creator>Toshiba</dc:creator>
  <cp:lastModifiedBy>Toshiba</cp:lastModifiedBy>
  <cp:revision>24</cp:revision>
  <dcterms:created xsi:type="dcterms:W3CDTF">2014-10-25T19:00:05Z</dcterms:created>
  <dcterms:modified xsi:type="dcterms:W3CDTF">2014-10-25T21:11:50Z</dcterms:modified>
</cp:coreProperties>
</file>