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m4a" ContentType="audi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autoCompressPictures="0">
  <p:sldMasterIdLst>
    <p:sldMasterId id="2147483786"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902"/>
    <p:restoredTop sz="94631"/>
  </p:normalViewPr>
  <p:slideViewPr>
    <p:cSldViewPr snapToGrid="0" snapToObjects="1">
      <p:cViewPr>
        <p:scale>
          <a:sx n="92" d="100"/>
          <a:sy n="92" d="100"/>
        </p:scale>
        <p:origin x="208" y="16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32"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x-none"/>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1D3DDEA-2579-824B-BED4-B3C4783ECD5B}" type="datetimeFigureOut">
              <a:rPr lang="x-none" smtClean="0"/>
              <a:t>11/25/17</a:t>
            </a:fld>
            <a:endParaRPr lang="x-none"/>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x-none"/>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x-none"/>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E1523F7-C2DD-E34A-8631-87431F36ECDF}" type="slidenum">
              <a:rPr lang="x-none" smtClean="0"/>
              <a:t>‹#›</a:t>
            </a:fld>
            <a:endParaRPr lang="x-none"/>
          </a:p>
        </p:txBody>
      </p:sp>
    </p:spTree>
    <p:extLst>
      <p:ext uri="{BB962C8B-B14F-4D97-AF65-F5344CB8AC3E}">
        <p14:creationId xmlns:p14="http://schemas.microsoft.com/office/powerpoint/2010/main" val="57633085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x-none"/>
              <a:t>انقر لتحرير نمط عنوان الشكل الرئيسي</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x-none"/>
              <a:t>انقر لتحرير نمط العنوان الفرعي للشكل الرئيسي</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x-none"/>
              <a:t>انقر لتحرير نمط عنوان الشكل الرئيسي</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a:t>اسحب الصورة إلى العنصر النائب أو انقر فوق الأيقونة لإضافة</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العنوان والتسمية التوضيحية">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x-none"/>
              <a:t>انقر لتحرير نمط عنوان الشكل الرئيسي</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اقتباس مع تسمية توضيحية">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x-none"/>
              <a:t>انقر لتحرير نمط عنوان الشكل الرئيسي</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بطاقة اسم">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x-none"/>
              <a:t>انقر لتحرير نمط عنوان الشكل الرئيسي</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x-none"/>
              <a:t>انقر لتحرير نمط عنوان الشكل الرئيسي</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3" name="Date Placeholder 2"/>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x-none"/>
              <a:t>انقر لتحرير نمط عنوان الشكل الرئيسي</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x-none"/>
              <a:t>اسحب الصورة إلى العنصر النائب أو انقر فوق الأيقونة لإضافة</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x-none"/>
              <a:t>اسحب الصورة إلى العنصر النائب أو انقر فوق الأيقونة لإضافة</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x-none"/>
              <a:t>اسحب الصورة إلى العنصر النائب أو انقر فوق الأيقونة لإضافة</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a:t>انقر لتحرير أنماط نص الشكل الرئيسي</a:t>
            </a:r>
          </a:p>
        </p:txBody>
      </p:sp>
      <p:sp>
        <p:nvSpPr>
          <p:cNvPr id="3" name="Date Placeholder 2"/>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x-none"/>
              <a:t>انقر لتحرير نمط عنوان الشكل الرئيسي</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x-none"/>
              <a:t>انقر لتحرير نمط عنوان الشكل الرئيسي</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x-none"/>
              <a:t>انقر لتحرير نمط عنوان الشكل الرئيسي</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x-none"/>
              <a:t>انقر لتحرير نمط عنوان الشكل الرئيسي</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x-none"/>
              <a:t>انقر لتحرير أنماط نص الشكل الرئيسي</a:t>
            </a:r>
          </a:p>
        </p:txBody>
      </p:sp>
      <p:sp>
        <p:nvSpPr>
          <p:cNvPr id="4" name="Date Placeholder 3"/>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ان">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x-none"/>
              <a:t>انقر لتحرير نمط عنوان الشكل الرئيسي</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المقارنة">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x-none"/>
              <a:t>انقر لتحرير نمط عنوان الشكل الرئيسي</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12" name="Content Placeholder 3"/>
          <p:cNvSpPr>
            <a:spLocks noGrp="1"/>
          </p:cNvSpPr>
          <p:nvPr>
            <p:ph sz="quarter" idx="13"/>
          </p:nvPr>
        </p:nvSpPr>
        <p:spPr>
          <a:xfrm>
            <a:off x="913774" y="3051012"/>
            <a:ext cx="5106027" cy="2740187"/>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a:t>انقر لتحرير أنماط نص الشكل الرئيسي</a:t>
            </a:r>
          </a:p>
        </p:txBody>
      </p:sp>
      <p:sp>
        <p:nvSpPr>
          <p:cNvPr id="13" name="Content Placeholder 5"/>
          <p:cNvSpPr>
            <a:spLocks noGrp="1"/>
          </p:cNvSpPr>
          <p:nvPr>
            <p:ph sz="quarter" idx="14"/>
          </p:nvPr>
        </p:nvSpPr>
        <p:spPr>
          <a:xfrm>
            <a:off x="6172200" y="3051012"/>
            <a:ext cx="5105401" cy="2740187"/>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x-none"/>
              <a:t>انقر لتحرير نمط عنوان الشكل الرئيسي</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x-none"/>
              <a:t>انقر لتحرير نمط عنوان الشكل الرئيسي</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x-none"/>
              <a:t>انقر لتحرير نمط عنوان الشكل الرئيسي</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a:t>اسحب الصورة إلى العنصر النائب أو انقر فوق الأيقونة لإضافة</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x-none"/>
              <a:t>انقر لتحرير أنماط نص الشكل الرئيسي</a:t>
            </a:r>
          </a:p>
        </p:txBody>
      </p:sp>
      <p:sp>
        <p:nvSpPr>
          <p:cNvPr id="5" name="Date Placeholder 4"/>
          <p:cNvSpPr>
            <a:spLocks noGrp="1"/>
          </p:cNvSpPr>
          <p:nvPr>
            <p:ph type="dt" sz="half" idx="10"/>
          </p:nvPr>
        </p:nvSpPr>
        <p:spPr/>
        <p:txBody>
          <a:bodyPr/>
          <a:lstStyle/>
          <a:p>
            <a:fld id="{48A87A34-81AB-432B-8DAE-1953F412C126}" type="datetimeFigureOut">
              <a:rPr lang="en-US" smtClean="0"/>
              <a:pPr/>
              <a:t>11/25/17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x-none"/>
              <a:t>انقر لتحرير نمط عنوان الشكل الرئيسي</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x-none"/>
              <a:t>انقر لتحرير أنماط نص الشكل الرئيسي</a:t>
            </a:r>
          </a:p>
          <a:p>
            <a:pPr lvl="1"/>
            <a:r>
              <a:rPr lang="x-none"/>
              <a:t>المستوى الثاني</a:t>
            </a:r>
          </a:p>
          <a:p>
            <a:pPr lvl="2"/>
            <a:r>
              <a:rPr lang="x-none"/>
              <a:t>المستوى الثالث</a:t>
            </a:r>
          </a:p>
          <a:p>
            <a:pPr lvl="3"/>
            <a:r>
              <a:rPr lang="x-none"/>
              <a:t>المستوى الرابع</a:t>
            </a:r>
          </a:p>
          <a:p>
            <a:pPr lvl="4"/>
            <a:r>
              <a:rPr lang="x-none"/>
              <a:t>المستوى الخامس</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11/25/17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2144150"/>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mc:AlternateContent xmlns:mc="http://schemas.openxmlformats.org/markup-compatibility/2006" xmlns:p14="http://schemas.microsoft.com/office/powerpoint/2010/main">
    <mc:Choice Requires="p14">
      <p:transition p14:dur="0" advTm="1000"/>
    </mc:Choice>
    <mc:Fallback xmlns="">
      <p:transition advTm="1000"/>
    </mc:Fallback>
  </mc:AlternateContent>
  <p:txStyles>
    <p:titleStyle>
      <a:lvl1pPr algn="ctr" defTabSz="914400" rtl="1"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 Id="rId3" Type="http://schemas.openxmlformats.org/officeDocument/2006/relationships/hyperlink" Target="https://youtu.be/iWFudcOHwJ8"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jpg"/><Relationship Id="rId1" Type="http://schemas.openxmlformats.org/officeDocument/2006/relationships/slideLayout" Target="../slideLayouts/slideLayout3.xml"/><Relationship Id="rId2"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png"/><Relationship Id="rId1" Type="http://schemas.microsoft.com/office/2007/relationships/media" Target="../media/media1.m4a"/><Relationship Id="rId2" Type="http://schemas.openxmlformats.org/officeDocument/2006/relationships/audio" Target="../media/media1.m4a"/></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5"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ctrTitle"/>
          </p:nvPr>
        </p:nvSpPr>
        <p:spPr>
          <a:xfrm>
            <a:off x="1905159" y="2944245"/>
            <a:ext cx="8637073" cy="560956"/>
          </a:xfrm>
        </p:spPr>
        <p:txBody>
          <a:bodyPr>
            <a:normAutofit fontScale="90000"/>
          </a:bodyPr>
          <a:lstStyle/>
          <a:p>
            <a:pPr algn="ctr" defTabSz="914400" rtl="1" eaLnBrk="1" latinLnBrk="0" hangingPunct="1">
              <a:lnSpc>
                <a:spcPct val="90000"/>
              </a:lnSpc>
              <a:spcBef>
                <a:spcPct val="0"/>
              </a:spcBef>
              <a:buNone/>
            </a:pPr>
            <a:r>
              <a:rPr lang="x-none" sz="2400" dirty="0" smtClean="0"/>
              <a:t>مقرر مشكلات </a:t>
            </a:r>
            <a:r>
              <a:rPr lang="x-none" sz="2400" dirty="0" err="1" smtClean="0"/>
              <a:t>الطفوله</a:t>
            </a:r>
            <a:r>
              <a:rPr lang="x-none" sz="2400" dirty="0" smtClean="0"/>
              <a:t> (روض ٣٣١) </a:t>
            </a:r>
            <a:br>
              <a:rPr lang="x-none" sz="2400" dirty="0" smtClean="0"/>
            </a:br>
            <a:r>
              <a:rPr lang="x-none" sz="2400" dirty="0" smtClean="0"/>
              <a:t>( مشكلة الكذب )</a:t>
            </a:r>
            <a:endParaRPr lang="x-none" sz="2400" dirty="0"/>
          </a:p>
        </p:txBody>
      </p:sp>
      <p:sp>
        <p:nvSpPr>
          <p:cNvPr id="3" name="عنوان فرعي 2"/>
          <p:cNvSpPr>
            <a:spLocks noGrp="1"/>
          </p:cNvSpPr>
          <p:nvPr>
            <p:ph type="subTitle" idx="1"/>
          </p:nvPr>
        </p:nvSpPr>
        <p:spPr>
          <a:xfrm>
            <a:off x="1905159" y="3505201"/>
            <a:ext cx="8637072" cy="476741"/>
          </a:xfrm>
        </p:spPr>
        <p:txBody>
          <a:bodyPr>
            <a:noAutofit/>
          </a:bodyPr>
          <a:lstStyle/>
          <a:p>
            <a:pPr algn="ctr"/>
            <a:r>
              <a:rPr lang="x-none" sz="2400" dirty="0" smtClean="0"/>
              <a:t>اعداد: </a:t>
            </a:r>
          </a:p>
          <a:p>
            <a:pPr algn="ctr"/>
            <a:r>
              <a:rPr lang="x-none" sz="2000" b="1" dirty="0" smtClean="0">
                <a:solidFill>
                  <a:schemeClr val="tx1"/>
                </a:solidFill>
              </a:rPr>
              <a:t>الطالبة : </a:t>
            </a:r>
            <a:r>
              <a:rPr lang="x-none" sz="2000" dirty="0" smtClean="0">
                <a:solidFill>
                  <a:schemeClr val="tx1"/>
                </a:solidFill>
              </a:rPr>
              <a:t>خلود </a:t>
            </a:r>
            <a:r>
              <a:rPr lang="x-none" sz="2000" dirty="0">
                <a:solidFill>
                  <a:schemeClr val="tx1"/>
                </a:solidFill>
              </a:rPr>
              <a:t>مبارك القحطاني </a:t>
            </a:r>
            <a:r>
              <a:rPr lang="x-none" sz="2000" dirty="0" smtClean="0">
                <a:solidFill>
                  <a:schemeClr val="tx1"/>
                </a:solidFill>
              </a:rPr>
              <a:t>       </a:t>
            </a:r>
            <a:r>
              <a:rPr lang="x-none" sz="2000" b="1" dirty="0" smtClean="0">
                <a:solidFill>
                  <a:schemeClr val="tx1"/>
                </a:solidFill>
              </a:rPr>
              <a:t>الرقم الجامعي : </a:t>
            </a:r>
            <a:r>
              <a:rPr lang="x-none" sz="2000" dirty="0" smtClean="0">
                <a:solidFill>
                  <a:schemeClr val="tx1"/>
                </a:solidFill>
              </a:rPr>
              <a:t>٤٣٦٢٠١٥٥٤ </a:t>
            </a:r>
            <a:endParaRPr lang="x-none" sz="2000" dirty="0">
              <a:solidFill>
                <a:schemeClr val="tx1"/>
              </a:solidFill>
            </a:endParaRPr>
          </a:p>
          <a:p>
            <a:pPr algn="ctr"/>
            <a:r>
              <a:rPr lang="x-none" sz="2000" b="1" dirty="0" smtClean="0">
                <a:solidFill>
                  <a:schemeClr val="tx1"/>
                </a:solidFill>
              </a:rPr>
              <a:t>الطالبة: </a:t>
            </a:r>
            <a:r>
              <a:rPr lang="x-none" sz="2000" dirty="0" smtClean="0">
                <a:solidFill>
                  <a:schemeClr val="tx1"/>
                </a:solidFill>
              </a:rPr>
              <a:t>دلال </a:t>
            </a:r>
            <a:r>
              <a:rPr lang="x-none" sz="2000" dirty="0">
                <a:solidFill>
                  <a:schemeClr val="tx1"/>
                </a:solidFill>
              </a:rPr>
              <a:t>محمد الخضير </a:t>
            </a:r>
            <a:r>
              <a:rPr lang="x-none" sz="2000" dirty="0" smtClean="0">
                <a:solidFill>
                  <a:schemeClr val="tx1"/>
                </a:solidFill>
              </a:rPr>
              <a:t>          </a:t>
            </a:r>
            <a:r>
              <a:rPr lang="x-none" sz="2000" b="1" dirty="0" smtClean="0">
                <a:solidFill>
                  <a:schemeClr val="tx1"/>
                </a:solidFill>
              </a:rPr>
              <a:t>الرقم الجامعي : </a:t>
            </a:r>
            <a:r>
              <a:rPr lang="x-none" sz="2000" dirty="0" smtClean="0">
                <a:solidFill>
                  <a:schemeClr val="tx1"/>
                </a:solidFill>
              </a:rPr>
              <a:t>٤٣٦٢٠١٠٩٦</a:t>
            </a:r>
            <a:endParaRPr lang="x-none" sz="2000" dirty="0">
              <a:solidFill>
                <a:schemeClr val="tx1"/>
              </a:solidFill>
            </a:endParaRPr>
          </a:p>
          <a:p>
            <a:pPr algn="ctr"/>
            <a:r>
              <a:rPr lang="x-none" sz="2000" b="1" dirty="0" smtClean="0">
                <a:solidFill>
                  <a:schemeClr val="tx1"/>
                </a:solidFill>
              </a:rPr>
              <a:t>الطالبة: </a:t>
            </a:r>
            <a:r>
              <a:rPr lang="x-none" sz="2000" dirty="0" smtClean="0">
                <a:solidFill>
                  <a:schemeClr val="tx1"/>
                </a:solidFill>
              </a:rPr>
              <a:t>حنين </a:t>
            </a:r>
            <a:r>
              <a:rPr lang="x-none" sz="2000" dirty="0">
                <a:solidFill>
                  <a:schemeClr val="tx1"/>
                </a:solidFill>
              </a:rPr>
              <a:t>علي القحطاني </a:t>
            </a:r>
            <a:r>
              <a:rPr lang="x-none" sz="2000" dirty="0" smtClean="0">
                <a:solidFill>
                  <a:schemeClr val="tx1"/>
                </a:solidFill>
              </a:rPr>
              <a:t>         </a:t>
            </a:r>
            <a:r>
              <a:rPr lang="x-none" sz="2000" b="1" dirty="0" smtClean="0">
                <a:solidFill>
                  <a:schemeClr val="tx1"/>
                </a:solidFill>
              </a:rPr>
              <a:t>الرقم الجامعي : </a:t>
            </a:r>
            <a:r>
              <a:rPr lang="x-none" sz="2000" dirty="0" smtClean="0">
                <a:solidFill>
                  <a:schemeClr val="tx1"/>
                </a:solidFill>
              </a:rPr>
              <a:t>٤٣٦٢٠٠٩٤٩</a:t>
            </a:r>
            <a:endParaRPr lang="x-none" sz="2000" dirty="0">
              <a:solidFill>
                <a:schemeClr val="tx1"/>
              </a:solidFill>
            </a:endParaRPr>
          </a:p>
          <a:p>
            <a:pPr algn="ctr"/>
            <a:r>
              <a:rPr lang="x-none" sz="1800" dirty="0" smtClean="0">
                <a:solidFill>
                  <a:schemeClr val="tx1"/>
                </a:solidFill>
              </a:rPr>
              <a:t>شعبة ( ١٣٩٢ )</a:t>
            </a:r>
          </a:p>
          <a:p>
            <a:pPr algn="ctr"/>
            <a:r>
              <a:rPr lang="x-none" sz="1800" dirty="0" smtClean="0">
                <a:solidFill>
                  <a:schemeClr val="tx1"/>
                </a:solidFill>
              </a:rPr>
              <a:t>أستاذة المقرر </a:t>
            </a:r>
            <a:r>
              <a:rPr lang="mr-IN" sz="1800" dirty="0" smtClean="0">
                <a:solidFill>
                  <a:schemeClr val="tx1"/>
                </a:solidFill>
              </a:rPr>
              <a:t>–</a:t>
            </a:r>
            <a:r>
              <a:rPr lang="x-none" sz="1800" dirty="0" smtClean="0">
                <a:solidFill>
                  <a:schemeClr val="tx1"/>
                </a:solidFill>
              </a:rPr>
              <a:t> لبنى شعث </a:t>
            </a:r>
          </a:p>
          <a:p>
            <a:pPr algn="ctr"/>
            <a:r>
              <a:rPr lang="x-none" sz="1800" dirty="0" smtClean="0">
                <a:solidFill>
                  <a:schemeClr val="tx1"/>
                </a:solidFill>
              </a:rPr>
              <a:t>الفصل الدراسي الثاني .. ١٤٣٩ـ ١٤٤٠ هــ </a:t>
            </a:r>
            <a:endParaRPr lang="x-none" sz="1800" dirty="0">
              <a:solidFill>
                <a:schemeClr val="tx1"/>
              </a:solidFill>
            </a:endParaRPr>
          </a:p>
        </p:txBody>
      </p:sp>
      <p:pic>
        <p:nvPicPr>
          <p:cNvPr id="5" name="صورة 4"/>
          <p:cNvPicPr>
            <a:picLocks noChangeAspect="1"/>
          </p:cNvPicPr>
          <p:nvPr/>
        </p:nvPicPr>
        <p:blipFill rotWithShape="1">
          <a:blip r:embed="rId2">
            <a:extLst>
              <a:ext uri="{28A0092B-C50C-407E-A947-70E740481C1C}">
                <a14:useLocalDpi xmlns:a14="http://schemas.microsoft.com/office/drawing/2010/main" val="0"/>
              </a:ext>
            </a:extLst>
          </a:blip>
          <a:srcRect l="12105" t="5559" r="10346" b="5937"/>
          <a:stretch/>
        </p:blipFill>
        <p:spPr>
          <a:xfrm>
            <a:off x="1745743" y="872836"/>
            <a:ext cx="1623989" cy="1853431"/>
          </a:xfrm>
          <a:prstGeom prst="rect">
            <a:avLst/>
          </a:prstGeom>
          <a:ln>
            <a:solidFill>
              <a:schemeClr val="bg1"/>
            </a:solidFill>
          </a:ln>
          <a:effectLst>
            <a:glow rad="1587500">
              <a:schemeClr val="bg1"/>
            </a:glow>
          </a:effectLst>
        </p:spPr>
      </p:pic>
      <p:sp>
        <p:nvSpPr>
          <p:cNvPr id="6" name="مربع نص 5"/>
          <p:cNvSpPr txBox="1"/>
          <p:nvPr/>
        </p:nvSpPr>
        <p:spPr>
          <a:xfrm>
            <a:off x="7737179" y="1337886"/>
            <a:ext cx="3454400" cy="1200329"/>
          </a:xfrm>
          <a:prstGeom prst="rect">
            <a:avLst/>
          </a:prstGeom>
          <a:noFill/>
        </p:spPr>
        <p:txBody>
          <a:bodyPr wrap="square" rtlCol="1">
            <a:spAutoFit/>
          </a:bodyPr>
          <a:lstStyle/>
          <a:p>
            <a:pPr algn="ctr" rtl="1"/>
            <a:r>
              <a:rPr lang="x-none" b="1" dirty="0"/>
              <a:t>وزارة التعليم </a:t>
            </a:r>
            <a:endParaRPr lang="x-none" b="1" dirty="0" smtClean="0"/>
          </a:p>
          <a:p>
            <a:pPr marL="0" algn="ctr" defTabSz="457200" rtl="1" eaLnBrk="1" latinLnBrk="0" hangingPunct="1"/>
            <a:r>
              <a:rPr lang="x-none" b="1" dirty="0" smtClean="0"/>
              <a:t>جامعة </a:t>
            </a:r>
            <a:r>
              <a:rPr lang="x-none" b="1" dirty="0"/>
              <a:t>الملك </a:t>
            </a:r>
            <a:r>
              <a:rPr lang="x-none" b="1" dirty="0" smtClean="0"/>
              <a:t>سعود </a:t>
            </a:r>
          </a:p>
          <a:p>
            <a:pPr marL="0" algn="ctr" defTabSz="457200" rtl="1" eaLnBrk="1" latinLnBrk="0" hangingPunct="1"/>
            <a:r>
              <a:rPr lang="x-none" b="1" dirty="0" smtClean="0"/>
              <a:t>كلية التربية  </a:t>
            </a:r>
            <a:endParaRPr lang="x-none" b="1" dirty="0"/>
          </a:p>
          <a:p>
            <a:pPr marL="0" algn="ctr" defTabSz="457200" rtl="1" eaLnBrk="1" latinLnBrk="0" hangingPunct="1"/>
            <a:r>
              <a:rPr lang="x-none" b="1" dirty="0" smtClean="0"/>
              <a:t>السياسات </a:t>
            </a:r>
            <a:r>
              <a:rPr lang="x-none" b="1" dirty="0"/>
              <a:t>التربوية ورياض الأطفال </a:t>
            </a:r>
          </a:p>
        </p:txBody>
      </p:sp>
    </p:spTree>
    <p:extLst>
      <p:ext uri="{BB962C8B-B14F-4D97-AF65-F5344CB8AC3E}">
        <p14:creationId xmlns:p14="http://schemas.microsoft.com/office/powerpoint/2010/main" val="13142721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761375" y="5307444"/>
            <a:ext cx="10364451" cy="1281843"/>
          </a:xfrm>
        </p:spPr>
        <p:txBody>
          <a:bodyPr/>
          <a:lstStyle/>
          <a:p>
            <a:r>
              <a:rPr lang="x-none" b="1" dirty="0"/>
              <a:t>الكذب الكيدي </a:t>
            </a:r>
          </a:p>
        </p:txBody>
      </p:sp>
      <p:sp>
        <p:nvSpPr>
          <p:cNvPr id="3" name="عنصر نائب للمحتوى 2"/>
          <p:cNvSpPr>
            <a:spLocks noGrp="1"/>
          </p:cNvSpPr>
          <p:nvPr>
            <p:ph sz="quarter" idx="13"/>
          </p:nvPr>
        </p:nvSpPr>
        <p:spPr>
          <a:xfrm>
            <a:off x="762000" y="1298563"/>
            <a:ext cx="10363826" cy="1042302"/>
          </a:xfrm>
        </p:spPr>
        <p:txBody>
          <a:bodyPr>
            <a:normAutofit/>
          </a:bodyPr>
          <a:lstStyle/>
          <a:p>
            <a:pPr algn="ctr"/>
            <a:r>
              <a:rPr lang="x-none" sz="2400" dirty="0">
                <a:solidFill>
                  <a:srgbClr val="C00000"/>
                </a:solidFill>
              </a:rPr>
              <a:t>قد يلجأ الطفل الى هذا النوع حتى يضايق من حوله ، لإحساسه أنه مظلوم أو لشعور الغيرة الذي يسيطر عليه نتيجة حصول الآخرين على امتيازات </a:t>
            </a:r>
          </a:p>
        </p:txBody>
      </p:sp>
      <p:sp>
        <p:nvSpPr>
          <p:cNvPr id="4" name="مربع نص 3"/>
          <p:cNvSpPr txBox="1"/>
          <p:nvPr/>
        </p:nvSpPr>
        <p:spPr>
          <a:xfrm>
            <a:off x="3803073" y="713787"/>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sp>
        <p:nvSpPr>
          <p:cNvPr id="6" name="موجة 5"/>
          <p:cNvSpPr/>
          <p:nvPr/>
        </p:nvSpPr>
        <p:spPr>
          <a:xfrm>
            <a:off x="3428999" y="2919845"/>
            <a:ext cx="5839691" cy="1091046"/>
          </a:xfrm>
          <a:prstGeom prst="wave">
            <a:avLst/>
          </a:prstGeom>
        </p:spPr>
        <p:style>
          <a:lnRef idx="2">
            <a:schemeClr val="dk1"/>
          </a:lnRef>
          <a:fillRef idx="1">
            <a:schemeClr val="lt1"/>
          </a:fillRef>
          <a:effectRef idx="0">
            <a:schemeClr val="dk1"/>
          </a:effectRef>
          <a:fontRef idx="minor">
            <a:schemeClr val="dk1"/>
          </a:fontRef>
        </p:style>
        <p:txBody>
          <a:bodyPr rtlCol="1" anchor="ctr"/>
          <a:lstStyle/>
          <a:p>
            <a:pPr algn="ctr"/>
            <a:r>
              <a:rPr lang="x-none" sz="2400" dirty="0" smtClean="0">
                <a:solidFill>
                  <a:schemeClr val="tx1"/>
                </a:solidFill>
              </a:rPr>
              <a:t>يخبر الطفل امه بأن أخاه كسر شيئاً وهم لم يفعل</a:t>
            </a:r>
            <a:r>
              <a:rPr lang="x-none" dirty="0" smtClean="0"/>
              <a:t> </a:t>
            </a:r>
            <a:endParaRPr lang="x-none" dirty="0"/>
          </a:p>
        </p:txBody>
      </p:sp>
    </p:spTree>
    <p:extLst>
      <p:ext uri="{BB962C8B-B14F-4D97-AF65-F5344CB8AC3E}">
        <p14:creationId xmlns:p14="http://schemas.microsoft.com/office/powerpoint/2010/main" val="807021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803564"/>
            <a:ext cx="8689976" cy="3650870"/>
          </a:xfrm>
        </p:spPr>
        <p:txBody>
          <a:bodyPr anchor="t">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فيه ينتحل الطفل أعذاراً غير حقيقية أو مبالغاً فيها ليظل سلبياّ عندما يطلب منه عمل شيء او تحقيق هدف</a:t>
            </a:r>
            <a:r>
              <a:rPr lang="x-none" sz="3200" dirty="0">
                <a:latin typeface="Arial" pitchFamily="34" charset="0"/>
                <a:cs typeface="Arial" pitchFamily="34" charset="0"/>
              </a:rPr>
              <a:t/>
            </a:r>
            <a:br>
              <a:rPr lang="x-none" sz="3200" dirty="0">
                <a:latin typeface="Arial" pitchFamily="34" charset="0"/>
                <a:cs typeface="Arial" pitchFamily="34" charset="0"/>
              </a:rPr>
            </a:br>
            <a:r>
              <a:rPr lang="x-none" sz="3200" dirty="0">
                <a:latin typeface="Arial" pitchFamily="34" charset="0"/>
                <a:cs typeface="Arial" pitchFamily="34" charset="0"/>
              </a:rPr>
              <a:t/>
            </a:r>
            <a:br>
              <a:rPr lang="x-none" sz="3200" dirty="0">
                <a:latin typeface="Arial" pitchFamily="34" charset="0"/>
                <a:cs typeface="Arial" pitchFamily="34" charset="0"/>
              </a:rPr>
            </a:br>
            <a:r>
              <a:rPr lang="x-none" sz="3200" dirty="0">
                <a:latin typeface="Arial" pitchFamily="34" charset="0"/>
                <a:cs typeface="Arial" pitchFamily="34" charset="0"/>
              </a:rPr>
              <a:t/>
            </a:r>
            <a:br>
              <a:rPr lang="x-none" sz="3200" dirty="0">
                <a:latin typeface="Arial" pitchFamily="34" charset="0"/>
                <a:cs typeface="Arial" pitchFamily="34" charset="0"/>
              </a:rPr>
            </a:br>
            <a:r>
              <a:rPr lang="x-none" sz="3200" dirty="0">
                <a:latin typeface="Arial" pitchFamily="34" charset="0"/>
                <a:cs typeface="Arial" pitchFamily="34" charset="0"/>
              </a:rPr>
              <a:t/>
            </a:r>
            <a:br>
              <a:rPr lang="x-none" sz="3200" dirty="0">
                <a:latin typeface="Arial" pitchFamily="34" charset="0"/>
                <a:cs typeface="Arial" pitchFamily="34" charset="0"/>
              </a:rPr>
            </a:br>
            <a:endParaRPr lang="en-GB" sz="3200" dirty="0">
              <a:latin typeface="Arial" pitchFamily="34" charset="0"/>
              <a:cs typeface="Arial" pitchFamily="34" charset="0"/>
            </a:endParaRPr>
          </a:p>
        </p:txBody>
      </p:sp>
      <p:sp>
        <p:nvSpPr>
          <p:cNvPr id="3" name="Subtitle 2"/>
          <p:cNvSpPr>
            <a:spLocks noGrp="1"/>
          </p:cNvSpPr>
          <p:nvPr>
            <p:ph type="subTitle" idx="1"/>
          </p:nvPr>
        </p:nvSpPr>
        <p:spPr>
          <a:xfrm>
            <a:off x="1751012" y="4709160"/>
            <a:ext cx="8689976" cy="1371599"/>
          </a:xfrm>
        </p:spPr>
        <p:txBody>
          <a:bodyPr>
            <a:normAutofit/>
          </a:bodyPr>
          <a:lstStyle/>
          <a:p>
            <a:r>
              <a:rPr lang="x-none" sz="3600" b="1" dirty="0">
                <a:solidFill>
                  <a:schemeClr val="tx1"/>
                </a:solidFill>
                <a:latin typeface="Arial" pitchFamily="34" charset="0"/>
                <a:cs typeface="Arial" pitchFamily="34" charset="0"/>
              </a:rPr>
              <a:t>كذب عدواني سلبي </a:t>
            </a:r>
            <a:endParaRPr lang="en-GB" sz="36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276341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556202"/>
            <a:ext cx="8689976" cy="3702289"/>
          </a:xfrm>
        </p:spPr>
        <p:txBody>
          <a:bodyPr anchor="t">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حينما يفقد الطفل اهتمام من حوله رغم سلوكياته صادقه </a:t>
            </a:r>
            <a:r>
              <a:rPr lang="x-none" sz="2400" dirty="0" smtClean="0">
                <a:solidFill>
                  <a:srgbClr val="990000"/>
                </a:solidFill>
                <a:latin typeface="Arial" pitchFamily="34" charset="0"/>
                <a:cs typeface="Arial" pitchFamily="34" charset="0"/>
              </a:rPr>
              <a:t>او </a:t>
            </a:r>
            <a:r>
              <a:rPr lang="x-none" sz="2400" dirty="0">
                <a:solidFill>
                  <a:srgbClr val="990000"/>
                </a:solidFill>
                <a:latin typeface="Arial" pitchFamily="34" charset="0"/>
                <a:cs typeface="Arial" pitchFamily="34" charset="0"/>
              </a:rPr>
              <a:t>السوية , فقد يلجأ الى السلوك غير الصادق حتى ينال الاهتمام والانتباه</a:t>
            </a:r>
            <a:endParaRPr lang="en-GB" sz="3200" dirty="0">
              <a:latin typeface="Arial" pitchFamily="34" charset="0"/>
              <a:cs typeface="Arial" pitchFamily="34" charset="0"/>
            </a:endParaRPr>
          </a:p>
        </p:txBody>
      </p:sp>
      <p:sp>
        <p:nvSpPr>
          <p:cNvPr id="3" name="Subtitle 2"/>
          <p:cNvSpPr>
            <a:spLocks noGrp="1"/>
          </p:cNvSpPr>
          <p:nvPr>
            <p:ph type="subTitle" idx="1"/>
          </p:nvPr>
        </p:nvSpPr>
        <p:spPr>
          <a:xfrm>
            <a:off x="1751012" y="4905103"/>
            <a:ext cx="8689976" cy="1626326"/>
          </a:xfrm>
        </p:spPr>
        <p:txBody>
          <a:bodyPr>
            <a:normAutofit/>
          </a:bodyPr>
          <a:lstStyle/>
          <a:p>
            <a:r>
              <a:rPr lang="x-none" sz="3600" b="1" dirty="0">
                <a:solidFill>
                  <a:schemeClr val="tx1"/>
                </a:solidFill>
                <a:latin typeface="Arial" pitchFamily="34" charset="0"/>
                <a:cs typeface="Arial" pitchFamily="34" charset="0"/>
              </a:rPr>
              <a:t>كذب جذب الانتباه</a:t>
            </a:r>
            <a:endParaRPr lang="en-GB" sz="36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953964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412510"/>
            <a:ext cx="8689976" cy="3780667"/>
          </a:xfrm>
        </p:spPr>
        <p:txBody>
          <a:bodyPr anchor="t">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فيه يلجأ الطفل الى الكذب بطريقة لاشعورية , وقد يلح هذا النوع من الكذب على بعض الاطفال في مرحلة الطفولة المتأخرة ويظل كذلك حتى المراهقة </a:t>
            </a:r>
            <a:r>
              <a:rPr lang="x-none" sz="2400" dirty="0" smtClean="0">
                <a:solidFill>
                  <a:srgbClr val="990000"/>
                </a:solidFill>
                <a:latin typeface="Arial" pitchFamily="34" charset="0"/>
                <a:cs typeface="Arial" pitchFamily="34" charset="0"/>
              </a:rPr>
              <a:t>بل </a:t>
            </a:r>
            <a:r>
              <a:rPr lang="x-none" sz="2400" dirty="0">
                <a:solidFill>
                  <a:srgbClr val="990000"/>
                </a:solidFill>
                <a:latin typeface="Arial" pitchFamily="34" charset="0"/>
                <a:cs typeface="Arial" pitchFamily="34" charset="0"/>
              </a:rPr>
              <a:t>والرشد او يلجأ الطفل الى الكذب المتعمد المتقن الذي يرتبط باضطراب السلوك المتضمن مشكلات اخرى مثل السرقة , او الهروب من المدرسة</a:t>
            </a:r>
            <a:br>
              <a:rPr lang="x-none" sz="2400" dirty="0">
                <a:solidFill>
                  <a:srgbClr val="990000"/>
                </a:solidFill>
                <a:latin typeface="Arial" pitchFamily="34" charset="0"/>
                <a:cs typeface="Arial" pitchFamily="34" charset="0"/>
              </a:rPr>
            </a:br>
            <a:r>
              <a:rPr lang="x-none" sz="2400" dirty="0">
                <a:solidFill>
                  <a:srgbClr val="990000"/>
                </a:solidFill>
                <a:latin typeface="Arial" pitchFamily="34" charset="0"/>
                <a:cs typeface="Arial" pitchFamily="34" charset="0"/>
              </a:rPr>
              <a:t>تعديل سلوك الكذب اذا كان في نطاق شعوري او ارادي أسهل بكثير من علاج هذا السلوك اذا كان فيه صورته المرضية </a:t>
            </a:r>
            <a:endParaRPr lang="en-GB" sz="3200" dirty="0">
              <a:latin typeface="Arial" pitchFamily="34" charset="0"/>
              <a:cs typeface="Arial" pitchFamily="34" charset="0"/>
            </a:endParaRPr>
          </a:p>
        </p:txBody>
      </p:sp>
      <p:sp>
        <p:nvSpPr>
          <p:cNvPr id="3" name="Subtitle 2"/>
          <p:cNvSpPr>
            <a:spLocks noGrp="1"/>
          </p:cNvSpPr>
          <p:nvPr>
            <p:ph type="subTitle" idx="1"/>
          </p:nvPr>
        </p:nvSpPr>
        <p:spPr>
          <a:xfrm>
            <a:off x="1751012" y="4918165"/>
            <a:ext cx="8689976" cy="1371599"/>
          </a:xfrm>
        </p:spPr>
        <p:txBody>
          <a:bodyPr>
            <a:normAutofit/>
          </a:bodyPr>
          <a:lstStyle/>
          <a:p>
            <a:r>
              <a:rPr lang="x-none" sz="3600" b="1" dirty="0">
                <a:solidFill>
                  <a:schemeClr val="tx1"/>
                </a:solidFill>
                <a:latin typeface="Arial" pitchFamily="34" charset="0"/>
                <a:cs typeface="Arial" pitchFamily="34" charset="0"/>
              </a:rPr>
              <a:t>الكذب المرضي </a:t>
            </a:r>
            <a:endParaRPr lang="en-GB" sz="36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632433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399448"/>
            <a:ext cx="8689976" cy="3388781"/>
          </a:xfrm>
        </p:spPr>
        <p:txBody>
          <a:bodyPr anchor="t">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هناك نوع من الكذب الجمالي الذي يستند على بقايا الخيال في مراحل الطفولة وهذا النوع من الكذب هو مايستخدمه الشعراء في وصف المحبوب ومدح الحكام والغناء للوطن وما الى ذلك , وهو مايمكن ان نسميه بالاعلاء او التسامي للكذب السلبي المدمر والذي يبعث على الذنب وعدم الثقة في العلاقات الشخصية المتبادلة</a:t>
            </a:r>
            <a:endParaRPr lang="en-GB" sz="3200" dirty="0">
              <a:latin typeface="Arial" pitchFamily="34" charset="0"/>
              <a:cs typeface="Arial" pitchFamily="34" charset="0"/>
            </a:endParaRPr>
          </a:p>
        </p:txBody>
      </p:sp>
      <p:sp>
        <p:nvSpPr>
          <p:cNvPr id="3" name="Subtitle 2"/>
          <p:cNvSpPr>
            <a:spLocks noGrp="1"/>
          </p:cNvSpPr>
          <p:nvPr>
            <p:ph type="subTitle" idx="1"/>
          </p:nvPr>
        </p:nvSpPr>
        <p:spPr/>
        <p:txBody>
          <a:bodyPr>
            <a:normAutofit/>
          </a:bodyPr>
          <a:lstStyle/>
          <a:p>
            <a:r>
              <a:rPr lang="x-none" sz="3600" b="1" dirty="0">
                <a:solidFill>
                  <a:schemeClr val="tx1"/>
                </a:solidFill>
                <a:latin typeface="Arial" pitchFamily="34" charset="0"/>
                <a:cs typeface="Arial" pitchFamily="34" charset="0"/>
              </a:rPr>
              <a:t>الكذب الجمالي</a:t>
            </a:r>
            <a:endParaRPr lang="en-GB" sz="36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13330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503951"/>
            <a:ext cx="8689976" cy="3232026"/>
          </a:xfrm>
        </p:spPr>
        <p:txBody>
          <a:bodyPr anchor="t">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ان هوس الكذب عرض يشير الى اضطراب نفسي ويتمثل في ولع الفرد باختلاق قصص وأحداث وهمية يدّعي انها وقعت بالفعل أو مرت به حقيقة , غالباً مايكون الفرد نفسه محور هذه القصص وتلك الاحداث ولا يجدي مواجهة الفرد بكذب ادعائه في تخليه عن عادته تلك أو اقلاعه عنها او حتى توقفه عن استمرارها , وكأنه مجبر على تكرارها لما تؤديه له من وظيفة نفسية كتأكيد الذات وانكار اوجه النقص فيه او الدفاع ضدها</a:t>
            </a:r>
            <a:endParaRPr lang="en-GB" sz="3200" dirty="0">
              <a:latin typeface="Arial" pitchFamily="34" charset="0"/>
              <a:cs typeface="Arial" pitchFamily="34" charset="0"/>
            </a:endParaRPr>
          </a:p>
        </p:txBody>
      </p:sp>
      <p:sp>
        <p:nvSpPr>
          <p:cNvPr id="3" name="Subtitle 2"/>
          <p:cNvSpPr>
            <a:spLocks noGrp="1"/>
          </p:cNvSpPr>
          <p:nvPr>
            <p:ph type="subTitle" idx="1"/>
          </p:nvPr>
        </p:nvSpPr>
        <p:spPr/>
        <p:txBody>
          <a:bodyPr>
            <a:normAutofit/>
          </a:bodyPr>
          <a:lstStyle/>
          <a:p>
            <a:r>
              <a:rPr lang="x-none" sz="3600" b="1" dirty="0">
                <a:solidFill>
                  <a:schemeClr val="tx1"/>
                </a:solidFill>
                <a:latin typeface="Arial" pitchFamily="34" charset="0"/>
                <a:cs typeface="Arial" pitchFamily="34" charset="0"/>
              </a:rPr>
              <a:t>هوس الكذب</a:t>
            </a:r>
            <a:endParaRPr lang="en-GB" sz="36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2044403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409511"/>
            <a:ext cx="10364451" cy="1596177"/>
          </a:xfrm>
        </p:spPr>
        <p:txBody>
          <a:bodyPr>
            <a:normAutofit/>
          </a:bodyPr>
          <a:lstStyle/>
          <a:p>
            <a:r>
              <a:rPr lang="x-none" sz="3200" dirty="0">
                <a:latin typeface="Arial" pitchFamily="34" charset="0"/>
                <a:cs typeface="Arial" pitchFamily="34" charset="0"/>
              </a:rPr>
              <a:t>ومن أشكال الكذب :</a:t>
            </a:r>
            <a:br>
              <a:rPr lang="x-none" sz="3200" dirty="0">
                <a:latin typeface="Arial" pitchFamily="34" charset="0"/>
                <a:cs typeface="Arial" pitchFamily="34" charset="0"/>
              </a:rPr>
            </a:br>
            <a:r>
              <a:rPr lang="x-none" sz="2400" dirty="0">
                <a:solidFill>
                  <a:srgbClr val="990000"/>
                </a:solidFill>
                <a:latin typeface="Arial" pitchFamily="34" charset="0"/>
                <a:cs typeface="Arial" pitchFamily="34" charset="0"/>
              </a:rPr>
              <a:t>يتحدى فيه الطفل السلطة ويخالف الأوامر بأسباب غير حقيقة </a:t>
            </a:r>
            <a:r>
              <a:rPr lang="x-none" sz="3200" dirty="0">
                <a:latin typeface="Arial" pitchFamily="34" charset="0"/>
                <a:cs typeface="Arial" pitchFamily="34" charset="0"/>
              </a:rPr>
              <a:t/>
            </a:r>
            <a:br>
              <a:rPr lang="x-none" sz="3200" dirty="0">
                <a:latin typeface="Arial" pitchFamily="34" charset="0"/>
                <a:cs typeface="Arial" pitchFamily="34" charset="0"/>
              </a:rPr>
            </a:br>
            <a:endParaRPr lang="en-GB" sz="3200" dirty="0">
              <a:latin typeface="Arial" pitchFamily="34" charset="0"/>
              <a:cs typeface="Arial" pitchFamily="34" charset="0"/>
            </a:endParaRPr>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722914" y="1627974"/>
            <a:ext cx="4336869" cy="3835476"/>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0"/>
          </a:effectLst>
        </p:spPr>
      </p:pic>
      <p:sp>
        <p:nvSpPr>
          <p:cNvPr id="7" name="TextBox 6"/>
          <p:cNvSpPr txBox="1"/>
          <p:nvPr/>
        </p:nvSpPr>
        <p:spPr>
          <a:xfrm>
            <a:off x="3931920" y="5644543"/>
            <a:ext cx="3866606" cy="646331"/>
          </a:xfrm>
          <a:prstGeom prst="rect">
            <a:avLst/>
          </a:prstGeom>
          <a:noFill/>
        </p:spPr>
        <p:txBody>
          <a:bodyPr wrap="square" rtlCol="0">
            <a:spAutoFit/>
          </a:bodyPr>
          <a:lstStyle/>
          <a:p>
            <a:pPr algn="ctr"/>
            <a:r>
              <a:rPr lang="x-none" sz="3600" b="1" dirty="0"/>
              <a:t>الكذب العنادي</a:t>
            </a:r>
            <a:endParaRPr lang="en-GB" sz="3600" b="1" dirty="0"/>
          </a:p>
        </p:txBody>
      </p:sp>
    </p:spTree>
    <p:extLst>
      <p:ext uri="{BB962C8B-B14F-4D97-AF65-F5344CB8AC3E}">
        <p14:creationId xmlns:p14="http://schemas.microsoft.com/office/powerpoint/2010/main" val="2856975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x-none" b="1" dirty="0">
                <a:latin typeface="Arial" pitchFamily="34" charset="0"/>
                <a:cs typeface="Arial" pitchFamily="34" charset="0"/>
              </a:rPr>
              <a:t>أسباب الكذب ؟</a:t>
            </a:r>
            <a:r>
              <a:rPr lang="en-GB" b="1" dirty="0">
                <a:latin typeface="Arial" pitchFamily="34" charset="0"/>
                <a:cs typeface="Arial" pitchFamily="34" charset="0"/>
              </a:rPr>
              <a:t/>
            </a:r>
            <a:br>
              <a:rPr lang="en-GB" b="1" dirty="0">
                <a:latin typeface="Arial" pitchFamily="34" charset="0"/>
                <a:cs typeface="Arial" pitchFamily="34" charset="0"/>
              </a:rPr>
            </a:br>
            <a:r>
              <a:rPr lang="en-GB" b="1" dirty="0">
                <a:latin typeface="Arial" pitchFamily="34" charset="0"/>
                <a:cs typeface="Arial" pitchFamily="34" charset="0"/>
              </a:rPr>
              <a:t>https://</a:t>
            </a:r>
            <a:r>
              <a:rPr lang="en-GB" b="1" dirty="0" err="1">
                <a:latin typeface="Arial" pitchFamily="34" charset="0"/>
                <a:cs typeface="Arial" pitchFamily="34" charset="0"/>
              </a:rPr>
              <a:t>youtu.be</a:t>
            </a:r>
            <a:r>
              <a:rPr lang="en-GB" b="1" dirty="0">
                <a:latin typeface="Arial" pitchFamily="34" charset="0"/>
                <a:cs typeface="Arial" pitchFamily="34" charset="0"/>
              </a:rPr>
              <a:t>/0sklwZ31Zcw</a:t>
            </a:r>
            <a:r>
              <a:rPr lang="x-none" b="1" dirty="0">
                <a:latin typeface="Arial" pitchFamily="34" charset="0"/>
                <a:cs typeface="Arial" pitchFamily="34" charset="0"/>
              </a:rPr>
              <a:t/>
            </a:r>
            <a:br>
              <a:rPr lang="x-none" b="1" dirty="0">
                <a:latin typeface="Arial" pitchFamily="34" charset="0"/>
                <a:cs typeface="Arial" pitchFamily="34" charset="0"/>
              </a:rPr>
            </a:br>
            <a:endParaRPr lang="en-GB" b="1" dirty="0">
              <a:latin typeface="Arial" pitchFamily="34" charset="0"/>
              <a:cs typeface="Arial" pitchFamily="34" charset="0"/>
            </a:endParaRPr>
          </a:p>
        </p:txBody>
      </p:sp>
      <p:pic>
        <p:nvPicPr>
          <p:cNvPr id="4" name="Content Placeholder 3"/>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462230" y="2006546"/>
            <a:ext cx="5133129" cy="3420750"/>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0"/>
          </a:effectLst>
        </p:spPr>
      </p:pic>
    </p:spTree>
    <p:extLst>
      <p:ext uri="{BB962C8B-B14F-4D97-AF65-F5344CB8AC3E}">
        <p14:creationId xmlns:p14="http://schemas.microsoft.com/office/powerpoint/2010/main" val="355174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828562"/>
            <a:ext cx="10351752" cy="5598363"/>
          </a:xfrm>
        </p:spPr>
        <p:txBody>
          <a:bodyPr anchor="t">
            <a:normAutofit fontScale="90000"/>
          </a:bodyPr>
          <a:lstStyle/>
          <a:p>
            <a:r>
              <a:rPr lang="x-none" sz="3600" dirty="0">
                <a:cs typeface="+mn-cs"/>
              </a:rPr>
              <a:t>أسباب الكذب :</a:t>
            </a:r>
            <a:r>
              <a:rPr lang="x-none" sz="3200" dirty="0">
                <a:cs typeface="+mn-cs"/>
              </a:rPr>
              <a:t/>
            </a:r>
            <a:br>
              <a:rPr lang="x-none" sz="3200" dirty="0">
                <a:cs typeface="+mn-cs"/>
              </a:rPr>
            </a:br>
            <a:r>
              <a:rPr lang="x-none" sz="2400" dirty="0">
                <a:solidFill>
                  <a:srgbClr val="990000"/>
                </a:solidFill>
                <a:cs typeface="+mn-cs"/>
              </a:rPr>
              <a:t>1 – عوامل أسرية :</a:t>
            </a:r>
            <a:br>
              <a:rPr lang="x-none" sz="2400" dirty="0">
                <a:solidFill>
                  <a:srgbClr val="990000"/>
                </a:solidFill>
                <a:cs typeface="+mn-cs"/>
              </a:rPr>
            </a:br>
            <a:r>
              <a:rPr lang="x-none" sz="2400" dirty="0">
                <a:solidFill>
                  <a:srgbClr val="990000"/>
                </a:solidFill>
                <a:cs typeface="+mn-cs"/>
              </a:rPr>
              <a:t>القدوة الحسنة هنا لها اهميتها والقدوة غير الحسنة تلقي بالطفل الى هذا السلوك المنحرف , فمشاهدة الطفل للكبار عند ممارستهم أسلوب الكذب في تعاملاتهم اليومية يعد من المصادر الفعالة في ممارسة ودعم ذلك السلوك لديه , ويتخذ الطفل من كذبه وسليلة لمعالجة يصدر عنهم اخطاء أو التفرقة في معاملة الأبناء فقد يندفع الطفل الواقع عليه العقاب الى الكذب افتراء على اخيه انتقاما منه نظراً لشعوره بتمييز أحد الوالدين أو كليهما لهذا الأخ.</a:t>
            </a:r>
            <a:br>
              <a:rPr lang="x-none" sz="2400" dirty="0">
                <a:solidFill>
                  <a:srgbClr val="990000"/>
                </a:solidFill>
                <a:cs typeface="+mn-cs"/>
              </a:rPr>
            </a:br>
            <a:r>
              <a:rPr lang="x-none" sz="2400" dirty="0">
                <a:solidFill>
                  <a:srgbClr val="990000"/>
                </a:solidFill>
                <a:cs typeface="+mn-cs"/>
              </a:rPr>
              <a:t>2 – عامل الهرب من العقوبة :</a:t>
            </a:r>
            <a:br>
              <a:rPr lang="x-none" sz="2400" dirty="0">
                <a:solidFill>
                  <a:srgbClr val="990000"/>
                </a:solidFill>
                <a:cs typeface="+mn-cs"/>
              </a:rPr>
            </a:br>
            <a:r>
              <a:rPr lang="x-none" sz="2400" dirty="0">
                <a:solidFill>
                  <a:srgbClr val="990000"/>
                </a:solidFill>
                <a:cs typeface="+mn-cs"/>
              </a:rPr>
              <a:t>عندما تكون العقوبة المترتبة على الفعل الحقيقي مهددة لكيان الطفل ومهددة بفقد السند العاطفي ومن ثم الأمن يكون الملاذ هو الكذب مثلما نرى امام الممارسات التسلطية في بعض المدارس أو اساليب المعاملة الوالدية السلبية.</a:t>
            </a:r>
            <a:br>
              <a:rPr lang="x-none" sz="2400" dirty="0">
                <a:solidFill>
                  <a:srgbClr val="990000"/>
                </a:solidFill>
                <a:cs typeface="+mn-cs"/>
              </a:rPr>
            </a:br>
            <a:r>
              <a:rPr lang="x-none" sz="2400" dirty="0">
                <a:solidFill>
                  <a:srgbClr val="990000"/>
                </a:solidFill>
                <a:cs typeface="+mn-cs"/>
              </a:rPr>
              <a:t>3 – عامل الشعور بالنقص :</a:t>
            </a:r>
            <a:br>
              <a:rPr lang="x-none" sz="2400" dirty="0">
                <a:solidFill>
                  <a:srgbClr val="990000"/>
                </a:solidFill>
                <a:cs typeface="+mn-cs"/>
              </a:rPr>
            </a:br>
            <a:r>
              <a:rPr lang="x-none" sz="2400" dirty="0">
                <a:solidFill>
                  <a:srgbClr val="990000"/>
                </a:solidFill>
                <a:cs typeface="+mn-cs"/>
              </a:rPr>
              <a:t>بهدف التعويض وسط الاقران وخاصة الغرباء.</a:t>
            </a:r>
            <a:br>
              <a:rPr lang="x-none" sz="2400" dirty="0">
                <a:solidFill>
                  <a:srgbClr val="990000"/>
                </a:solidFill>
                <a:cs typeface="+mn-cs"/>
              </a:rPr>
            </a:br>
            <a:r>
              <a:rPr lang="x-none" sz="2400" dirty="0">
                <a:solidFill>
                  <a:srgbClr val="990000"/>
                </a:solidFill>
                <a:cs typeface="+mn-cs"/>
              </a:rPr>
              <a:t>4 – عامل التعزيز وله نوعان :</a:t>
            </a:r>
            <a:br>
              <a:rPr lang="x-none" sz="2400" dirty="0">
                <a:solidFill>
                  <a:srgbClr val="990000"/>
                </a:solidFill>
                <a:cs typeface="+mn-cs"/>
              </a:rPr>
            </a:br>
            <a:r>
              <a:rPr lang="x-none" sz="2400" u="sng" dirty="0">
                <a:solidFill>
                  <a:srgbClr val="990000"/>
                </a:solidFill>
                <a:cs typeface="+mn-cs"/>
              </a:rPr>
              <a:t>تعزيز مقصود</a:t>
            </a:r>
            <a:r>
              <a:rPr lang="x-none" sz="2400" dirty="0">
                <a:solidFill>
                  <a:srgbClr val="990000"/>
                </a:solidFill>
                <a:cs typeface="+mn-cs"/>
              </a:rPr>
              <a:t> من قبل الكبار مثلما يرتضي احد الوالدين او كلاهما تبريرات الطفل لبعض المواقف والاخطاء وهم يعلمون انها كذب </a:t>
            </a:r>
            <a:br>
              <a:rPr lang="x-none" sz="2400" dirty="0">
                <a:solidFill>
                  <a:srgbClr val="990000"/>
                </a:solidFill>
                <a:cs typeface="+mn-cs"/>
              </a:rPr>
            </a:br>
            <a:r>
              <a:rPr lang="x-none" sz="2400" u="sng" dirty="0">
                <a:solidFill>
                  <a:srgbClr val="990000"/>
                </a:solidFill>
                <a:cs typeface="+mn-cs"/>
              </a:rPr>
              <a:t>تعزيز غير مقصود</a:t>
            </a:r>
            <a:r>
              <a:rPr lang="x-none" sz="2400" dirty="0">
                <a:solidFill>
                  <a:srgbClr val="990000"/>
                </a:solidFill>
                <a:cs typeface="+mn-cs"/>
              </a:rPr>
              <a:t> مثل تصديق الاب او المدرس قول الطفل مع عدم تحرّي الحقيقة حتى يمكن قبول العذر</a:t>
            </a:r>
            <a:r>
              <a:rPr lang="x-none" dirty="0"/>
              <a:t/>
            </a:r>
            <a:br>
              <a:rPr lang="x-none" dirty="0"/>
            </a:br>
            <a:endParaRPr lang="en-GB" dirty="0"/>
          </a:p>
        </p:txBody>
      </p:sp>
    </p:spTree>
    <p:extLst>
      <p:ext uri="{BB962C8B-B14F-4D97-AF65-F5344CB8AC3E}">
        <p14:creationId xmlns:p14="http://schemas.microsoft.com/office/powerpoint/2010/main" val="255007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FF4E8002-81F9-4F3A-86A0-7C0B17F83904}"/>
              </a:ext>
            </a:extLst>
          </p:cNvPr>
          <p:cNvSpPr>
            <a:spLocks noGrp="1"/>
          </p:cNvSpPr>
          <p:nvPr>
            <p:ph type="title"/>
          </p:nvPr>
        </p:nvSpPr>
        <p:spPr>
          <a:xfrm>
            <a:off x="1852650" y="162189"/>
            <a:ext cx="8486700" cy="762731"/>
          </a:xfrm>
        </p:spPr>
        <p:txBody>
          <a:bodyPr>
            <a:normAutofit/>
          </a:bodyPr>
          <a:lstStyle/>
          <a:p>
            <a:r>
              <a:rPr lang="x-none" sz="4800" b="1" dirty="0"/>
              <a:t>أساليب التغلب على مشكلة الكذب</a:t>
            </a:r>
          </a:p>
        </p:txBody>
      </p:sp>
      <p:pic>
        <p:nvPicPr>
          <p:cNvPr id="4" name="صورة 3">
            <a:extLst>
              <a:ext uri="{FF2B5EF4-FFF2-40B4-BE49-F238E27FC236}">
                <a16:creationId xmlns:a16="http://schemas.microsoft.com/office/drawing/2014/main" xmlns="" id="{6F0E5AD4-A3F4-4C12-A57F-77D44D803096}"/>
              </a:ext>
            </a:extLst>
          </p:cNvPr>
          <p:cNvPicPr>
            <a:picLocks noChangeAspect="1"/>
          </p:cNvPicPr>
          <p:nvPr/>
        </p:nvPicPr>
        <p:blipFill>
          <a:blip r:embed="rId2"/>
          <a:stretch>
            <a:fillRect/>
          </a:stretch>
        </p:blipFill>
        <p:spPr>
          <a:xfrm>
            <a:off x="1570563" y="924921"/>
            <a:ext cx="8768787" cy="4932148"/>
          </a:xfrm>
          <a:prstGeom prst="rect">
            <a:avLst/>
          </a:prstGeom>
          <a:effectLst>
            <a:softEdge rad="635000"/>
          </a:effectLst>
        </p:spPr>
      </p:pic>
    </p:spTree>
    <p:extLst>
      <p:ext uri="{BB962C8B-B14F-4D97-AF65-F5344CB8AC3E}">
        <p14:creationId xmlns:p14="http://schemas.microsoft.com/office/powerpoint/2010/main" val="15933601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913775" y="1167449"/>
            <a:ext cx="10364451" cy="1047245"/>
          </a:xfrm>
        </p:spPr>
        <p:txBody>
          <a:bodyPr/>
          <a:lstStyle/>
          <a:p>
            <a:pPr algn="ctr"/>
            <a:r>
              <a:rPr lang="x-none" b="1" dirty="0">
                <a:solidFill>
                  <a:schemeClr val="tx1">
                    <a:lumMod val="95000"/>
                    <a:lumOff val="5000"/>
                  </a:schemeClr>
                </a:solidFill>
              </a:rPr>
              <a:t>الكذب : </a:t>
            </a:r>
          </a:p>
        </p:txBody>
      </p:sp>
      <p:sp>
        <p:nvSpPr>
          <p:cNvPr id="3" name="عنصر نائب للمحتوى 2"/>
          <p:cNvSpPr>
            <a:spLocks noGrp="1"/>
          </p:cNvSpPr>
          <p:nvPr>
            <p:ph sz="quarter" idx="13"/>
          </p:nvPr>
        </p:nvSpPr>
        <p:spPr>
          <a:xfrm>
            <a:off x="913775" y="1983044"/>
            <a:ext cx="10363826" cy="3424107"/>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x-none" sz="2400" dirty="0">
                <a:solidFill>
                  <a:srgbClr val="C00000"/>
                </a:solidFill>
              </a:rPr>
              <a:t>إذا تعمد الطفل تجنب قول الحقيقة أو حرّف الكلام </a:t>
            </a:r>
            <a:r>
              <a:rPr lang="x-none" sz="2400" dirty="0" smtClean="0">
                <a:solidFill>
                  <a:srgbClr val="C00000"/>
                </a:solidFill>
              </a:rPr>
              <a:t>أو </a:t>
            </a:r>
            <a:r>
              <a:rPr lang="x-none" sz="2400" dirty="0">
                <a:solidFill>
                  <a:srgbClr val="C00000"/>
                </a:solidFill>
              </a:rPr>
              <a:t>ابتدع ما لم يحدث مع المبالغة في نقل ما حدث أو اختلق وقائع لم تقع </a:t>
            </a:r>
            <a:r>
              <a:rPr lang="mr-IN" sz="2400" dirty="0">
                <a:solidFill>
                  <a:srgbClr val="C00000"/>
                </a:solidFill>
              </a:rPr>
              <a:t>–</a:t>
            </a:r>
            <a:r>
              <a:rPr lang="x-none" sz="2400" dirty="0">
                <a:solidFill>
                  <a:srgbClr val="C00000"/>
                </a:solidFill>
              </a:rPr>
              <a:t> قيل أنه يتصف بسلوك الكذب </a:t>
            </a:r>
            <a:r>
              <a:rPr lang="x-none" dirty="0"/>
              <a:t>.. </a:t>
            </a:r>
          </a:p>
          <a:p>
            <a:pPr marL="0" marR="0" lvl="0" indent="0" defTabSz="914400" eaLnBrk="1" fontAlgn="auto" latinLnBrk="0" hangingPunct="1">
              <a:lnSpc>
                <a:spcPct val="100000"/>
              </a:lnSpc>
              <a:spcBef>
                <a:spcPts val="0"/>
              </a:spcBef>
              <a:spcAft>
                <a:spcPts val="0"/>
              </a:spcAft>
              <a:buClrTx/>
              <a:buSzTx/>
              <a:buFontTx/>
              <a:buNone/>
              <a:tabLst/>
              <a:defRPr/>
            </a:pPr>
            <a:endParaRPr lang="x-none" dirty="0"/>
          </a:p>
          <a:p>
            <a:pPr marL="0" marR="0" lvl="0" indent="0" defTabSz="914400" eaLnBrk="1" fontAlgn="auto" latinLnBrk="0" hangingPunct="1">
              <a:lnSpc>
                <a:spcPct val="100000"/>
              </a:lnSpc>
              <a:spcBef>
                <a:spcPts val="0"/>
              </a:spcBef>
              <a:spcAft>
                <a:spcPts val="0"/>
              </a:spcAft>
              <a:buClrTx/>
              <a:buSzTx/>
              <a:buFontTx/>
              <a:buNone/>
              <a:tabLst/>
              <a:defRPr/>
            </a:pPr>
            <a:endParaRPr lang="x-none" dirty="0"/>
          </a:p>
        </p:txBody>
      </p:sp>
      <p:pic>
        <p:nvPicPr>
          <p:cNvPr id="5" name="صورة 4"/>
          <p:cNvPicPr>
            <a:picLocks noChangeAspect="1"/>
          </p:cNvPicPr>
          <p:nvPr/>
        </p:nvPicPr>
        <p:blipFill rotWithShape="1">
          <a:blip r:embed="rId2">
            <a:extLst>
              <a:ext uri="{28A0092B-C50C-407E-A947-70E740481C1C}">
                <a14:useLocalDpi xmlns:a14="http://schemas.microsoft.com/office/drawing/2010/main" val="0"/>
              </a:ext>
            </a:extLst>
          </a:blip>
          <a:srcRect l="23805" r="21474"/>
          <a:stretch/>
        </p:blipFill>
        <p:spPr>
          <a:xfrm>
            <a:off x="1883664" y="3079496"/>
            <a:ext cx="3236976" cy="3143250"/>
          </a:xfrm>
          <a:prstGeom prst="rect">
            <a:avLst/>
          </a:prstGeom>
          <a:effectLst>
            <a:softEdge rad="508000"/>
          </a:effectLst>
        </p:spPr>
      </p:pic>
    </p:spTree>
    <p:extLst>
      <p:ext uri="{BB962C8B-B14F-4D97-AF65-F5344CB8AC3E}">
        <p14:creationId xmlns:p14="http://schemas.microsoft.com/office/powerpoint/2010/main" val="80367789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E2F01BA6-70D6-4448-A873-4BE2D4AE512F}"/>
              </a:ext>
            </a:extLst>
          </p:cNvPr>
          <p:cNvSpPr>
            <a:spLocks noGrp="1"/>
          </p:cNvSpPr>
          <p:nvPr>
            <p:ph type="title"/>
          </p:nvPr>
        </p:nvSpPr>
        <p:spPr/>
        <p:txBody>
          <a:bodyPr>
            <a:normAutofit fontScale="90000"/>
          </a:bodyPr>
          <a:lstStyle/>
          <a:p>
            <a:r>
              <a:rPr lang="x-none" b="1" dirty="0"/>
              <a:t>عند دراسة حالة طفل يمارس سلوك الكذب يجب أن نضع في الاعتبار السؤال التالي:</a:t>
            </a:r>
            <a:br>
              <a:rPr lang="x-none" b="1" dirty="0"/>
            </a:br>
            <a:r>
              <a:rPr lang="x-none" b="1" dirty="0"/>
              <a:t/>
            </a:r>
            <a:br>
              <a:rPr lang="x-none" b="1" dirty="0"/>
            </a:br>
            <a:r>
              <a:rPr lang="x-none" b="1" dirty="0"/>
              <a:t>هل غالباً يكذب الطفل دون خوف من عقاب أو تجنب لإيذاء بدني؟</a:t>
            </a:r>
          </a:p>
        </p:txBody>
      </p:sp>
      <p:pic>
        <p:nvPicPr>
          <p:cNvPr id="4" name="صورة 3">
            <a:extLst>
              <a:ext uri="{FF2B5EF4-FFF2-40B4-BE49-F238E27FC236}">
                <a16:creationId xmlns:a16="http://schemas.microsoft.com/office/drawing/2014/main" xmlns="" id="{62CD6722-A81E-4069-893E-099C5CD6EB62}"/>
              </a:ext>
            </a:extLst>
          </p:cNvPr>
          <p:cNvPicPr>
            <a:picLocks noChangeAspect="1"/>
          </p:cNvPicPr>
          <p:nvPr/>
        </p:nvPicPr>
        <p:blipFill>
          <a:blip r:embed="rId2"/>
          <a:stretch>
            <a:fillRect/>
          </a:stretch>
        </p:blipFill>
        <p:spPr>
          <a:xfrm>
            <a:off x="509154" y="3565382"/>
            <a:ext cx="2950720" cy="2938527"/>
          </a:xfrm>
          <a:prstGeom prst="rect">
            <a:avLst/>
          </a:prstGeom>
          <a:effectLst>
            <a:softEdge rad="635000"/>
          </a:effectLst>
        </p:spPr>
      </p:pic>
    </p:spTree>
    <p:extLst>
      <p:ext uri="{BB962C8B-B14F-4D97-AF65-F5344CB8AC3E}">
        <p14:creationId xmlns:p14="http://schemas.microsoft.com/office/powerpoint/2010/main" val="108690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xmlns="" id="{20192279-F00E-422F-A489-4392C31307F0}"/>
              </a:ext>
            </a:extLst>
          </p:cNvPr>
          <p:cNvSpPr>
            <a:spLocks noGrp="1"/>
          </p:cNvSpPr>
          <p:nvPr>
            <p:ph type="title"/>
          </p:nvPr>
        </p:nvSpPr>
        <p:spPr>
          <a:xfrm>
            <a:off x="6947064" y="828564"/>
            <a:ext cx="4318461" cy="240216"/>
          </a:xfrm>
        </p:spPr>
        <p:txBody>
          <a:bodyPr>
            <a:normAutofit fontScale="90000"/>
          </a:bodyPr>
          <a:lstStyle/>
          <a:p>
            <a:r>
              <a:rPr lang="x-none" sz="4400" cap="none" dirty="0">
                <a:solidFill>
                  <a:prstClr val="black"/>
                </a:solidFill>
                <a:latin typeface="Calibri Light" panose="020F0302020204030204"/>
              </a:rPr>
              <a:t>كما يجب مراعاة التالي:</a:t>
            </a:r>
            <a:endParaRPr lang="x-none" dirty="0"/>
          </a:p>
        </p:txBody>
      </p:sp>
      <p:sp>
        <p:nvSpPr>
          <p:cNvPr id="3" name="عنصر نائب للنص 2">
            <a:extLst>
              <a:ext uri="{FF2B5EF4-FFF2-40B4-BE49-F238E27FC236}">
                <a16:creationId xmlns:a16="http://schemas.microsoft.com/office/drawing/2014/main" xmlns="" id="{AFD3EF03-E408-485A-B6DB-70A863AC2C1A}"/>
              </a:ext>
            </a:extLst>
          </p:cNvPr>
          <p:cNvSpPr>
            <a:spLocks noGrp="1"/>
          </p:cNvSpPr>
          <p:nvPr>
            <p:ph type="body" idx="1"/>
          </p:nvPr>
        </p:nvSpPr>
        <p:spPr>
          <a:xfrm>
            <a:off x="913774" y="1258785"/>
            <a:ext cx="10351752" cy="5189516"/>
          </a:xfrm>
        </p:spPr>
        <p:txBody>
          <a:bodyPr/>
          <a:lstStyle/>
          <a:p>
            <a:pPr lvl="0" algn="r">
              <a:lnSpc>
                <a:spcPct val="90000"/>
              </a:lnSpc>
              <a:buClrTx/>
            </a:pPr>
            <a:r>
              <a:rPr lang="x-none" sz="2800" cap="none" dirty="0">
                <a:solidFill>
                  <a:prstClr val="black"/>
                </a:solidFill>
                <a:latin typeface="Calibri" panose="020F0502020204030204"/>
              </a:rPr>
              <a:t>1- العقاب وسيلة مضللة لتعديل سلوك الكذب .</a:t>
            </a:r>
          </a:p>
          <a:p>
            <a:pPr lvl="0" algn="r">
              <a:lnSpc>
                <a:spcPct val="90000"/>
              </a:lnSpc>
              <a:buClrTx/>
            </a:pPr>
            <a:r>
              <a:rPr lang="x-none" sz="2800" cap="none" dirty="0">
                <a:solidFill>
                  <a:prstClr val="black"/>
                </a:solidFill>
                <a:latin typeface="Calibri" panose="020F0502020204030204"/>
              </a:rPr>
              <a:t>2- دعم فكرة أن الاعتراف بالخطأ ليس من العيوب وأن الصدق في قول الأحداث كما وقعت يؤدي إلى تجاوز العقاب .</a:t>
            </a:r>
          </a:p>
          <a:p>
            <a:pPr lvl="0" algn="r">
              <a:lnSpc>
                <a:spcPct val="90000"/>
              </a:lnSpc>
              <a:buClrTx/>
            </a:pPr>
            <a:r>
              <a:rPr lang="x-none" sz="2800" cap="none" dirty="0">
                <a:solidFill>
                  <a:prstClr val="black"/>
                </a:solidFill>
                <a:latin typeface="Calibri" panose="020F0502020204030204"/>
              </a:rPr>
              <a:t>3- توافر القدوة الحسنة في ممارسة السلوكيات الصادقة . حتى في سرد أشياء متضمنة في المناهج الدراسية مثل مادة التاريخ والحقائق عن بعض المجتمعات . </a:t>
            </a:r>
          </a:p>
          <a:p>
            <a:pPr lvl="0" algn="r">
              <a:lnSpc>
                <a:spcPct val="90000"/>
              </a:lnSpc>
              <a:buClrTx/>
            </a:pPr>
            <a:r>
              <a:rPr lang="x-none" sz="2800" cap="none" dirty="0">
                <a:solidFill>
                  <a:prstClr val="black"/>
                </a:solidFill>
                <a:latin typeface="Calibri" panose="020F0502020204030204"/>
              </a:rPr>
              <a:t>4- توفير قصص للأطفال عن نتائج الكذب وما يقع على الكذاب من عقاب في الدنيا والآخرة.</a:t>
            </a:r>
          </a:p>
          <a:p>
            <a:pPr lvl="0" algn="r">
              <a:lnSpc>
                <a:spcPct val="90000"/>
              </a:lnSpc>
              <a:buClrTx/>
            </a:pPr>
            <a:r>
              <a:rPr lang="x-none" sz="2800" cap="none" dirty="0">
                <a:solidFill>
                  <a:prstClr val="black"/>
                </a:solidFill>
                <a:latin typeface="Calibri" panose="020F0502020204030204"/>
              </a:rPr>
              <a:t>5- عدم انزعاج الوالدين، وكذلك الطفل في مرحلة ما قبل المدرسة ، ويفضل أن يضع الوالدان للطفل الفرق بين الخيال والحقيقة.</a:t>
            </a:r>
          </a:p>
          <a:p>
            <a:pPr lvl="0" algn="r">
              <a:lnSpc>
                <a:spcPct val="90000"/>
              </a:lnSpc>
              <a:buClrTx/>
            </a:pPr>
            <a:r>
              <a:rPr lang="x-none" sz="2800" cap="none" dirty="0">
                <a:solidFill>
                  <a:prstClr val="black"/>
                </a:solidFill>
                <a:latin typeface="Calibri" panose="020F0502020204030204"/>
              </a:rPr>
              <a:t>6- البعد عن القسوة عند ارتكاب الأخطاء من قبل الصغار وعد التفرقة في معاملة الإخوة.</a:t>
            </a:r>
          </a:p>
          <a:p>
            <a:endParaRPr lang="x-none" dirty="0"/>
          </a:p>
        </p:txBody>
      </p:sp>
    </p:spTree>
    <p:extLst>
      <p:ext uri="{BB962C8B-B14F-4D97-AF65-F5344CB8AC3E}">
        <p14:creationId xmlns:p14="http://schemas.microsoft.com/office/powerpoint/2010/main" val="1390108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نص 2">
            <a:extLst>
              <a:ext uri="{FF2B5EF4-FFF2-40B4-BE49-F238E27FC236}">
                <a16:creationId xmlns:a16="http://schemas.microsoft.com/office/drawing/2014/main" xmlns="" id="{38FA78CE-E889-446E-870A-4E44A1F3FA89}"/>
              </a:ext>
            </a:extLst>
          </p:cNvPr>
          <p:cNvSpPr>
            <a:spLocks noGrp="1"/>
          </p:cNvSpPr>
          <p:nvPr>
            <p:ph type="body" idx="1"/>
          </p:nvPr>
        </p:nvSpPr>
        <p:spPr>
          <a:xfrm>
            <a:off x="913774" y="617517"/>
            <a:ext cx="10351752" cy="5807034"/>
          </a:xfrm>
        </p:spPr>
        <p:txBody>
          <a:bodyPr/>
          <a:lstStyle/>
          <a:p>
            <a:pPr lvl="0" algn="r">
              <a:lnSpc>
                <a:spcPct val="90000"/>
              </a:lnSpc>
              <a:buClrTx/>
            </a:pPr>
            <a:r>
              <a:rPr lang="x-none" sz="2800" cap="none" dirty="0">
                <a:solidFill>
                  <a:prstClr val="black"/>
                </a:solidFill>
                <a:latin typeface="Calibri" panose="020F0502020204030204"/>
              </a:rPr>
              <a:t>7- البعد عن تحقير الطفل، لأن ذلك يخفض من مفهومه لذاته ودعم الثقة بالنفس لديه، وإظهار مواطن التفوق ودعمها.</a:t>
            </a:r>
          </a:p>
          <a:p>
            <a:pPr lvl="0" algn="r">
              <a:lnSpc>
                <a:spcPct val="90000"/>
              </a:lnSpc>
              <a:buClrTx/>
            </a:pPr>
            <a:r>
              <a:rPr lang="x-none" sz="2800" cap="none" dirty="0">
                <a:solidFill>
                  <a:prstClr val="black"/>
                </a:solidFill>
                <a:latin typeface="Calibri" panose="020F0502020204030204"/>
              </a:rPr>
              <a:t>8- البعد عن السخرية من الطفل أو تأنيبه لأتفه الأسباب.</a:t>
            </a:r>
          </a:p>
          <a:p>
            <a:pPr lvl="0" algn="r">
              <a:lnSpc>
                <a:spcPct val="90000"/>
              </a:lnSpc>
              <a:buClrTx/>
            </a:pPr>
            <a:r>
              <a:rPr lang="x-none" sz="2800" cap="none" dirty="0">
                <a:solidFill>
                  <a:prstClr val="black"/>
                </a:solidFill>
                <a:latin typeface="Calibri" panose="020F0502020204030204"/>
              </a:rPr>
              <a:t>9- مراجعة العيادات في حالة الكذب المرضي مع عدم إخبار المقربين من الطفل بمشكلته أو سلوكياته، وربما احتاج الأمر إلى علاج عائلي يركز على فهم تركيبة الأسرة وديناميتها، بهدف تغيير بعض التفاعلات الأسرية الأكثر إسهاماً في ظهور الكذب لدى الطفل لإعطاء معلومات وملاحظات عن سلوكه، وتنفيذ أساليب خاصة داخل المنزل، ويطلق على ذلك: التدريب العلاجي للآباء.</a:t>
            </a:r>
          </a:p>
          <a:p>
            <a:endParaRPr lang="x-none" dirty="0"/>
          </a:p>
        </p:txBody>
      </p:sp>
      <p:pic>
        <p:nvPicPr>
          <p:cNvPr id="4" name="صورة 3">
            <a:extLst>
              <a:ext uri="{FF2B5EF4-FFF2-40B4-BE49-F238E27FC236}">
                <a16:creationId xmlns:a16="http://schemas.microsoft.com/office/drawing/2014/main" xmlns="" id="{48BA9653-3210-4EBD-AD0B-989B205BF437}"/>
              </a:ext>
            </a:extLst>
          </p:cNvPr>
          <p:cNvPicPr>
            <a:picLocks noChangeAspect="1"/>
          </p:cNvPicPr>
          <p:nvPr/>
        </p:nvPicPr>
        <p:blipFill>
          <a:blip r:embed="rId2"/>
          <a:stretch>
            <a:fillRect/>
          </a:stretch>
        </p:blipFill>
        <p:spPr>
          <a:xfrm>
            <a:off x="0" y="4520278"/>
            <a:ext cx="2182557" cy="2182557"/>
          </a:xfrm>
          <a:prstGeom prst="rect">
            <a:avLst/>
          </a:prstGeom>
        </p:spPr>
      </p:pic>
      <p:sp>
        <p:nvSpPr>
          <p:cNvPr id="5" name="مستطيل 4">
            <a:extLst>
              <a:ext uri="{FF2B5EF4-FFF2-40B4-BE49-F238E27FC236}">
                <a16:creationId xmlns:a16="http://schemas.microsoft.com/office/drawing/2014/main" xmlns="" id="{302FC586-FAD0-4EE9-BD2B-9569A9C13C11}"/>
              </a:ext>
            </a:extLst>
          </p:cNvPr>
          <p:cNvSpPr/>
          <p:nvPr/>
        </p:nvSpPr>
        <p:spPr>
          <a:xfrm>
            <a:off x="2761014" y="5625802"/>
            <a:ext cx="3242747" cy="369332"/>
          </a:xfrm>
          <a:prstGeom prst="rect">
            <a:avLst/>
          </a:prstGeom>
        </p:spPr>
        <p:txBody>
          <a:bodyPr wrap="none">
            <a:spAutoFit/>
          </a:bodyPr>
          <a:lstStyle/>
          <a:p>
            <a:r>
              <a:rPr lang="en-US" dirty="0">
                <a:hlinkClick r:id="rId3"/>
              </a:rPr>
              <a:t>https://youtu.be/iWFudcOHwJ8</a:t>
            </a:r>
            <a:r>
              <a:rPr lang="en-US" dirty="0"/>
              <a:t> </a:t>
            </a:r>
          </a:p>
        </p:txBody>
      </p:sp>
    </p:spTree>
    <p:extLst>
      <p:ext uri="{BB962C8B-B14F-4D97-AF65-F5344CB8AC3E}">
        <p14:creationId xmlns:p14="http://schemas.microsoft.com/office/powerpoint/2010/main" val="1994930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913774" y="828564"/>
            <a:ext cx="10351752" cy="515328"/>
          </a:xfrm>
        </p:spPr>
        <p:txBody>
          <a:bodyPr>
            <a:normAutofit fontScale="90000"/>
          </a:bodyPr>
          <a:lstStyle/>
          <a:p>
            <a:r>
              <a:rPr lang="x-none" dirty="0" err="1" smtClean="0"/>
              <a:t>نششاط</a:t>
            </a:r>
            <a:r>
              <a:rPr lang="x-none" dirty="0" smtClean="0"/>
              <a:t> .. </a:t>
            </a:r>
            <a:endParaRPr lang="x-none" dirty="0"/>
          </a:p>
        </p:txBody>
      </p:sp>
      <p:sp>
        <p:nvSpPr>
          <p:cNvPr id="3" name="عنصر نائب للنص 2"/>
          <p:cNvSpPr>
            <a:spLocks noGrp="1"/>
          </p:cNvSpPr>
          <p:nvPr>
            <p:ph type="body" idx="1"/>
          </p:nvPr>
        </p:nvSpPr>
        <p:spPr/>
        <p:txBody>
          <a:bodyPr/>
          <a:lstStyle/>
          <a:p>
            <a:endParaRPr lang="x-none"/>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0273" y="1245382"/>
            <a:ext cx="2992582" cy="2992582"/>
          </a:xfrm>
          <a:prstGeom prst="rect">
            <a:avLst/>
          </a:prstGeom>
          <a:effectLst>
            <a:softEdge rad="495300"/>
          </a:effectLst>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4663" y="3425368"/>
            <a:ext cx="3200543" cy="3200543"/>
          </a:xfrm>
          <a:prstGeom prst="rect">
            <a:avLst/>
          </a:prstGeom>
          <a:effectLst>
            <a:softEdge rad="546100"/>
          </a:effectLst>
        </p:spPr>
      </p:pic>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8969" y="1460933"/>
            <a:ext cx="3453331" cy="2273443"/>
          </a:xfrm>
          <a:prstGeom prst="rect">
            <a:avLst/>
          </a:prstGeom>
          <a:effectLst>
            <a:softEdge rad="558800"/>
          </a:effectLst>
        </p:spPr>
      </p:pic>
      <p:pic>
        <p:nvPicPr>
          <p:cNvPr id="7" name="صورة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1447" y="3782796"/>
            <a:ext cx="1996918" cy="2660073"/>
          </a:xfrm>
          <a:prstGeom prst="rect">
            <a:avLst/>
          </a:prstGeom>
          <a:effectLst>
            <a:softEdge rad="304800"/>
          </a:effectLst>
        </p:spPr>
      </p:pic>
    </p:spTree>
    <p:extLst>
      <p:ext uri="{BB962C8B-B14F-4D97-AF65-F5344CB8AC3E}">
        <p14:creationId xmlns:p14="http://schemas.microsoft.com/office/powerpoint/2010/main" val="500750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p:txBody>
          <a:bodyPr/>
          <a:lstStyle/>
          <a:p>
            <a:r>
              <a:rPr lang="x-none" dirty="0" smtClean="0"/>
              <a:t>ولله الحمد .. </a:t>
            </a:r>
            <a:endParaRPr lang="x-none" dirty="0"/>
          </a:p>
        </p:txBody>
      </p:sp>
      <p:sp>
        <p:nvSpPr>
          <p:cNvPr id="3" name="عنصر نائب للنص 2"/>
          <p:cNvSpPr>
            <a:spLocks noGrp="1"/>
          </p:cNvSpPr>
          <p:nvPr>
            <p:ph type="body" idx="1"/>
          </p:nvPr>
        </p:nvSpPr>
        <p:spPr/>
        <p:txBody>
          <a:bodyPr/>
          <a:lstStyle/>
          <a:p>
            <a:endParaRPr lang="x-none"/>
          </a:p>
        </p:txBody>
      </p:sp>
    </p:spTree>
    <p:extLst>
      <p:ext uri="{BB962C8B-B14F-4D97-AF65-F5344CB8AC3E}">
        <p14:creationId xmlns:p14="http://schemas.microsoft.com/office/powerpoint/2010/main" val="9392557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العنوان 5"/>
          <p:cNvSpPr>
            <a:spLocks noGrp="1"/>
          </p:cNvSpPr>
          <p:nvPr>
            <p:ph type="title"/>
          </p:nvPr>
        </p:nvSpPr>
        <p:spPr/>
        <p:txBody>
          <a:bodyPr/>
          <a:lstStyle/>
          <a:p>
            <a:endParaRPr lang="x-none" dirty="0"/>
          </a:p>
        </p:txBody>
      </p:sp>
      <p:sp>
        <p:nvSpPr>
          <p:cNvPr id="7" name="وسيلة شرح مستطيلة مستديرة الزوايا 6"/>
          <p:cNvSpPr/>
          <p:nvPr/>
        </p:nvSpPr>
        <p:spPr>
          <a:xfrm>
            <a:off x="4275754" y="1735207"/>
            <a:ext cx="5735782" cy="1378674"/>
          </a:xfrm>
          <a:prstGeom prst="wedgeRoundRectCallout">
            <a:avLst/>
          </a:prstGeom>
        </p:spPr>
        <p:style>
          <a:lnRef idx="2">
            <a:schemeClr val="dk1"/>
          </a:lnRef>
          <a:fillRef idx="1">
            <a:schemeClr val="lt1"/>
          </a:fillRef>
          <a:effectRef idx="0">
            <a:schemeClr val="dk1"/>
          </a:effectRef>
          <a:fontRef idx="minor">
            <a:schemeClr val="dk1"/>
          </a:fontRef>
        </p:style>
        <p:txBody>
          <a:bodyPr rtlCol="1" anchor="ctr"/>
          <a:lstStyle/>
          <a:p>
            <a:pPr marL="0" algn="ctr" defTabSz="457200" rtl="1" eaLnBrk="1" latinLnBrk="0" hangingPunct="1"/>
            <a:r>
              <a:rPr lang="x-none" sz="3200" b="1" dirty="0">
                <a:solidFill>
                  <a:srgbClr val="FFC000"/>
                </a:solidFill>
              </a:rPr>
              <a:t>هل الكذب وراثي او مكتسب ؟؟ </a:t>
            </a:r>
          </a:p>
        </p:txBody>
      </p:sp>
      <p:pic>
        <p:nvPicPr>
          <p:cNvPr id="5" name="عنصر نائب للمحتوى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613154" y="3113881"/>
            <a:ext cx="2857500" cy="2844800"/>
          </a:xfrm>
          <a:effectLst>
            <a:softEdge rad="508000"/>
          </a:effectLst>
        </p:spPr>
      </p:pic>
    </p:spTree>
    <p:extLst>
      <p:ext uri="{BB962C8B-B14F-4D97-AF65-F5344CB8AC3E}">
        <p14:creationId xmlns:p14="http://schemas.microsoft.com/office/powerpoint/2010/main" val="183680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4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1469867" y="5200996"/>
            <a:ext cx="9603275" cy="1049235"/>
          </a:xfrm>
        </p:spPr>
        <p:txBody>
          <a:bodyPr/>
          <a:lstStyle/>
          <a:p>
            <a:r>
              <a:rPr lang="x-none" b="1" dirty="0"/>
              <a:t>الكذب الخيالي </a:t>
            </a:r>
          </a:p>
        </p:txBody>
      </p:sp>
      <p:sp>
        <p:nvSpPr>
          <p:cNvPr id="3" name="عنصر نائب للمحتوى 2"/>
          <p:cNvSpPr>
            <a:spLocks noGrp="1"/>
          </p:cNvSpPr>
          <p:nvPr>
            <p:ph sz="quarter" idx="13"/>
          </p:nvPr>
        </p:nvSpPr>
        <p:spPr>
          <a:xfrm>
            <a:off x="1294360" y="1325824"/>
            <a:ext cx="9603275" cy="651163"/>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x-none" sz="2800" dirty="0">
                <a:solidFill>
                  <a:srgbClr val="C00000"/>
                </a:solidFill>
              </a:rPr>
              <a:t>ابتداع مواقف وقصص لا ينسجها أي منهم في أساس من الواقع </a:t>
            </a:r>
          </a:p>
        </p:txBody>
      </p:sp>
      <p:sp>
        <p:nvSpPr>
          <p:cNvPr id="4" name="مربع نص 3"/>
          <p:cNvSpPr txBox="1"/>
          <p:nvPr/>
        </p:nvSpPr>
        <p:spPr>
          <a:xfrm>
            <a:off x="3955471" y="649191"/>
            <a:ext cx="4281054" cy="584775"/>
          </a:xfrm>
          <a:prstGeom prst="rect">
            <a:avLst/>
          </a:prstGeom>
          <a:noFill/>
        </p:spPr>
        <p:txBody>
          <a:bodyPr wrap="square" lIns="90000" rtlCol="1">
            <a:noAutofit/>
          </a:bodyPr>
          <a:lstStyle/>
          <a:p>
            <a:pPr marL="0" algn="ctr" defTabSz="457200" rtl="1" eaLnBrk="1" latinLnBrk="0" hangingPunct="1"/>
            <a:r>
              <a:rPr lang="x-none" sz="3200" dirty="0"/>
              <a:t>ومن أشكال الكذب : </a:t>
            </a:r>
          </a:p>
        </p:txBody>
      </p:sp>
      <p:pic>
        <p:nvPicPr>
          <p:cNvPr id="5" name="الكذب الخيالي">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689599" y="2988541"/>
            <a:ext cx="812800" cy="812800"/>
          </a:xfrm>
          <a:prstGeom prst="rect">
            <a:avLst/>
          </a:prstGeom>
        </p:spPr>
      </p:pic>
    </p:spTree>
    <p:extLst>
      <p:ext uri="{BB962C8B-B14F-4D97-AF65-F5344CB8AC3E}">
        <p14:creationId xmlns:p14="http://schemas.microsoft.com/office/powerpoint/2010/main" val="1028431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913149" y="5650992"/>
            <a:ext cx="10364451" cy="1185645"/>
          </a:xfrm>
        </p:spPr>
        <p:txBody>
          <a:bodyPr/>
          <a:lstStyle/>
          <a:p>
            <a:r>
              <a:rPr lang="x-none" b="1" dirty="0"/>
              <a:t>كذب الالتباس </a:t>
            </a:r>
          </a:p>
        </p:txBody>
      </p:sp>
      <p:sp>
        <p:nvSpPr>
          <p:cNvPr id="3" name="عنصر نائب للمحتوى 2"/>
          <p:cNvSpPr>
            <a:spLocks noGrp="1"/>
          </p:cNvSpPr>
          <p:nvPr>
            <p:ph sz="quarter" idx="13"/>
          </p:nvPr>
        </p:nvSpPr>
        <p:spPr>
          <a:xfrm>
            <a:off x="913774" y="1179114"/>
            <a:ext cx="10363826" cy="1060704"/>
          </a:xfrm>
        </p:spPr>
        <p:txBody>
          <a:bodyPr>
            <a:normAutofit lnSpcReduction="10000"/>
          </a:bodyPr>
          <a:lstStyle/>
          <a:p>
            <a:pPr algn="ctr"/>
            <a:r>
              <a:rPr lang="x-none" sz="2800" dirty="0">
                <a:solidFill>
                  <a:srgbClr val="C00000"/>
                </a:solidFill>
              </a:rPr>
              <a:t>يلجأ الطفل الى الكذب احياناً عن غير قصد ، وذلك حينما تلتبس عليه الحقيقة ولا تساعده ذاكرته على سرد التفاصيل </a:t>
            </a:r>
          </a:p>
        </p:txBody>
      </p:sp>
      <p:sp>
        <p:nvSpPr>
          <p:cNvPr id="4" name="مربع نص 3"/>
          <p:cNvSpPr txBox="1"/>
          <p:nvPr/>
        </p:nvSpPr>
        <p:spPr>
          <a:xfrm>
            <a:off x="3906982" y="594339"/>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0365" y="2639289"/>
            <a:ext cx="3621026" cy="2710261"/>
          </a:xfrm>
          <a:prstGeom prst="rect">
            <a:avLst/>
          </a:prstGeom>
          <a:effectLst>
            <a:outerShdw blurRad="76200" dist="12700" dir="8100000" sy="-23000" kx="800400" algn="br" rotWithShape="0">
              <a:prstClr val="black">
                <a:alpha val="20000"/>
              </a:prstClr>
            </a:outerShdw>
            <a:softEdge rad="127000"/>
          </a:effectLst>
        </p:spPr>
      </p:pic>
    </p:spTree>
    <p:extLst>
      <p:ext uri="{BB962C8B-B14F-4D97-AF65-F5344CB8AC3E}">
        <p14:creationId xmlns:p14="http://schemas.microsoft.com/office/powerpoint/2010/main" val="2083855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913774" y="4987636"/>
            <a:ext cx="10364451" cy="1134039"/>
          </a:xfrm>
        </p:spPr>
        <p:txBody>
          <a:bodyPr/>
          <a:lstStyle/>
          <a:p>
            <a:r>
              <a:rPr lang="x-none" b="1" dirty="0"/>
              <a:t>الكذب الادعائي وكذب التفاخر </a:t>
            </a:r>
          </a:p>
        </p:txBody>
      </p:sp>
      <p:sp>
        <p:nvSpPr>
          <p:cNvPr id="3" name="عنصر نائب للمحتوى 2"/>
          <p:cNvSpPr>
            <a:spLocks noGrp="1"/>
          </p:cNvSpPr>
          <p:nvPr>
            <p:ph sz="quarter" idx="13"/>
          </p:nvPr>
        </p:nvSpPr>
        <p:spPr>
          <a:xfrm>
            <a:off x="1060078" y="1101391"/>
            <a:ext cx="10363826" cy="873713"/>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x-none" sz="2400" dirty="0">
                <a:solidFill>
                  <a:srgbClr val="C00000"/>
                </a:solidFill>
              </a:rPr>
              <a:t>بعض الأطفال الذين يشعرون بالنقص </a:t>
            </a:r>
            <a:r>
              <a:rPr lang="x-none" sz="2400" dirty="0" err="1">
                <a:solidFill>
                  <a:srgbClr val="C00000"/>
                </a:solidFill>
              </a:rPr>
              <a:t>يلجأون</a:t>
            </a:r>
            <a:r>
              <a:rPr lang="x-none" sz="2400" dirty="0">
                <a:solidFill>
                  <a:srgbClr val="C00000"/>
                </a:solidFill>
              </a:rPr>
              <a:t> إلى التعويض بتفخيم الذات أمام الآخرين ، وذلك بالمبالغة في مواضعهم الحقيقية فيما يملكون أو فيما ينتمون إليه </a:t>
            </a:r>
          </a:p>
        </p:txBody>
      </p:sp>
      <p:sp>
        <p:nvSpPr>
          <p:cNvPr id="4" name="مربع نص 3"/>
          <p:cNvSpPr txBox="1"/>
          <p:nvPr/>
        </p:nvSpPr>
        <p:spPr>
          <a:xfrm>
            <a:off x="3955472" y="516616"/>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471" y="2256126"/>
            <a:ext cx="4514417" cy="2886075"/>
          </a:xfrm>
          <a:prstGeom prst="rect">
            <a:avLst/>
          </a:prstGeom>
          <a:effectLst>
            <a:softEdge rad="317500"/>
          </a:effectLst>
        </p:spPr>
      </p:pic>
    </p:spTree>
    <p:extLst>
      <p:ext uri="{BB962C8B-B14F-4D97-AF65-F5344CB8AC3E}">
        <p14:creationId xmlns:p14="http://schemas.microsoft.com/office/powerpoint/2010/main" val="19267267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714824" y="5616124"/>
            <a:ext cx="10364451" cy="1105957"/>
          </a:xfrm>
        </p:spPr>
        <p:txBody>
          <a:bodyPr/>
          <a:lstStyle/>
          <a:p>
            <a:r>
              <a:rPr lang="x-none" b="1" dirty="0"/>
              <a:t>الكذب الدفاعي </a:t>
            </a:r>
          </a:p>
        </p:txBody>
      </p:sp>
      <p:sp>
        <p:nvSpPr>
          <p:cNvPr id="3" name="عنصر نائب للمحتوى 2"/>
          <p:cNvSpPr>
            <a:spLocks noGrp="1"/>
          </p:cNvSpPr>
          <p:nvPr>
            <p:ph sz="quarter" idx="13"/>
          </p:nvPr>
        </p:nvSpPr>
        <p:spPr>
          <a:xfrm>
            <a:off x="968638" y="1279296"/>
            <a:ext cx="10363826" cy="595564"/>
          </a:xfr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x-none" sz="2400" dirty="0">
                <a:solidFill>
                  <a:srgbClr val="C00000"/>
                </a:solidFill>
              </a:rPr>
              <a:t>يهدف الأطفال إلى منع عقوبة سوف تقع عليهم </a:t>
            </a:r>
          </a:p>
        </p:txBody>
      </p:sp>
      <p:sp>
        <p:nvSpPr>
          <p:cNvPr id="4" name="مربع نص 3"/>
          <p:cNvSpPr txBox="1"/>
          <p:nvPr/>
        </p:nvSpPr>
        <p:spPr>
          <a:xfrm>
            <a:off x="4010024" y="694521"/>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2593" y="1658586"/>
            <a:ext cx="3175000" cy="2476500"/>
          </a:xfrm>
          <a:prstGeom prst="rect">
            <a:avLst/>
          </a:prstGeom>
          <a:effectLst>
            <a:softEdge rad="469900"/>
          </a:effectLst>
        </p:spPr>
      </p:pic>
      <p:pic>
        <p:nvPicPr>
          <p:cNvPr id="7" name="صورة 6"/>
          <p:cNvPicPr>
            <a:picLocks noChangeAspect="1"/>
          </p:cNvPicPr>
          <p:nvPr/>
        </p:nvPicPr>
        <p:blipFill rotWithShape="1">
          <a:blip r:embed="rId3">
            <a:extLst>
              <a:ext uri="{28A0092B-C50C-407E-A947-70E740481C1C}">
                <a14:useLocalDpi xmlns:a14="http://schemas.microsoft.com/office/drawing/2010/main" val="0"/>
              </a:ext>
            </a:extLst>
          </a:blip>
          <a:srcRect l="9122" r="19806"/>
          <a:stretch/>
        </p:blipFill>
        <p:spPr>
          <a:xfrm>
            <a:off x="714824" y="1422841"/>
            <a:ext cx="2794788" cy="2242564"/>
          </a:xfrm>
          <a:prstGeom prst="rect">
            <a:avLst/>
          </a:prstGeom>
          <a:effectLst>
            <a:softEdge rad="406400"/>
          </a:effectLst>
        </p:spPr>
      </p:pic>
      <p:pic>
        <p:nvPicPr>
          <p:cNvPr id="8" name="صورة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7329" y="3665405"/>
            <a:ext cx="2806700" cy="2629183"/>
          </a:xfrm>
          <a:prstGeom prst="rect">
            <a:avLst/>
          </a:prstGeom>
          <a:effectLst>
            <a:softEdge rad="368300"/>
          </a:effectLst>
        </p:spPr>
      </p:pic>
      <p:pic>
        <p:nvPicPr>
          <p:cNvPr id="12" name="صورة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9565" y="3784516"/>
            <a:ext cx="3073168" cy="1831608"/>
          </a:xfrm>
          <a:prstGeom prst="rect">
            <a:avLst/>
          </a:prstGeom>
          <a:effectLst>
            <a:softEdge rad="317500"/>
          </a:effectLst>
        </p:spPr>
      </p:pic>
    </p:spTree>
    <p:extLst>
      <p:ext uri="{BB962C8B-B14F-4D97-AF65-F5344CB8AC3E}">
        <p14:creationId xmlns:p14="http://schemas.microsoft.com/office/powerpoint/2010/main" val="1472404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4750" fill="hold"/>
                                        <p:tgtEl>
                                          <p:spTgt spid="2"/>
                                        </p:tgtEl>
                                        <p:attrNameLst>
                                          <p:attrName>ppt_x</p:attrName>
                                        </p:attrNameLst>
                                      </p:cBhvr>
                                      <p:tavLst>
                                        <p:tav tm="0">
                                          <p:val>
                                            <p:strVal val="#ppt_x"/>
                                          </p:val>
                                        </p:tav>
                                        <p:tav tm="100000">
                                          <p:val>
                                            <p:strVal val="#ppt_x"/>
                                          </p:val>
                                        </p:tav>
                                      </p:tavLst>
                                    </p:anim>
                                    <p:anim calcmode="lin" valueType="num">
                                      <p:cBhvr additive="base">
                                        <p:cTn id="30" dur="47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 calcmode="lin" valueType="num">
                                      <p:cBhvr additive="base">
                                        <p:cTn id="3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913149" y="4733317"/>
            <a:ext cx="10364451" cy="1596177"/>
          </a:xfrm>
        </p:spPr>
        <p:txBody>
          <a:bodyPr/>
          <a:lstStyle/>
          <a:p>
            <a:r>
              <a:rPr lang="x-none" b="1" dirty="0"/>
              <a:t>الكذب بالتقليد (المحاكاة )</a:t>
            </a:r>
          </a:p>
        </p:txBody>
      </p:sp>
      <p:sp>
        <p:nvSpPr>
          <p:cNvPr id="3" name="عنصر نائب للمحتوى 2"/>
          <p:cNvSpPr>
            <a:spLocks noGrp="1"/>
          </p:cNvSpPr>
          <p:nvPr>
            <p:ph sz="quarter" idx="13"/>
          </p:nvPr>
        </p:nvSpPr>
        <p:spPr>
          <a:xfrm>
            <a:off x="1114942" y="1123554"/>
            <a:ext cx="10363826" cy="467548"/>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x-none" sz="2400" dirty="0">
                <a:solidFill>
                  <a:srgbClr val="C00000"/>
                </a:solidFill>
              </a:rPr>
              <a:t>يلجأ بعض الأطفال إلى هذا النوع مقلداً المحيطين به من الذين يتخذون هذا السلوك في بعض تعاملاتهم </a:t>
            </a:r>
          </a:p>
          <a:p>
            <a:pPr marL="0" marR="0" lvl="0" indent="0" algn="ctr" defTabSz="914400" eaLnBrk="1" fontAlgn="auto" latinLnBrk="0" hangingPunct="1">
              <a:lnSpc>
                <a:spcPct val="100000"/>
              </a:lnSpc>
              <a:spcBef>
                <a:spcPts val="0"/>
              </a:spcBef>
              <a:spcAft>
                <a:spcPts val="0"/>
              </a:spcAft>
              <a:buClrTx/>
              <a:buSzTx/>
              <a:buFontTx/>
              <a:buNone/>
              <a:tabLst/>
              <a:defRPr/>
            </a:pPr>
            <a:endParaRPr lang="x-none" dirty="0"/>
          </a:p>
        </p:txBody>
      </p:sp>
      <p:sp>
        <p:nvSpPr>
          <p:cNvPr id="4" name="مربع نص 3"/>
          <p:cNvSpPr txBox="1"/>
          <p:nvPr/>
        </p:nvSpPr>
        <p:spPr>
          <a:xfrm>
            <a:off x="4156328" y="498210"/>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pic>
        <p:nvPicPr>
          <p:cNvPr id="5" name="صورة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6328" y="2119745"/>
            <a:ext cx="4078546" cy="3117273"/>
          </a:xfrm>
          <a:prstGeom prst="rect">
            <a:avLst/>
          </a:prstGeom>
          <a:effectLst>
            <a:softEdge rad="152400"/>
          </a:effectLst>
        </p:spPr>
      </p:pic>
    </p:spTree>
    <p:extLst>
      <p:ext uri="{BB962C8B-B14F-4D97-AF65-F5344CB8AC3E}">
        <p14:creationId xmlns:p14="http://schemas.microsoft.com/office/powerpoint/2010/main" val="250852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العنوان 1"/>
          <p:cNvSpPr>
            <a:spLocks noGrp="1"/>
          </p:cNvSpPr>
          <p:nvPr>
            <p:ph type="title"/>
          </p:nvPr>
        </p:nvSpPr>
        <p:spPr>
          <a:xfrm>
            <a:off x="733666" y="5264727"/>
            <a:ext cx="10364451" cy="746113"/>
          </a:xfrm>
        </p:spPr>
        <p:txBody>
          <a:bodyPr/>
          <a:lstStyle/>
          <a:p>
            <a:r>
              <a:rPr lang="x-none" b="1" dirty="0"/>
              <a:t>كذب اللذة </a:t>
            </a:r>
          </a:p>
        </p:txBody>
      </p:sp>
      <p:sp>
        <p:nvSpPr>
          <p:cNvPr id="3" name="عنصر نائب للمحتوى 2"/>
          <p:cNvSpPr>
            <a:spLocks noGrp="1"/>
          </p:cNvSpPr>
          <p:nvPr>
            <p:ph sz="quarter" idx="13"/>
          </p:nvPr>
        </p:nvSpPr>
        <p:spPr>
          <a:xfrm>
            <a:off x="734291" y="1160085"/>
            <a:ext cx="10363826" cy="558988"/>
          </a:xfrm>
        </p:spPr>
        <p:txBody>
          <a:bodyPr>
            <a:normAutofit/>
          </a:bodyPr>
          <a:lstStyle/>
          <a:p>
            <a:r>
              <a:rPr lang="x-none" sz="2400" dirty="0">
                <a:solidFill>
                  <a:srgbClr val="C00000"/>
                </a:solidFill>
              </a:rPr>
              <a:t>يمارسه الطفل احياناً حينما يرى أنه يستطيع خلط الأمور على الشخص الكبير ويوقعه في بعض المواقف</a:t>
            </a:r>
          </a:p>
        </p:txBody>
      </p:sp>
      <p:sp>
        <p:nvSpPr>
          <p:cNvPr id="4" name="مربع نص 3"/>
          <p:cNvSpPr txBox="1"/>
          <p:nvPr/>
        </p:nvSpPr>
        <p:spPr>
          <a:xfrm>
            <a:off x="3775364" y="575310"/>
            <a:ext cx="4281054" cy="584775"/>
          </a:xfrm>
          <a:prstGeom prst="rect">
            <a:avLst/>
          </a:prstGeom>
          <a:noFill/>
        </p:spPr>
        <p:txBody>
          <a:bodyPr wrap="square" rtlCol="1">
            <a:spAutoFit/>
          </a:bodyPr>
          <a:lstStyle/>
          <a:p>
            <a:pPr marL="0" algn="ctr" defTabSz="457200" rtl="1" eaLnBrk="1" latinLnBrk="0" hangingPunct="1"/>
            <a:r>
              <a:rPr lang="x-none" sz="3200" dirty="0"/>
              <a:t>ومن أشكال الكذب : </a:t>
            </a:r>
          </a:p>
        </p:txBody>
      </p:sp>
      <p:pic>
        <p:nvPicPr>
          <p:cNvPr id="12" name="صورة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471" y="2431864"/>
            <a:ext cx="3505200" cy="2324100"/>
          </a:xfrm>
          <a:prstGeom prst="rect">
            <a:avLst/>
          </a:prstGeom>
          <a:effectLst>
            <a:softEdge rad="431800"/>
          </a:effectLst>
        </p:spPr>
      </p:pic>
      <p:pic>
        <p:nvPicPr>
          <p:cNvPr id="13" name="صورة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6671" y="2431864"/>
            <a:ext cx="3505200" cy="2324100"/>
          </a:xfrm>
          <a:prstGeom prst="rect">
            <a:avLst/>
          </a:prstGeom>
          <a:effectLst>
            <a:softEdge rad="774700"/>
          </a:effectLst>
        </p:spPr>
      </p:pic>
      <p:pic>
        <p:nvPicPr>
          <p:cNvPr id="14" name="صورة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1871" y="2466972"/>
            <a:ext cx="3505200" cy="2324100"/>
          </a:xfrm>
          <a:prstGeom prst="rect">
            <a:avLst/>
          </a:prstGeom>
          <a:effectLst>
            <a:softEdge rad="393700"/>
          </a:effectLst>
        </p:spPr>
      </p:pic>
    </p:spTree>
    <p:extLst>
      <p:ext uri="{BB962C8B-B14F-4D97-AF65-F5344CB8AC3E}">
        <p14:creationId xmlns:p14="http://schemas.microsoft.com/office/powerpoint/2010/main" val="1257053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قطرة">
  <a:themeElements>
    <a:clrScheme name="قطرة">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قطرة">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قطرة">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A633B6A3-9E7F-4C10-9C98-2517A3134361}"/>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521</TotalTime>
  <Words>574</Words>
  <Application>Microsoft Macintosh PowerPoint</Application>
  <PresentationFormat>Custom</PresentationFormat>
  <Paragraphs>66</Paragraphs>
  <Slides>24</Slides>
  <Notes>0</Notes>
  <HiddenSlides>0</HiddenSlides>
  <MMClips>1</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قطرة</vt:lpstr>
      <vt:lpstr>مقرر مشكلات الطفوله (روض ٣٣١)  ( مشكلة الكذب )</vt:lpstr>
      <vt:lpstr>الكذب : </vt:lpstr>
      <vt:lpstr>PowerPoint Presentation</vt:lpstr>
      <vt:lpstr>الكذب الخيالي </vt:lpstr>
      <vt:lpstr>كذب الالتباس </vt:lpstr>
      <vt:lpstr>الكذب الادعائي وكذب التفاخر </vt:lpstr>
      <vt:lpstr>الكذب الدفاعي </vt:lpstr>
      <vt:lpstr>الكذب بالتقليد (المحاكاة )</vt:lpstr>
      <vt:lpstr>كذب اللذة </vt:lpstr>
      <vt:lpstr>الكذب الكيدي </vt:lpstr>
      <vt:lpstr>ومن أشكال الكذب : فيه ينتحل الطفل أعذاراً غير حقيقية أو مبالغاً فيها ليظل سلبياّ عندما يطلب منه عمل شيء او تحقيق هدف    </vt:lpstr>
      <vt:lpstr>ومن أشكال الكذب : حينما يفقد الطفل اهتمام من حوله رغم سلوكياته صادقه او السوية , فقد يلجأ الى السلوك غير الصادق حتى ينال الاهتمام والانتباه</vt:lpstr>
      <vt:lpstr>ومن أشكال الكذب : فيه يلجأ الطفل الى الكذب بطريقة لاشعورية , وقد يلح هذا النوع من الكذب على بعض الاطفال في مرحلة الطفولة المتأخرة ويظل كذلك حتى المراهقة بل والرشد او يلجأ الطفل الى الكذب المتعمد المتقن الذي يرتبط باضطراب السلوك المتضمن مشكلات اخرى مثل السرقة , او الهروب من المدرسة تعديل سلوك الكذب اذا كان في نطاق شعوري او ارادي أسهل بكثير من علاج هذا السلوك اذا كان فيه صورته المرضية </vt:lpstr>
      <vt:lpstr>ومن أشكال الكذب : هناك نوع من الكذب الجمالي الذي يستند على بقايا الخيال في مراحل الطفولة وهذا النوع من الكذب هو مايستخدمه الشعراء في وصف المحبوب ومدح الحكام والغناء للوطن وما الى ذلك , وهو مايمكن ان نسميه بالاعلاء او التسامي للكذب السلبي المدمر والذي يبعث على الذنب وعدم الثقة في العلاقات الشخصية المتبادلة</vt:lpstr>
      <vt:lpstr>ومن أشكال الكذب : ان هوس الكذب عرض يشير الى اضطراب نفسي ويتمثل في ولع الفرد باختلاق قصص وأحداث وهمية يدّعي انها وقعت بالفعل أو مرت به حقيقة , غالباً مايكون الفرد نفسه محور هذه القصص وتلك الاحداث ولا يجدي مواجهة الفرد بكذب ادعائه في تخليه عن عادته تلك أو اقلاعه عنها او حتى توقفه عن استمرارها , وكأنه مجبر على تكرارها لما تؤديه له من وظيفة نفسية كتأكيد الذات وانكار اوجه النقص فيه او الدفاع ضدها</vt:lpstr>
      <vt:lpstr>ومن أشكال الكذب : يتحدى فيه الطفل السلطة ويخالف الأوامر بأسباب غير حقيقة  </vt:lpstr>
      <vt:lpstr>أسباب الكذب ؟ https://youtu.be/0sklwZ31Zcw </vt:lpstr>
      <vt:lpstr>أسباب الكذب : 1 – عوامل أسرية : القدوة الحسنة هنا لها اهميتها والقدوة غير الحسنة تلقي بالطفل الى هذا السلوك المنحرف , فمشاهدة الطفل للكبار عند ممارستهم أسلوب الكذب في تعاملاتهم اليومية يعد من المصادر الفعالة في ممارسة ودعم ذلك السلوك لديه , ويتخذ الطفل من كذبه وسليلة لمعالجة يصدر عنهم اخطاء أو التفرقة في معاملة الأبناء فقد يندفع الطفل الواقع عليه العقاب الى الكذب افتراء على اخيه انتقاما منه نظراً لشعوره بتمييز أحد الوالدين أو كليهما لهذا الأخ. 2 – عامل الهرب من العقوبة : عندما تكون العقوبة المترتبة على الفعل الحقيقي مهددة لكيان الطفل ومهددة بفقد السند العاطفي ومن ثم الأمن يكون الملاذ هو الكذب مثلما نرى امام الممارسات التسلطية في بعض المدارس أو اساليب المعاملة الوالدية السلبية. 3 – عامل الشعور بالنقص : بهدف التعويض وسط الاقران وخاصة الغرباء. 4 – عامل التعزيز وله نوعان : تعزيز مقصود من قبل الكبار مثلما يرتضي احد الوالدين او كلاهما تبريرات الطفل لبعض المواقف والاخطاء وهم يعلمون انها كذب  تعزيز غير مقصود مثل تصديق الاب او المدرس قول الطفل مع عدم تحرّي الحقيقة حتى يمكن قبول العذر </vt:lpstr>
      <vt:lpstr>أساليب التغلب على مشكلة الكذب</vt:lpstr>
      <vt:lpstr>عند دراسة حالة طفل يمارس سلوك الكذب يجب أن نضع في الاعتبار السؤال التالي:  هل غالباً يكذب الطفل دون خوف من عقاب أو تجنب لإيذاء بدني؟</vt:lpstr>
      <vt:lpstr>كما يجب مراعاة التالي:</vt:lpstr>
      <vt:lpstr>PowerPoint Presentation</vt:lpstr>
      <vt:lpstr>نششاط .. </vt:lpstr>
      <vt:lpstr>ولله الحمد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مشكلات في الطفولة</dc:title>
  <dc:creator>خلود القحطاني</dc:creator>
  <cp:lastModifiedBy>lubna</cp:lastModifiedBy>
  <cp:revision>45</cp:revision>
  <dcterms:created xsi:type="dcterms:W3CDTF">2017-11-16T22:03:35Z</dcterms:created>
  <dcterms:modified xsi:type="dcterms:W3CDTF">2017-11-25T19:51:33Z</dcterms:modified>
</cp:coreProperties>
</file>