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3" r:id="rId4"/>
    <p:sldId id="286" r:id="rId5"/>
    <p:sldId id="282" r:id="rId6"/>
    <p:sldId id="280" r:id="rId7"/>
    <p:sldId id="281" r:id="rId8"/>
    <p:sldId id="284" r:id="rId9"/>
    <p:sldId id="285" r:id="rId10"/>
    <p:sldId id="292" r:id="rId11"/>
    <p:sldId id="291" r:id="rId12"/>
    <p:sldId id="287" r:id="rId13"/>
    <p:sldId id="288" r:id="rId14"/>
    <p:sldId id="289" r:id="rId15"/>
    <p:sldId id="290" r:id="rId16"/>
    <p:sldId id="293" r:id="rId17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52FBB6A-CE5E-4AD2-8ACB-93ADCD244951}" type="datetimeFigureOut">
              <a:rPr lang="x-none" smtClean="0"/>
              <a:t>1/5/17</a:t>
            </a:fld>
            <a:endParaRPr lang="x-non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989723-B000-481A-A778-0A41F286A34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98850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723-B000-481A-A778-0A41F286A34F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107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x-none" smtClean="0"/>
              <a:pPr/>
              <a:t>1/5/17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QAlLzmldZ5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مستطيل 5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مستطيل 6"/>
          <p:cNvSpPr/>
          <p:nvPr/>
        </p:nvSpPr>
        <p:spPr>
          <a:xfrm>
            <a:off x="755576" y="0"/>
            <a:ext cx="72008" cy="6858000"/>
          </a:xfrm>
          <a:prstGeom prst="rect">
            <a:avLst/>
          </a:prstGeom>
          <a:solidFill>
            <a:srgbClr val="FF9F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1547664" y="260648"/>
            <a:ext cx="6768752" cy="39244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3" name="مربع نص 2"/>
          <p:cNvSpPr txBox="1"/>
          <p:nvPr/>
        </p:nvSpPr>
        <p:spPr>
          <a:xfrm>
            <a:off x="2083307" y="699372"/>
            <a:ext cx="5697466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x-none" sz="2400" b="1" dirty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مشكلات طفولة [ </a:t>
            </a:r>
            <a:r>
              <a:rPr lang="x-none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الخجل و الانطواء </a:t>
            </a:r>
            <a:r>
              <a:rPr lang="x-none" sz="2400" b="1" dirty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] </a:t>
            </a:r>
          </a:p>
          <a:p>
            <a:pPr algn="ctr"/>
            <a:r>
              <a:rPr lang="x-none" sz="2400" b="1" u="sng" dirty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متطلب لمقرر مشكلات طفولة </a:t>
            </a:r>
            <a:endParaRPr lang="x-none" sz="2400" b="1" u="sng" dirty="0" smtClean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/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إستاذة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المقرر : لبنى شعث .</a:t>
            </a:r>
          </a:p>
          <a:p>
            <a:pPr algn="ctr"/>
            <a:r>
              <a:rPr lang="x-none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إعداد الطالبات :</a:t>
            </a:r>
          </a:p>
          <a:p>
            <a:pPr algn="ctr"/>
            <a:r>
              <a:rPr lang="x-none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نورة العريفي </a:t>
            </a:r>
          </a:p>
          <a:p>
            <a:pPr algn="ctr"/>
            <a:r>
              <a:rPr lang="x-none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مرام  الدوسري</a:t>
            </a:r>
          </a:p>
          <a:p>
            <a:pPr algn="ctr"/>
            <a:r>
              <a:rPr lang="x-none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غادة </a:t>
            </a:r>
            <a:r>
              <a:rPr lang="x-none" sz="2400" b="1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السناني</a:t>
            </a:r>
            <a:endParaRPr lang="x-none" sz="2400" b="1" dirty="0" smtClean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/>
            <a:r>
              <a:rPr lang="x-none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منى العنزي</a:t>
            </a:r>
          </a:p>
          <a:p>
            <a:pPr algn="ctr"/>
            <a:endParaRPr lang="x-none" sz="2400" b="1" dirty="0">
              <a:solidFill>
                <a:schemeClr val="accent1">
                  <a:lumMod val="7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endParaRPr lang="x-none" b="1" dirty="0" smtClean="0"/>
          </a:p>
          <a:p>
            <a:endParaRPr lang="x-none" b="1" dirty="0"/>
          </a:p>
          <a:p>
            <a:endParaRPr lang="x-none" b="1" dirty="0" smtClean="0"/>
          </a:p>
          <a:p>
            <a:r>
              <a:rPr lang="x-none" b="1" dirty="0" smtClean="0"/>
              <a:t>.</a:t>
            </a:r>
            <a:endParaRPr lang="x-none" b="1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572781"/>
            <a:ext cx="1550514" cy="155051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66" y="4325939"/>
            <a:ext cx="1428750" cy="142875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74" y="4334186"/>
            <a:ext cx="1572766" cy="1572766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46" y="4725144"/>
            <a:ext cx="1746110" cy="1746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مستدير الزوايا 10"/>
          <p:cNvSpPr/>
          <p:nvPr/>
        </p:nvSpPr>
        <p:spPr>
          <a:xfrm>
            <a:off x="-1044624" y="943899"/>
            <a:ext cx="10729192" cy="290462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3600" b="1" dirty="0" smtClean="0"/>
              <a:t>مشكلات الطفولة : [ الانطواء ] .</a:t>
            </a:r>
            <a:endParaRPr lang="x-none" sz="3600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437112"/>
            <a:ext cx="1849388" cy="184938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935" y="1340768"/>
            <a:ext cx="1884728" cy="1884728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4230565"/>
            <a:ext cx="2262481" cy="226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5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5974" y="642754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التعريف بالمشكلة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5200" y="1334149"/>
            <a:ext cx="7488832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شكل متطرف من الاضطراب في العلاقة مع الآخرين .</a:t>
            </a: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فالفرد يميل إلى تجنب التفاعل الاجتماعي .</a:t>
            </a:r>
          </a:p>
          <a:p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ينفصل عن رفاقه ويبقى منفرداً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معضم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الوقت </a:t>
            </a: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ولا يشارك اقرانه بالنشاطات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الاجتماعيه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المختلفه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 الانطواء مشكلة متشابكة معقدة، فهي نتيجة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طبيعية</a:t>
            </a: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لعدة مشكلات أخرى تتضافر وتتوحد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لتنتج</a:t>
            </a: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لنا طفلا منطويا ومنعزلا اجتماعيًا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وقد تظهر تلك المشكلة في فترات متفرقة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من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عمر الطفل وبشكل متدرج .</a:t>
            </a: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فتبدأ من سن السنتين </a:t>
            </a:r>
          </a:p>
          <a:p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89" y="1020850"/>
            <a:ext cx="2491063" cy="1760511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10" y="4435320"/>
            <a:ext cx="3036426" cy="242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1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9269" y="1012086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أسباب الانطواء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5200" y="2204864"/>
            <a:ext cx="748883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الشعور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بالنقص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</a:rPr>
              <a:t>إفتقاد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الشعور بالأمن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تقليد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الوالدين فقد يكون الأطفال المنطوون آبائهم منطوون كذلك.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اضطرابات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النمو الخاصة والمرض الجسمي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فإضطراب</a:t>
            </a:r>
            <a:r>
              <a:rPr lang="x-none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x-none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اللغة يهيئ الطفل لتجنب التفاعل </a:t>
            </a:r>
            <a:r>
              <a:rPr lang="x-none" sz="2400" b="1" u="sng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والإحتكاك</a:t>
            </a:r>
            <a:r>
              <a:rPr lang="x-none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بالآخرين. 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الفقدان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المبكر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للحب .</a:t>
            </a:r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8551"/>
            <a:ext cx="3636859" cy="2045733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61" y="5157192"/>
            <a:ext cx="1344171" cy="140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0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9269" y="1012086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أشكال الانطواء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75656" y="2517881"/>
            <a:ext cx="7488832" cy="33547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النفور من الزملاء والأقارب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تجنب الدخول في محاورات أو حديث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أحيانا يخالط الطفل المنطوي أطفال يشابهونه في الانطواء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  ويكون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الحديث بينهم مقتضبا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التزام الصمت وعدم التحدث مع الغير.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848" y="548680"/>
            <a:ext cx="2997421" cy="1954568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90" y="4279129"/>
            <a:ext cx="1914605" cy="1914605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27492">
            <a:off x="1176387" y="3262074"/>
            <a:ext cx="1296145" cy="129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61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شريط مثقب 1"/>
          <p:cNvSpPr/>
          <p:nvPr/>
        </p:nvSpPr>
        <p:spPr>
          <a:xfrm>
            <a:off x="1547664" y="2060847"/>
            <a:ext cx="6264696" cy="2218281"/>
          </a:xfrm>
          <a:prstGeom prst="flowChartPunchedTap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2400" b="1" dirty="0">
                <a:solidFill>
                  <a:schemeClr val="bg1"/>
                </a:solidFill>
              </a:rPr>
              <a:t>مشكلة الانطواء والعزلة غير شائعة ولكن نسبتها عند الإناث أعلى من نسبتها عند الذكور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847" y="1094444"/>
            <a:ext cx="1932806" cy="1932806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5417"/>
            <a:ext cx="2132210" cy="213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6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9269" y="1012086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علاج الانطواء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03648" y="1779894"/>
            <a:ext cx="7488832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أن يشعر الطفل المنطوي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بالحب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والقبول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لذا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ينبغي التعرف عليه وفهمه فهما عميقا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ودراسة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حالته الصحية والاجتماعية وعلاقاته بأسرته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اذا كان سبب شعور الطفل بالنقص اعتلال احد أعضاء جسمه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ينبغي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تدريب العضو المعتل لان التدريب يزيد من قوة العضو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تهيئة الجو الذي يعيش فيه الطفل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وشعوره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بالأمن </a:t>
            </a:r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</a:rPr>
              <a:t>والطمانينه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عدم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تحميل الطفل فوق طاقته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وقيامه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بأعمال تفوق قدراته حتى لا يشعر بالعجز.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12086"/>
            <a:ext cx="2055124" cy="205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5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9269" y="1012086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المراجع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03648" y="1779894"/>
            <a:ext cx="748883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اضطرابات الطفولة والمراهقة ، عبدالرحمن العيسوي، 1420.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كتاب المشكلات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النفسيه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عند الأطفال، زكريا الشربيني .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725144"/>
            <a:ext cx="1428750" cy="14287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59753"/>
            <a:ext cx="1463849" cy="16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7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5" name="مستطيل ذو زاوية واحدة مخدوشة ودائرية 4"/>
          <p:cNvSpPr/>
          <p:nvPr/>
        </p:nvSpPr>
        <p:spPr>
          <a:xfrm>
            <a:off x="1331640" y="980728"/>
            <a:ext cx="6480720" cy="2160240"/>
          </a:xfrm>
          <a:prstGeom prst="snipRoundRect">
            <a:avLst/>
          </a:prstGeom>
          <a:solidFill>
            <a:srgbClr val="FF9F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3600" b="1" dirty="0" smtClean="0"/>
              <a:t>مقطع فيديو </a:t>
            </a:r>
            <a:endParaRPr lang="x-none" sz="3600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89040"/>
            <a:ext cx="2160240" cy="2166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6" name="مستطيل 5"/>
          <p:cNvSpPr/>
          <p:nvPr/>
        </p:nvSpPr>
        <p:spPr>
          <a:xfrm>
            <a:off x="1691680" y="2852936"/>
            <a:ext cx="5436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https://www.youtube.com/watch?v=QAlLzmldZ50</a:t>
            </a:r>
            <a:endParaRPr lang="x-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95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مستدير الزوايا 10"/>
          <p:cNvSpPr/>
          <p:nvPr/>
        </p:nvSpPr>
        <p:spPr>
          <a:xfrm>
            <a:off x="-1044624" y="943899"/>
            <a:ext cx="10729192" cy="290462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3600" b="1" dirty="0" smtClean="0"/>
              <a:t>مشكلات الطفولة : [ الخجل ] .</a:t>
            </a:r>
            <a:endParaRPr lang="x-none" sz="3600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437112"/>
            <a:ext cx="1849388" cy="184938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935" y="1340768"/>
            <a:ext cx="1884728" cy="1884728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4230565"/>
            <a:ext cx="2262481" cy="226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7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0112" y="476672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التعريف بالمشكلة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03648" y="1484784"/>
            <a:ext cx="7488832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يطلق على حالة الخجل الشديد اضطراب التجنب . </a:t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والطفل الخجول عادة يتحاشى الآخرين </a:t>
            </a:r>
            <a:r>
              <a:rPr lang="x-none" sz="2000" b="1" dirty="0" smtClean="0">
                <a:solidFill>
                  <a:schemeClr val="accent1">
                    <a:lumMod val="75000"/>
                  </a:schemeClr>
                </a:solidFill>
              </a:rPr>
              <a:t>ويتم </a:t>
            </a: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ترويعه بسهوله </a:t>
            </a:r>
            <a:r>
              <a:rPr lang="x-none" sz="2000" b="1" dirty="0" err="1">
                <a:solidFill>
                  <a:schemeClr val="accent1">
                    <a:lumMod val="75000"/>
                  </a:schemeClr>
                </a:solidFill>
              </a:rPr>
              <a:t>ولايثق</a:t>
            </a: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 بالغير . </a:t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وهو طفل متردد </a:t>
            </a:r>
            <a:r>
              <a:rPr lang="x-none" sz="2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x-none" sz="20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000" b="1" dirty="0" smtClean="0">
                <a:solidFill>
                  <a:schemeClr val="accent1">
                    <a:lumMod val="75000"/>
                  </a:schemeClr>
                </a:solidFill>
              </a:rPr>
              <a:t>إن </a:t>
            </a: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خجل الأطفال يلاحظه الكبار بسهولة . </a:t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إن الطفل الخجول طفل بائس ليس لديه القدرة على تفاعل الاجتماعي . </a:t>
            </a:r>
            <a:endParaRPr lang="x-none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الطفل الخجول يصبح اكثر حساسية من الأطفال العاديين </a:t>
            </a:r>
            <a:endParaRPr lang="x-none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000" b="1" dirty="0" smtClean="0">
                <a:solidFill>
                  <a:schemeClr val="accent1">
                    <a:lumMod val="75000"/>
                  </a:schemeClr>
                </a:solidFill>
              </a:rPr>
              <a:t>وأكثر </a:t>
            </a:r>
            <a: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  <a:t>عصبية نتيجة شعوره بالنقص . </a:t>
            </a:r>
            <a:br>
              <a:rPr lang="x-none" sz="2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x-none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98" y="119937"/>
            <a:ext cx="2187388" cy="381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2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66567" y="1300118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أشكال الخجل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59632" y="2640618"/>
            <a:ext cx="748883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مخالطة الآخرين . </a:t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الحديث . </a:t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الاجتماعات . </a:t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المظهر . </a:t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التفاعل مع الكبار . </a:t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خجل حضور الاحتفالات او المناسبات .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515624"/>
            <a:ext cx="2388493" cy="212499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3940830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1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66567" y="1669450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أسباب الخجل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75656" y="2276872"/>
            <a:ext cx="748883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مشاعر النقص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التأخر الدراسي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افتقاد الشعور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بالامان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إشعار الطفل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بالتبعيه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طلب الكمال والتعزيز امام الأقران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قبول فكرة الخجل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تقليد وتدعيم الوالدين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تغيير الوطن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اضطرابات النمو الخاصة والمرض الجسمي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37" y="375788"/>
            <a:ext cx="3596630" cy="202459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40598"/>
            <a:ext cx="2016224" cy="211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26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0112" y="973441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طرق الوقاية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397270" y="1916832"/>
            <a:ext cx="7488832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التشجيع و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المكافأه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أن يشجع الابوين طفليهما أن يكون اجتماعيا  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الحب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و الانتباه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لايفسدان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الاطفال كما يجب أن نستمع إليهم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و أن نسمح لهم بقول :لا وأن نحترم استقلاليتهم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تشجيع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الثقه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بالنفس .</a:t>
            </a:r>
            <a:endParaRPr lang="en-US" sz="2000" dirty="0"/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221087"/>
            <a:ext cx="2304256" cy="2273327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36" y="-28827"/>
            <a:ext cx="2304256" cy="21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92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585974" y="1012086"/>
            <a:ext cx="3563888" cy="369332"/>
          </a:xfrm>
          <a:prstGeom prst="rect">
            <a:avLst/>
          </a:prstGeom>
          <a:solidFill>
            <a:srgbClr val="FF9FBA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x-none" b="1" dirty="0" smtClean="0">
                <a:solidFill>
                  <a:schemeClr val="bg1">
                    <a:lumMod val="9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طرق العلاج :</a:t>
            </a:r>
            <a:endParaRPr lang="x-none" b="1" dirty="0">
              <a:solidFill>
                <a:schemeClr val="bg1">
                  <a:lumMod val="9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8284" y="2384884"/>
            <a:ext cx="7488832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أن يتعلمو من الوالدين أن المواقف </a:t>
            </a:r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</a:rPr>
              <a:t>الاجتماعيه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</a:rPr>
              <a:t>لايلزم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err="1" smtClean="0">
                <a:solidFill>
                  <a:schemeClr val="accent1">
                    <a:lumMod val="75000"/>
                  </a:schemeClr>
                </a:solidFill>
              </a:rPr>
              <a:t>بالضروره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ان تكون مخيفه .</a:t>
            </a: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تدريب الطفل على المهارات </a:t>
            </a:r>
            <a:r>
              <a:rPr lang="x-none" sz="2400" b="1" dirty="0" err="1">
                <a:solidFill>
                  <a:schemeClr val="accent1">
                    <a:lumMod val="75000"/>
                  </a:schemeClr>
                </a:solidFill>
              </a:rPr>
              <a:t>الاجتماعيه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مقاومته بالتدرب على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سلوكيات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جديده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تؤدي </a:t>
            </a:r>
            <a:endParaRPr lang="x-none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1">
                    <a:lumMod val="75000"/>
                  </a:schemeClr>
                </a:solidFill>
              </a:rPr>
              <a:t>     الى </a:t>
            </a:r>
            <a:r>
              <a:rPr lang="x-none" sz="2400" b="1" dirty="0">
                <a:solidFill>
                  <a:schemeClr val="accent1">
                    <a:lumMod val="75000"/>
                  </a:schemeClr>
                </a:solidFill>
              </a:rPr>
              <a:t>تحسين الاتصال مع الآخرين 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400" dirty="0"/>
          </a:p>
          <a:p>
            <a:pPr marL="342900" indent="-342900">
              <a:buFont typeface="Wingdings" pitchFamily="2" charset="2"/>
              <a:buChar char="q"/>
            </a:pPr>
            <a:endParaRPr lang="en-US" sz="2400" dirty="0"/>
          </a:p>
          <a:p>
            <a:pPr marL="342900" indent="-342900">
              <a:buFont typeface="Wingdings" pitchFamily="2" charset="2"/>
              <a:buChar char="q"/>
            </a:pPr>
            <a:endParaRPr lang="x-non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51520" y="0"/>
            <a:ext cx="72008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sp>
        <p:nvSpPr>
          <p:cNvPr id="10" name="مستطيل 9"/>
          <p:cNvSpPr/>
          <p:nvPr/>
        </p:nvSpPr>
        <p:spPr>
          <a:xfrm>
            <a:off x="467544" y="0"/>
            <a:ext cx="72008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 b="1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0856"/>
            <a:ext cx="3750278" cy="17317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935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2931</TotalTime>
  <Words>383</Words>
  <Application>Microsoft Macintosh PowerPoint</Application>
  <PresentationFormat>On-screen Show (4:3)</PresentationFormat>
  <Paragraphs>108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 7</dc:creator>
  <cp:lastModifiedBy>lubna</cp:lastModifiedBy>
  <cp:revision>22</cp:revision>
  <dcterms:created xsi:type="dcterms:W3CDTF">2016-04-01T13:30:43Z</dcterms:created>
  <dcterms:modified xsi:type="dcterms:W3CDTF">2017-01-04T22:44:42Z</dcterms:modified>
</cp:coreProperties>
</file>