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83" d="100"/>
          <a:sy n="83" d="100"/>
        </p:scale>
        <p:origin x="-1500"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24751C76-A677-4706-A3A1-EF6BD5A0C43F}" type="datetimeFigureOut">
              <a:rPr lang="en-CA" smtClean="0"/>
              <a:t>13/12/2017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7261F9-EA9B-49D8-B598-9C08FE224516}" type="slidenum">
              <a:rPr lang="en-CA" smtClean="0"/>
              <a:t>‹#›</a:t>
            </a:fld>
            <a:endParaRPr lang="en-CA"/>
          </a:p>
        </p:txBody>
      </p:sp>
    </p:spTree>
    <p:extLst>
      <p:ext uri="{BB962C8B-B14F-4D97-AF65-F5344CB8AC3E}">
        <p14:creationId xmlns:p14="http://schemas.microsoft.com/office/powerpoint/2010/main" val="4961245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24751C76-A677-4706-A3A1-EF6BD5A0C43F}" type="datetimeFigureOut">
              <a:rPr lang="en-CA" smtClean="0"/>
              <a:t>13/12/2017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7261F9-EA9B-49D8-B598-9C08FE224516}" type="slidenum">
              <a:rPr lang="en-CA" smtClean="0"/>
              <a:t>‹#›</a:t>
            </a:fld>
            <a:endParaRPr lang="en-CA"/>
          </a:p>
        </p:txBody>
      </p:sp>
    </p:spTree>
    <p:extLst>
      <p:ext uri="{BB962C8B-B14F-4D97-AF65-F5344CB8AC3E}">
        <p14:creationId xmlns:p14="http://schemas.microsoft.com/office/powerpoint/2010/main" val="23004831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24751C76-A677-4706-A3A1-EF6BD5A0C43F}" type="datetimeFigureOut">
              <a:rPr lang="en-CA" smtClean="0"/>
              <a:t>13/12/2017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7261F9-EA9B-49D8-B598-9C08FE224516}" type="slidenum">
              <a:rPr lang="en-CA" smtClean="0"/>
              <a:t>‹#›</a:t>
            </a:fld>
            <a:endParaRPr lang="en-CA"/>
          </a:p>
        </p:txBody>
      </p:sp>
    </p:spTree>
    <p:extLst>
      <p:ext uri="{BB962C8B-B14F-4D97-AF65-F5344CB8AC3E}">
        <p14:creationId xmlns:p14="http://schemas.microsoft.com/office/powerpoint/2010/main" val="34490147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24751C76-A677-4706-A3A1-EF6BD5A0C43F}" type="datetimeFigureOut">
              <a:rPr lang="en-CA" smtClean="0"/>
              <a:t>13/12/2017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7261F9-EA9B-49D8-B598-9C08FE224516}" type="slidenum">
              <a:rPr lang="en-CA" smtClean="0"/>
              <a:t>‹#›</a:t>
            </a:fld>
            <a:endParaRPr lang="en-CA"/>
          </a:p>
        </p:txBody>
      </p:sp>
    </p:spTree>
    <p:extLst>
      <p:ext uri="{BB962C8B-B14F-4D97-AF65-F5344CB8AC3E}">
        <p14:creationId xmlns:p14="http://schemas.microsoft.com/office/powerpoint/2010/main" val="23261705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751C76-A677-4706-A3A1-EF6BD5A0C43F}" type="datetimeFigureOut">
              <a:rPr lang="en-CA" smtClean="0"/>
              <a:t>13/12/2017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7261F9-EA9B-49D8-B598-9C08FE224516}" type="slidenum">
              <a:rPr lang="en-CA" smtClean="0"/>
              <a:t>‹#›</a:t>
            </a:fld>
            <a:endParaRPr lang="en-CA"/>
          </a:p>
        </p:txBody>
      </p:sp>
    </p:spTree>
    <p:extLst>
      <p:ext uri="{BB962C8B-B14F-4D97-AF65-F5344CB8AC3E}">
        <p14:creationId xmlns:p14="http://schemas.microsoft.com/office/powerpoint/2010/main" val="39594654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24751C76-A677-4706-A3A1-EF6BD5A0C43F}" type="datetimeFigureOut">
              <a:rPr lang="en-CA" smtClean="0"/>
              <a:t>13/12/2017</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57261F9-EA9B-49D8-B598-9C08FE224516}" type="slidenum">
              <a:rPr lang="en-CA" smtClean="0"/>
              <a:t>‹#›</a:t>
            </a:fld>
            <a:endParaRPr lang="en-CA"/>
          </a:p>
        </p:txBody>
      </p:sp>
    </p:spTree>
    <p:extLst>
      <p:ext uri="{BB962C8B-B14F-4D97-AF65-F5344CB8AC3E}">
        <p14:creationId xmlns:p14="http://schemas.microsoft.com/office/powerpoint/2010/main" val="3861228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24751C76-A677-4706-A3A1-EF6BD5A0C43F}" type="datetimeFigureOut">
              <a:rPr lang="en-CA" smtClean="0"/>
              <a:t>13/12/2017</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E57261F9-EA9B-49D8-B598-9C08FE224516}" type="slidenum">
              <a:rPr lang="en-CA" smtClean="0"/>
              <a:t>‹#›</a:t>
            </a:fld>
            <a:endParaRPr lang="en-CA"/>
          </a:p>
        </p:txBody>
      </p:sp>
    </p:spTree>
    <p:extLst>
      <p:ext uri="{BB962C8B-B14F-4D97-AF65-F5344CB8AC3E}">
        <p14:creationId xmlns:p14="http://schemas.microsoft.com/office/powerpoint/2010/main" val="9049005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24751C76-A677-4706-A3A1-EF6BD5A0C43F}" type="datetimeFigureOut">
              <a:rPr lang="en-CA" smtClean="0"/>
              <a:t>13/12/2017</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E57261F9-EA9B-49D8-B598-9C08FE224516}" type="slidenum">
              <a:rPr lang="en-CA" smtClean="0"/>
              <a:t>‹#›</a:t>
            </a:fld>
            <a:endParaRPr lang="en-CA"/>
          </a:p>
        </p:txBody>
      </p:sp>
    </p:spTree>
    <p:extLst>
      <p:ext uri="{BB962C8B-B14F-4D97-AF65-F5344CB8AC3E}">
        <p14:creationId xmlns:p14="http://schemas.microsoft.com/office/powerpoint/2010/main" val="22917081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751C76-A677-4706-A3A1-EF6BD5A0C43F}" type="datetimeFigureOut">
              <a:rPr lang="en-CA" smtClean="0"/>
              <a:t>13/12/2017</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E57261F9-EA9B-49D8-B598-9C08FE224516}" type="slidenum">
              <a:rPr lang="en-CA" smtClean="0"/>
              <a:t>‹#›</a:t>
            </a:fld>
            <a:endParaRPr lang="en-CA"/>
          </a:p>
        </p:txBody>
      </p:sp>
    </p:spTree>
    <p:extLst>
      <p:ext uri="{BB962C8B-B14F-4D97-AF65-F5344CB8AC3E}">
        <p14:creationId xmlns:p14="http://schemas.microsoft.com/office/powerpoint/2010/main" val="37509152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751C76-A677-4706-A3A1-EF6BD5A0C43F}" type="datetimeFigureOut">
              <a:rPr lang="en-CA" smtClean="0"/>
              <a:t>13/12/2017</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57261F9-EA9B-49D8-B598-9C08FE224516}" type="slidenum">
              <a:rPr lang="en-CA" smtClean="0"/>
              <a:t>‹#›</a:t>
            </a:fld>
            <a:endParaRPr lang="en-CA"/>
          </a:p>
        </p:txBody>
      </p:sp>
    </p:spTree>
    <p:extLst>
      <p:ext uri="{BB962C8B-B14F-4D97-AF65-F5344CB8AC3E}">
        <p14:creationId xmlns:p14="http://schemas.microsoft.com/office/powerpoint/2010/main" val="34991720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751C76-A677-4706-A3A1-EF6BD5A0C43F}" type="datetimeFigureOut">
              <a:rPr lang="en-CA" smtClean="0"/>
              <a:t>13/12/2017</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57261F9-EA9B-49D8-B598-9C08FE224516}" type="slidenum">
              <a:rPr lang="en-CA" smtClean="0"/>
              <a:t>‹#›</a:t>
            </a:fld>
            <a:endParaRPr lang="en-CA"/>
          </a:p>
        </p:txBody>
      </p:sp>
    </p:spTree>
    <p:extLst>
      <p:ext uri="{BB962C8B-B14F-4D97-AF65-F5344CB8AC3E}">
        <p14:creationId xmlns:p14="http://schemas.microsoft.com/office/powerpoint/2010/main" val="10027443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751C76-A677-4706-A3A1-EF6BD5A0C43F}" type="datetimeFigureOut">
              <a:rPr lang="en-CA" smtClean="0"/>
              <a:t>13/12/2017</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7261F9-EA9B-49D8-B598-9C08FE224516}" type="slidenum">
              <a:rPr lang="en-CA" smtClean="0"/>
              <a:t>‹#›</a:t>
            </a:fld>
            <a:endParaRPr lang="en-CA"/>
          </a:p>
        </p:txBody>
      </p:sp>
    </p:spTree>
    <p:extLst>
      <p:ext uri="{BB962C8B-B14F-4D97-AF65-F5344CB8AC3E}">
        <p14:creationId xmlns:p14="http://schemas.microsoft.com/office/powerpoint/2010/main" val="29602538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الخصخصة والتعليم السندي </a:t>
            </a:r>
            <a:endParaRPr lang="en-CA" dirty="0"/>
          </a:p>
        </p:txBody>
      </p:sp>
      <p:sp>
        <p:nvSpPr>
          <p:cNvPr id="3" name="Subtitle 2"/>
          <p:cNvSpPr>
            <a:spLocks noGrp="1"/>
          </p:cNvSpPr>
          <p:nvPr>
            <p:ph type="subTitle" idx="1"/>
          </p:nvPr>
        </p:nvSpPr>
        <p:spPr/>
        <p:txBody>
          <a:bodyPr/>
          <a:lstStyle/>
          <a:p>
            <a:endParaRPr lang="en-CA" dirty="0"/>
          </a:p>
        </p:txBody>
      </p:sp>
    </p:spTree>
    <p:extLst>
      <p:ext uri="{BB962C8B-B14F-4D97-AF65-F5344CB8AC3E}">
        <p14:creationId xmlns:p14="http://schemas.microsoft.com/office/powerpoint/2010/main" val="2198117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السندات التعليمية والخيار التعليمي </a:t>
            </a:r>
            <a:endParaRPr lang="en-CA"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20316" y="1988840"/>
            <a:ext cx="8701445" cy="3816423"/>
          </a:xfrm>
        </p:spPr>
      </p:pic>
    </p:spTree>
    <p:extLst>
      <p:ext uri="{BB962C8B-B14F-4D97-AF65-F5344CB8AC3E}">
        <p14:creationId xmlns:p14="http://schemas.microsoft.com/office/powerpoint/2010/main" val="20348341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الخصخصة والسندات التعليمية </a:t>
            </a:r>
            <a:endParaRPr lang="en-CA"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0528" y="1556792"/>
            <a:ext cx="9423202" cy="2448272"/>
          </a:xfrm>
        </p:spPr>
      </p:pic>
    </p:spTree>
    <p:extLst>
      <p:ext uri="{BB962C8B-B14F-4D97-AF65-F5344CB8AC3E}">
        <p14:creationId xmlns:p14="http://schemas.microsoft.com/office/powerpoint/2010/main" val="2158135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الجذور التاريخية والنشأة الحديثة </a:t>
            </a:r>
            <a:endParaRPr lang="en-CA"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 y="1556792"/>
            <a:ext cx="8964488" cy="2513573"/>
          </a:xfr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560" y="3861047"/>
            <a:ext cx="8146673" cy="3287535"/>
          </a:xfrm>
          <a:prstGeom prst="rect">
            <a:avLst/>
          </a:prstGeom>
        </p:spPr>
      </p:pic>
    </p:spTree>
    <p:extLst>
      <p:ext uri="{BB962C8B-B14F-4D97-AF65-F5344CB8AC3E}">
        <p14:creationId xmlns:p14="http://schemas.microsoft.com/office/powerpoint/2010/main" val="2656544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الأسس النظرية </a:t>
            </a:r>
            <a:endParaRPr lang="en-CA" dirty="0"/>
          </a:p>
        </p:txBody>
      </p:sp>
      <p:sp>
        <p:nvSpPr>
          <p:cNvPr id="3" name="Content Placeholder 2"/>
          <p:cNvSpPr>
            <a:spLocks noGrp="1"/>
          </p:cNvSpPr>
          <p:nvPr>
            <p:ph idx="1"/>
          </p:nvPr>
        </p:nvSpPr>
        <p:spPr/>
        <p:txBody>
          <a:bodyPr/>
          <a:lstStyle/>
          <a:p>
            <a:pPr algn="r" rtl="1"/>
            <a:r>
              <a:rPr lang="ar-SA" dirty="0" smtClean="0"/>
              <a:t>يستند التعليم إلى أسس نظرية </a:t>
            </a:r>
            <a:r>
              <a:rPr lang="ar-SA" dirty="0"/>
              <a:t>ا</a:t>
            </a:r>
            <a:r>
              <a:rPr lang="ar-SA" dirty="0" smtClean="0"/>
              <a:t>قتصادية وتعليمية واجتماعية وديمقراطية </a:t>
            </a:r>
            <a:endParaRPr lang="en-CA" dirty="0"/>
          </a:p>
        </p:txBody>
      </p:sp>
    </p:spTree>
    <p:extLst>
      <p:ext uri="{BB962C8B-B14F-4D97-AF65-F5344CB8AC3E}">
        <p14:creationId xmlns:p14="http://schemas.microsoft.com/office/powerpoint/2010/main" val="27666976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الحجج الاقتصادية </a:t>
            </a:r>
            <a:endParaRPr lang="en-CA"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0528" y="1484784"/>
            <a:ext cx="9667961" cy="4320480"/>
          </a:xfrm>
        </p:spPr>
      </p:pic>
    </p:spTree>
    <p:extLst>
      <p:ext uri="{BB962C8B-B14F-4D97-AF65-F5344CB8AC3E}">
        <p14:creationId xmlns:p14="http://schemas.microsoft.com/office/powerpoint/2010/main" val="36122212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الحجج التعليمية </a:t>
            </a:r>
            <a:endParaRPr lang="en-CA"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4544" y="1700808"/>
            <a:ext cx="9674366" cy="3346807"/>
          </a:xfrm>
        </p:spPr>
      </p:pic>
    </p:spTree>
    <p:extLst>
      <p:ext uri="{BB962C8B-B14F-4D97-AF65-F5344CB8AC3E}">
        <p14:creationId xmlns:p14="http://schemas.microsoft.com/office/powerpoint/2010/main" val="22497205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الحجج الاجتماعية </a:t>
            </a:r>
            <a:endParaRPr lang="en-CA"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887" y="2060848"/>
            <a:ext cx="9361040" cy="2482094"/>
          </a:xfrm>
        </p:spPr>
      </p:pic>
    </p:spTree>
    <p:extLst>
      <p:ext uri="{BB962C8B-B14F-4D97-AF65-F5344CB8AC3E}">
        <p14:creationId xmlns:p14="http://schemas.microsoft.com/office/powerpoint/2010/main" val="41761343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الحجج الديمقراطية </a:t>
            </a:r>
            <a:endParaRPr lang="en-CA"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330" y="1988840"/>
            <a:ext cx="9137771" cy="3219805"/>
          </a:xfrm>
        </p:spPr>
      </p:pic>
    </p:spTree>
    <p:extLst>
      <p:ext uri="{BB962C8B-B14F-4D97-AF65-F5344CB8AC3E}">
        <p14:creationId xmlns:p14="http://schemas.microsoft.com/office/powerpoint/2010/main" val="19369625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أهداف التعليم السندي </a:t>
            </a:r>
            <a:endParaRPr lang="en-CA" dirty="0"/>
          </a:p>
        </p:txBody>
      </p:sp>
      <p:sp>
        <p:nvSpPr>
          <p:cNvPr id="3" name="Content Placeholder 2"/>
          <p:cNvSpPr>
            <a:spLocks noGrp="1"/>
          </p:cNvSpPr>
          <p:nvPr>
            <p:ph idx="1"/>
          </p:nvPr>
        </p:nvSpPr>
        <p:spPr/>
        <p:txBody>
          <a:bodyPr>
            <a:normAutofit fontScale="92500" lnSpcReduction="10000"/>
          </a:bodyPr>
          <a:lstStyle/>
          <a:p>
            <a:pPr marL="514350" lvl="0" indent="-514350" algn="r" rtl="1">
              <a:buFont typeface="+mj-lt"/>
              <a:buAutoNum type="arabicPeriod"/>
            </a:pPr>
            <a:r>
              <a:rPr lang="ar-SA" dirty="0"/>
              <a:t>مبدأ حق العميل في الاختيار : وهو حق الوالدين في اختيار المدارس </a:t>
            </a:r>
            <a:endParaRPr lang="en-CA" dirty="0"/>
          </a:p>
          <a:p>
            <a:pPr marL="514350" lvl="0" indent="-514350" algn="r" rtl="1">
              <a:buFont typeface="+mj-lt"/>
              <a:buAutoNum type="arabicPeriod"/>
            </a:pPr>
            <a:r>
              <a:rPr lang="ar-SA" dirty="0"/>
              <a:t>مبدأ الترقي الشخصي : اعطاء الناس حق الاختيار تدفعهم الى الاهتمام والمشاركة ومضاعفة الجهد </a:t>
            </a:r>
            <a:endParaRPr lang="en-CA" dirty="0"/>
          </a:p>
          <a:p>
            <a:pPr marL="514350" lvl="0" indent="-514350" algn="r" rtl="1">
              <a:buFont typeface="+mj-lt"/>
              <a:buAutoNum type="arabicPeriod"/>
            </a:pPr>
            <a:r>
              <a:rPr lang="ar-SA" dirty="0"/>
              <a:t>مبدأ تشجيع التنافس: مدارس التعليم العام عادة محتكرة في حين أن تطبيق السندات </a:t>
            </a:r>
            <a:r>
              <a:rPr lang="ar-SA" dirty="0" smtClean="0"/>
              <a:t>تجلب </a:t>
            </a:r>
            <a:r>
              <a:rPr lang="ar-SA" dirty="0"/>
              <a:t>معها المنافسة المؤدية إلى  خفض التكلفة وتحسين النوعية وتنشيط الابداع </a:t>
            </a:r>
            <a:endParaRPr lang="en-CA" dirty="0"/>
          </a:p>
          <a:p>
            <a:pPr marL="514350" lvl="0" indent="-514350" algn="r" rtl="1">
              <a:buFont typeface="+mj-lt"/>
              <a:buAutoNum type="arabicPeriod"/>
            </a:pPr>
            <a:r>
              <a:rPr lang="ar-SA" dirty="0"/>
              <a:t>مبدأ توسيع قاعدة الدخول للمدارس الخاصة:  قصر السندات التعليمية على الأسر محدودة الدخل قد يرفع من نسبة دخول أبناء هذه الأسر إلى مدارس القطاع الخاص </a:t>
            </a:r>
            <a:endParaRPr lang="en-CA" dirty="0"/>
          </a:p>
          <a:p>
            <a:pPr algn="ctr" rtl="1"/>
            <a:endParaRPr lang="en-CA" dirty="0"/>
          </a:p>
        </p:txBody>
      </p:sp>
    </p:spTree>
    <p:extLst>
      <p:ext uri="{BB962C8B-B14F-4D97-AF65-F5344CB8AC3E}">
        <p14:creationId xmlns:p14="http://schemas.microsoft.com/office/powerpoint/2010/main" val="11486741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أشكال التعليم السندي </a:t>
            </a:r>
            <a:endParaRPr lang="en-CA"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9552" y="1772816"/>
            <a:ext cx="8241736" cy="4464496"/>
          </a:xfrm>
        </p:spPr>
      </p:pic>
    </p:spTree>
    <p:extLst>
      <p:ext uri="{BB962C8B-B14F-4D97-AF65-F5344CB8AC3E}">
        <p14:creationId xmlns:p14="http://schemas.microsoft.com/office/powerpoint/2010/main" val="2141913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216" y="1844824"/>
            <a:ext cx="8762449" cy="4398140"/>
          </a:xfrm>
        </p:spPr>
      </p:pic>
    </p:spTree>
    <p:extLst>
      <p:ext uri="{BB962C8B-B14F-4D97-AF65-F5344CB8AC3E}">
        <p14:creationId xmlns:p14="http://schemas.microsoft.com/office/powerpoint/2010/main" val="390610877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أشكال التعليم السندي</a:t>
            </a:r>
            <a:endParaRPr lang="en-CA"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6980" y="1988840"/>
            <a:ext cx="8928992" cy="2970506"/>
          </a:xfrm>
        </p:spPr>
      </p:pic>
    </p:spTree>
    <p:extLst>
      <p:ext uri="{BB962C8B-B14F-4D97-AF65-F5344CB8AC3E}">
        <p14:creationId xmlns:p14="http://schemas.microsoft.com/office/powerpoint/2010/main" val="27871792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الانتقادات </a:t>
            </a:r>
            <a:endParaRPr lang="en-CA" dirty="0"/>
          </a:p>
        </p:txBody>
      </p:sp>
      <p:sp>
        <p:nvSpPr>
          <p:cNvPr id="3" name="Content Placeholder 2"/>
          <p:cNvSpPr>
            <a:spLocks noGrp="1"/>
          </p:cNvSpPr>
          <p:nvPr>
            <p:ph idx="1"/>
          </p:nvPr>
        </p:nvSpPr>
        <p:spPr/>
        <p:txBody>
          <a:bodyPr>
            <a:normAutofit/>
          </a:bodyPr>
          <a:lstStyle/>
          <a:p>
            <a:pPr lvl="0" algn="r" rtl="1"/>
            <a:r>
              <a:rPr lang="ar-SA" dirty="0"/>
              <a:t>من أشد الانتقادات أن بعض الآباء </a:t>
            </a:r>
            <a:r>
              <a:rPr lang="ar-SA" dirty="0" smtClean="0"/>
              <a:t>ليس </a:t>
            </a:r>
            <a:r>
              <a:rPr lang="ar-SA" dirty="0"/>
              <a:t>على قدر من الكفاءة يؤهلهم لأخذ الخيار التعليمي المناسب لأبنائهم </a:t>
            </a:r>
            <a:endParaRPr lang="en-CA" dirty="0"/>
          </a:p>
          <a:p>
            <a:pPr algn="r" rtl="1"/>
            <a:r>
              <a:rPr lang="ar-SA" dirty="0"/>
              <a:t>ويمكن الرد على هذا الانتقاد كالتالي </a:t>
            </a:r>
            <a:endParaRPr lang="en-CA" dirty="0"/>
          </a:p>
          <a:p>
            <a:pPr lvl="0" algn="r" rtl="1"/>
            <a:r>
              <a:rPr lang="ar-SA" dirty="0"/>
              <a:t>أن الوالدين قد حرموا من هذا الحق فترة طويلة ولكن بعد تمكينهم سوف </a:t>
            </a:r>
            <a:r>
              <a:rPr lang="ar-SA" dirty="0" smtClean="0"/>
              <a:t>يصبحون </a:t>
            </a:r>
            <a:r>
              <a:rPr lang="ar-SA" dirty="0"/>
              <a:t>أكثر مهارة وحذقا في استخدامه </a:t>
            </a:r>
            <a:endParaRPr lang="en-CA" dirty="0"/>
          </a:p>
          <a:p>
            <a:pPr lvl="0" algn="r" rtl="1"/>
            <a:r>
              <a:rPr lang="ar-SA" smtClean="0"/>
              <a:t>الدر</a:t>
            </a:r>
            <a:r>
              <a:rPr lang="ar-SA"/>
              <a:t>ا</a:t>
            </a:r>
            <a:r>
              <a:rPr lang="ar-SA" smtClean="0"/>
              <a:t>سات </a:t>
            </a:r>
            <a:r>
              <a:rPr lang="ar-SA" dirty="0"/>
              <a:t>العلمية أوضحت عقلانية وسلامة الاختيارات التي قام بها الوالدين رغم تواضع مستوياتهم التعليمية </a:t>
            </a:r>
            <a:endParaRPr lang="en-CA" dirty="0"/>
          </a:p>
          <a:p>
            <a:pPr algn="l"/>
            <a:endParaRPr lang="en-CA" dirty="0"/>
          </a:p>
        </p:txBody>
      </p:sp>
    </p:spTree>
    <p:extLst>
      <p:ext uri="{BB962C8B-B14F-4D97-AF65-F5344CB8AC3E}">
        <p14:creationId xmlns:p14="http://schemas.microsoft.com/office/powerpoint/2010/main" val="30544995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الانتقادات </a:t>
            </a:r>
            <a:endParaRPr lang="en-CA" dirty="0"/>
          </a:p>
        </p:txBody>
      </p:sp>
      <p:sp>
        <p:nvSpPr>
          <p:cNvPr id="3" name="Content Placeholder 2"/>
          <p:cNvSpPr>
            <a:spLocks noGrp="1"/>
          </p:cNvSpPr>
          <p:nvPr>
            <p:ph idx="1"/>
          </p:nvPr>
        </p:nvSpPr>
        <p:spPr/>
        <p:txBody>
          <a:bodyPr>
            <a:normAutofit/>
          </a:bodyPr>
          <a:lstStyle/>
          <a:p>
            <a:pPr lvl="0" algn="r" rtl="1"/>
            <a:r>
              <a:rPr lang="ar-SA" sz="2000" dirty="0"/>
              <a:t>تحطيم نظام المدارس العامة، فيهجر أبناء الأسر العالية والمتوسطة مدارس التعليم العام إلى مدارس القطاع الخاص ، ويترك الفقراء لمدارس عامة مقفرة وخربة ولاتجد التمويل الكافي </a:t>
            </a:r>
            <a:endParaRPr lang="en-CA" sz="2000" dirty="0"/>
          </a:p>
          <a:p>
            <a:pPr algn="r" rtl="1"/>
            <a:r>
              <a:rPr lang="ar-SA" sz="2000" dirty="0" smtClean="0"/>
              <a:t>ويرد على هذا الانتقاد كالاتي </a:t>
            </a:r>
            <a:endParaRPr lang="en-CA" sz="20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2636912"/>
            <a:ext cx="8352928" cy="3597050"/>
          </a:xfrm>
          <a:prstGeom prst="rect">
            <a:avLst/>
          </a:prstGeom>
        </p:spPr>
      </p:pic>
    </p:spTree>
    <p:extLst>
      <p:ext uri="{BB962C8B-B14F-4D97-AF65-F5344CB8AC3E}">
        <p14:creationId xmlns:p14="http://schemas.microsoft.com/office/powerpoint/2010/main" val="32239543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الانتقادات </a:t>
            </a:r>
            <a:endParaRPr lang="en-CA" dirty="0"/>
          </a:p>
        </p:txBody>
      </p:sp>
      <p:sp>
        <p:nvSpPr>
          <p:cNvPr id="3" name="Content Placeholder 2"/>
          <p:cNvSpPr>
            <a:spLocks noGrp="1"/>
          </p:cNvSpPr>
          <p:nvPr>
            <p:ph idx="1"/>
          </p:nvPr>
        </p:nvSpPr>
        <p:spPr/>
        <p:txBody>
          <a:bodyPr/>
          <a:lstStyle/>
          <a:p>
            <a:pPr lvl="0" algn="r" rtl="1"/>
            <a:r>
              <a:rPr lang="ar-SA" sz="2000" dirty="0"/>
              <a:t>قد </a:t>
            </a:r>
            <a:r>
              <a:rPr lang="ar-SA" sz="2000" dirty="0" smtClean="0"/>
              <a:t>يعرض </a:t>
            </a:r>
            <a:r>
              <a:rPr lang="ar-SA" sz="2000" dirty="0"/>
              <a:t>نظام السندات التعليم العام للكثير من التأثيرات السلبية المترتبة على إخضاع المدارس إلى قوى السوق </a:t>
            </a:r>
            <a:r>
              <a:rPr lang="ar-SA" sz="2000" dirty="0" smtClean="0"/>
              <a:t>الحر</a:t>
            </a:r>
            <a:r>
              <a:rPr lang="en-GB" sz="2000" dirty="0"/>
              <a:t>.</a:t>
            </a:r>
            <a:r>
              <a:rPr lang="ar-SA" dirty="0" smtClean="0"/>
              <a:t> </a:t>
            </a:r>
            <a:endParaRPr lang="en-GB" dirty="0" smtClean="0"/>
          </a:p>
          <a:p>
            <a:pPr lvl="0" algn="r" rtl="1"/>
            <a:endParaRPr lang="en-CA"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9578" y="2492896"/>
            <a:ext cx="8640960" cy="2388289"/>
          </a:xfrm>
          <a:prstGeom prst="rect">
            <a:avLst/>
          </a:prstGeom>
        </p:spPr>
      </p:pic>
    </p:spTree>
    <p:extLst>
      <p:ext uri="{BB962C8B-B14F-4D97-AF65-F5344CB8AC3E}">
        <p14:creationId xmlns:p14="http://schemas.microsoft.com/office/powerpoint/2010/main" val="17526403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3583" y="1916832"/>
            <a:ext cx="9407086" cy="4392488"/>
          </a:xfrm>
        </p:spPr>
      </p:pic>
    </p:spTree>
    <p:extLst>
      <p:ext uri="{BB962C8B-B14F-4D97-AF65-F5344CB8AC3E}">
        <p14:creationId xmlns:p14="http://schemas.microsoft.com/office/powerpoint/2010/main" val="22480846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الانتقادات</a:t>
            </a:r>
            <a:endParaRPr lang="en-CA"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7544" y="1340768"/>
            <a:ext cx="8302095" cy="2016223"/>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9641" y="3645024"/>
            <a:ext cx="8762909" cy="2160240"/>
          </a:xfrm>
          <a:prstGeom prst="rect">
            <a:avLst/>
          </a:prstGeom>
        </p:spPr>
      </p:pic>
    </p:spTree>
    <p:extLst>
      <p:ext uri="{BB962C8B-B14F-4D97-AF65-F5344CB8AC3E}">
        <p14:creationId xmlns:p14="http://schemas.microsoft.com/office/powerpoint/2010/main" val="14085847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الانتقادات </a:t>
            </a:r>
            <a:endParaRPr lang="en-CA"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7504" y="2276872"/>
            <a:ext cx="8831663" cy="3436380"/>
          </a:xfrm>
        </p:spPr>
      </p:pic>
    </p:spTree>
    <p:extLst>
      <p:ext uri="{BB962C8B-B14F-4D97-AF65-F5344CB8AC3E}">
        <p14:creationId xmlns:p14="http://schemas.microsoft.com/office/powerpoint/2010/main" val="30922392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7956" y="1988840"/>
            <a:ext cx="8814978" cy="4104456"/>
          </a:xfrm>
        </p:spPr>
      </p:pic>
    </p:spTree>
    <p:extLst>
      <p:ext uri="{BB962C8B-B14F-4D97-AF65-F5344CB8AC3E}">
        <p14:creationId xmlns:p14="http://schemas.microsoft.com/office/powerpoint/2010/main" val="17969488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7105" y="1772817"/>
            <a:ext cx="8575375" cy="1872207"/>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9879" y="3367415"/>
            <a:ext cx="8508585" cy="1645761"/>
          </a:xfrm>
          <a:prstGeom prst="rect">
            <a:avLst/>
          </a:prstGeom>
        </p:spPr>
      </p:pic>
    </p:spTree>
    <p:extLst>
      <p:ext uri="{BB962C8B-B14F-4D97-AF65-F5344CB8AC3E}">
        <p14:creationId xmlns:p14="http://schemas.microsoft.com/office/powerpoint/2010/main" val="32559606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pPr algn="r" rtl="1"/>
            <a:r>
              <a:rPr lang="ar-SA" dirty="0"/>
              <a:t>يعد تمويل التعليم  من أهم المشكلات المعاصرة لكثير من الدول من ضمنها دول الخليج، وفي ظل تزايد تكلفة التعليم بما يفوق كثير من ميزانيات الدول خاصة الدول النامية </a:t>
            </a:r>
            <a:endParaRPr lang="en-CA" dirty="0"/>
          </a:p>
          <a:p>
            <a:pPr algn="r" rtl="1"/>
            <a:r>
              <a:rPr lang="ar-SA" dirty="0"/>
              <a:t>في هذا السياق ظهرت السندات التعليمية من ضمن المشاريع الجديدة التي قد تساهم في حل مشكلة تمويل التعليم، وقد طبقت في العديد من الدول المتقدمة والنامية </a:t>
            </a:r>
            <a:endParaRPr lang="en-CA" dirty="0"/>
          </a:p>
          <a:p>
            <a:pPr algn="r" rtl="1"/>
            <a:endParaRPr lang="en-CA" dirty="0"/>
          </a:p>
        </p:txBody>
      </p:sp>
    </p:spTree>
    <p:extLst>
      <p:ext uri="{BB962C8B-B14F-4D97-AF65-F5344CB8AC3E}">
        <p14:creationId xmlns:p14="http://schemas.microsoft.com/office/powerpoint/2010/main" val="21720342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normAutofit fontScale="77500" lnSpcReduction="20000"/>
          </a:bodyPr>
          <a:lstStyle/>
          <a:p>
            <a:pPr algn="r" rtl="1"/>
            <a:r>
              <a:rPr lang="ar-SA" dirty="0"/>
              <a:t>السندات: يعبر هذا المصطلح عن ايصالات ورقية رسمية تحمل قيمة مالية تدفعها الحكومة إلى المستهلكين أو باسمهم لاستخدامها للدفع أو شراء سلع او خدمات معينة تتفق مع </a:t>
            </a:r>
            <a:r>
              <a:rPr lang="ar-SA" dirty="0" smtClean="0"/>
              <a:t>طبيعة </a:t>
            </a:r>
            <a:r>
              <a:rPr lang="ar-SA" dirty="0"/>
              <a:t>ماحددته الحكومة لها </a:t>
            </a:r>
            <a:r>
              <a:rPr lang="ar-SA"/>
              <a:t>من </a:t>
            </a:r>
            <a:r>
              <a:rPr lang="ar-SA" smtClean="0"/>
              <a:t>استخدام. </a:t>
            </a:r>
            <a:endParaRPr lang="en-CA" dirty="0"/>
          </a:p>
          <a:p>
            <a:pPr algn="r" rtl="1"/>
            <a:r>
              <a:rPr lang="ar-SA" dirty="0"/>
              <a:t>التعليم السندي: يعتبر شكل من اشكال التعليم يعتمد في تمويله على تكفل الحكومة بالدفع المادي لمتلقيه من خلال اصدارها إيصالات مالية تمكن حامليها من التعلم في مدارس عامة أو خاصة حسب اختيارهم. وهذا الدفع يمكن أن يتم مباشرة إلى اولياء أمور الطلبة أو الطلبة أنفسهم أو بطريقة غير مباشرة أي إلى المدارس المختارة، وفي الحالتين تقوم المدارس باسترداد قيمتها نقداً من الحكومة أو الولاية. </a:t>
            </a:r>
            <a:endParaRPr lang="en-CA" dirty="0"/>
          </a:p>
          <a:p>
            <a:pPr algn="r" rtl="1"/>
            <a:r>
              <a:rPr lang="ar-SA" dirty="0"/>
              <a:t>الاختيار الوالدي: يعبر عن منح الوالدين أو ولي أمر الطالب حرية تسجيل أبنائهم في أي مدرسة عامة أو خاصة من اختيارهم طالما تنطبق عليها الشروط المقررة من الحكومة أو الولاية. </a:t>
            </a:r>
            <a:endParaRPr lang="en-CA" dirty="0"/>
          </a:p>
          <a:p>
            <a:pPr marL="0" indent="0" algn="r" rtl="1">
              <a:buNone/>
            </a:pPr>
            <a:endParaRPr lang="en-CA" dirty="0"/>
          </a:p>
        </p:txBody>
      </p:sp>
    </p:spTree>
    <p:extLst>
      <p:ext uri="{BB962C8B-B14F-4D97-AF65-F5344CB8AC3E}">
        <p14:creationId xmlns:p14="http://schemas.microsoft.com/office/powerpoint/2010/main" val="22793434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7544" y="836712"/>
            <a:ext cx="8370489" cy="5938309"/>
          </a:xfrm>
        </p:spPr>
      </p:pic>
    </p:spTree>
    <p:extLst>
      <p:ext uri="{BB962C8B-B14F-4D97-AF65-F5344CB8AC3E}">
        <p14:creationId xmlns:p14="http://schemas.microsoft.com/office/powerpoint/2010/main" val="4072953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التعليم السندي اصطلاحاً </a:t>
            </a:r>
            <a:endParaRPr lang="en-CA"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0528" y="1484784"/>
            <a:ext cx="9729865" cy="1440160"/>
          </a:xfrm>
        </p:spPr>
      </p:pic>
      <p:sp>
        <p:nvSpPr>
          <p:cNvPr id="6" name="TextBox 5"/>
          <p:cNvSpPr txBox="1"/>
          <p:nvPr/>
        </p:nvSpPr>
        <p:spPr>
          <a:xfrm>
            <a:off x="683568" y="3068960"/>
            <a:ext cx="7920880" cy="3323987"/>
          </a:xfrm>
          <a:prstGeom prst="rect">
            <a:avLst/>
          </a:prstGeom>
          <a:noFill/>
        </p:spPr>
        <p:txBody>
          <a:bodyPr wrap="square" rtlCol="0">
            <a:spAutoFit/>
          </a:bodyPr>
          <a:lstStyle/>
          <a:p>
            <a:pPr algn="r" rtl="1"/>
            <a:r>
              <a:rPr lang="ar-SA" sz="2400" dirty="0"/>
              <a:t>وفي تعريف آخر : السندات التعليمية هي شهدات تصدرها الحكومة إلى الوالدين ليقدماها إلى المدرسة التي يختاراها والتي بدورها تعيدها إلى الحكومة للحصول على قيمتها نقداً  </a:t>
            </a:r>
            <a:endParaRPr lang="ar-SA" sz="2400" dirty="0" smtClean="0"/>
          </a:p>
          <a:p>
            <a:pPr algn="r" rtl="1"/>
            <a:endParaRPr lang="ar-SA" sz="2400" dirty="0"/>
          </a:p>
          <a:p>
            <a:pPr algn="r" rtl="1"/>
            <a:r>
              <a:rPr lang="ar-SA" sz="2400" dirty="0"/>
              <a:t>وفي تعريف آخر: السندات التعليمية هي عبارة عن شهادات رسوم(دراسية)تصدر من قبل الحكومة ويعاد صرفها من قبل المدارس التي يختارها الطلبة، ونظام السندات التام يشمل كل من المدارس الحكومية والخاصة.  </a:t>
            </a:r>
            <a:endParaRPr lang="en-CA" sz="2400" dirty="0"/>
          </a:p>
          <a:p>
            <a:pPr algn="r" rtl="1"/>
            <a:endParaRPr lang="en-CA" sz="2400" dirty="0"/>
          </a:p>
          <a:p>
            <a:endParaRPr lang="en-CA" dirty="0"/>
          </a:p>
        </p:txBody>
      </p:sp>
    </p:spTree>
    <p:extLst>
      <p:ext uri="{BB962C8B-B14F-4D97-AF65-F5344CB8AC3E}">
        <p14:creationId xmlns:p14="http://schemas.microsoft.com/office/powerpoint/2010/main" val="9784933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7504" y="2060848"/>
            <a:ext cx="8845054" cy="2989877"/>
          </a:xfrm>
        </p:spPr>
      </p:pic>
    </p:spTree>
    <p:extLst>
      <p:ext uri="{BB962C8B-B14F-4D97-AF65-F5344CB8AC3E}">
        <p14:creationId xmlns:p14="http://schemas.microsoft.com/office/powerpoint/2010/main" val="68582205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229</TotalTime>
  <Words>484</Words>
  <Application>Microsoft Office PowerPoint</Application>
  <PresentationFormat>On-screen Show (4:3)</PresentationFormat>
  <Paragraphs>38</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الخصخصة والتعليم السندي </vt:lpstr>
      <vt:lpstr>PowerPoint Presentation</vt:lpstr>
      <vt:lpstr>PowerPoint Presentation</vt:lpstr>
      <vt:lpstr>PowerPoint Presentation</vt:lpstr>
      <vt:lpstr>PowerPoint Presentation</vt:lpstr>
      <vt:lpstr>PowerPoint Presentation</vt:lpstr>
      <vt:lpstr>PowerPoint Presentation</vt:lpstr>
      <vt:lpstr>التعليم السندي اصطلاحاً </vt:lpstr>
      <vt:lpstr>PowerPoint Presentation</vt:lpstr>
      <vt:lpstr>السندات التعليمية والخيار التعليمي </vt:lpstr>
      <vt:lpstr>الخصخصة والسندات التعليمية </vt:lpstr>
      <vt:lpstr>الجذور التاريخية والنشأة الحديثة </vt:lpstr>
      <vt:lpstr>الأسس النظرية </vt:lpstr>
      <vt:lpstr>الحجج الاقتصادية </vt:lpstr>
      <vt:lpstr>الحجج التعليمية </vt:lpstr>
      <vt:lpstr>الحجج الاجتماعية </vt:lpstr>
      <vt:lpstr>الحجج الديمقراطية </vt:lpstr>
      <vt:lpstr>أهداف التعليم السندي </vt:lpstr>
      <vt:lpstr>أشكال التعليم السندي </vt:lpstr>
      <vt:lpstr>أشكال التعليم السندي</vt:lpstr>
      <vt:lpstr>الانتقادات </vt:lpstr>
      <vt:lpstr>الانتقادات </vt:lpstr>
      <vt:lpstr>الانتقادات </vt:lpstr>
      <vt:lpstr>PowerPoint Presentation</vt:lpstr>
      <vt:lpstr>الانتقادات</vt:lpstr>
      <vt:lpstr>الانتقادات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Arwa</dc:creator>
  <cp:lastModifiedBy>ITU_Admin</cp:lastModifiedBy>
  <cp:revision>25</cp:revision>
  <dcterms:created xsi:type="dcterms:W3CDTF">2017-11-24T09:57:18Z</dcterms:created>
  <dcterms:modified xsi:type="dcterms:W3CDTF">2017-12-13T18:44:22Z</dcterms:modified>
</cp:coreProperties>
</file>