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0"/>
  </p:notesMasterIdLst>
  <p:sldIdLst>
    <p:sldId id="256" r:id="rId2"/>
    <p:sldId id="257" r:id="rId3"/>
    <p:sldId id="284"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81" r:id="rId20"/>
    <p:sldId id="273" r:id="rId21"/>
    <p:sldId id="282" r:id="rId22"/>
    <p:sldId id="274" r:id="rId23"/>
    <p:sldId id="275" r:id="rId24"/>
    <p:sldId id="276" r:id="rId25"/>
    <p:sldId id="283" r:id="rId26"/>
    <p:sldId id="277" r:id="rId27"/>
    <p:sldId id="278" r:id="rId28"/>
    <p:sldId id="279"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3EDB49-3BAA-49D1-B29B-9A6C2DBEBF1B}"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pPr rtl="1"/>
          <a:endParaRPr lang="ar-SA"/>
        </a:p>
      </dgm:t>
    </dgm:pt>
    <dgm:pt modelId="{F0AE25DD-3D7B-4170-B454-4588F7E7FD6F}">
      <dgm:prSet phldrT="[نص]" custT="1"/>
      <dgm:spPr/>
      <dgm:t>
        <a:bodyPr/>
        <a:lstStyle/>
        <a:p>
          <a:pPr rtl="1"/>
          <a:r>
            <a:rPr lang="ar-SA" sz="2000" b="1" dirty="0" smtClean="0"/>
            <a:t>شراكة تعاونية</a:t>
          </a:r>
          <a:endParaRPr lang="ar-SA" sz="2000" b="1" dirty="0"/>
        </a:p>
      </dgm:t>
    </dgm:pt>
    <dgm:pt modelId="{33C137B2-8E50-4A96-BDA2-AE504E217442}" type="parTrans" cxnId="{2176F9A9-1864-4B1A-BDF8-5A24BB7BB31F}">
      <dgm:prSet/>
      <dgm:spPr/>
      <dgm:t>
        <a:bodyPr/>
        <a:lstStyle/>
        <a:p>
          <a:pPr rtl="1"/>
          <a:endParaRPr lang="ar-SA"/>
        </a:p>
      </dgm:t>
    </dgm:pt>
    <dgm:pt modelId="{7EC2E79D-E9E1-4F0F-B522-0D466B1EFDC3}" type="sibTrans" cxnId="{2176F9A9-1864-4B1A-BDF8-5A24BB7BB31F}">
      <dgm:prSet/>
      <dgm:spPr/>
      <dgm:t>
        <a:bodyPr/>
        <a:lstStyle/>
        <a:p>
          <a:pPr rtl="1"/>
          <a:endParaRPr lang="ar-SA"/>
        </a:p>
      </dgm:t>
    </dgm:pt>
    <dgm:pt modelId="{56000DA2-F1CC-4B85-9034-D128181B1AED}">
      <dgm:prSet phldrT="[نص]"/>
      <dgm:spPr/>
      <dgm:t>
        <a:bodyPr/>
        <a:lstStyle/>
        <a:p>
          <a:pPr rtl="1"/>
          <a:r>
            <a:rPr lang="ar-SA" b="1" dirty="0" smtClean="0"/>
            <a:t>الأصدقاء والجيران</a:t>
          </a:r>
          <a:endParaRPr lang="ar-SA" b="1" dirty="0"/>
        </a:p>
      </dgm:t>
    </dgm:pt>
    <dgm:pt modelId="{8AC063AE-D891-4227-8E60-8035280197B3}" type="parTrans" cxnId="{122083F1-A7EB-4BAE-ADA0-A230662F17AA}">
      <dgm:prSet/>
      <dgm:spPr/>
      <dgm:t>
        <a:bodyPr/>
        <a:lstStyle/>
        <a:p>
          <a:pPr rtl="1"/>
          <a:endParaRPr lang="ar-SA"/>
        </a:p>
      </dgm:t>
    </dgm:pt>
    <dgm:pt modelId="{5739213F-998D-4FB1-B685-43E4922BBA35}" type="sibTrans" cxnId="{122083F1-A7EB-4BAE-ADA0-A230662F17AA}">
      <dgm:prSet/>
      <dgm:spPr/>
      <dgm:t>
        <a:bodyPr/>
        <a:lstStyle/>
        <a:p>
          <a:pPr rtl="1"/>
          <a:endParaRPr lang="ar-SA"/>
        </a:p>
      </dgm:t>
    </dgm:pt>
    <dgm:pt modelId="{8F5CA087-013C-46EC-9AA0-03C85C4C6C68}">
      <dgm:prSet phldrT="[نص]"/>
      <dgm:spPr/>
      <dgm:t>
        <a:bodyPr/>
        <a:lstStyle/>
        <a:p>
          <a:pPr rtl="1"/>
          <a:r>
            <a:rPr lang="ar-SA" b="1" dirty="0" smtClean="0"/>
            <a:t>أرباب العمل </a:t>
          </a:r>
          <a:endParaRPr lang="ar-SA" b="1" dirty="0"/>
        </a:p>
      </dgm:t>
    </dgm:pt>
    <dgm:pt modelId="{2C78D1F3-EAE4-4145-82A4-0139979FE430}" type="parTrans" cxnId="{BF66CE7A-7CAD-419A-8875-8BE616E038EB}">
      <dgm:prSet/>
      <dgm:spPr/>
      <dgm:t>
        <a:bodyPr/>
        <a:lstStyle/>
        <a:p>
          <a:pPr rtl="1"/>
          <a:endParaRPr lang="ar-SA"/>
        </a:p>
      </dgm:t>
    </dgm:pt>
    <dgm:pt modelId="{1769A23B-B654-4E8C-99B9-65716960870B}" type="sibTrans" cxnId="{BF66CE7A-7CAD-419A-8875-8BE616E038EB}">
      <dgm:prSet/>
      <dgm:spPr/>
      <dgm:t>
        <a:bodyPr/>
        <a:lstStyle/>
        <a:p>
          <a:pPr rtl="1"/>
          <a:endParaRPr lang="ar-SA"/>
        </a:p>
      </dgm:t>
    </dgm:pt>
    <dgm:pt modelId="{35D2E7CD-9FE8-43C5-BD79-2CE9A9679F41}">
      <dgm:prSet phldrT="[نص]"/>
      <dgm:spPr/>
      <dgm:t>
        <a:bodyPr/>
        <a:lstStyle/>
        <a:p>
          <a:pPr rtl="1"/>
          <a:r>
            <a:rPr lang="ar-SA" b="1" dirty="0" smtClean="0"/>
            <a:t>أمل وعائلتها</a:t>
          </a:r>
          <a:endParaRPr lang="ar-SA" b="1" dirty="0"/>
        </a:p>
      </dgm:t>
    </dgm:pt>
    <dgm:pt modelId="{70FD80A0-26E8-4C6F-B1B8-51BD0493D9A6}" type="parTrans" cxnId="{479B278F-7323-4DAF-9470-4AA8EBEB4160}">
      <dgm:prSet/>
      <dgm:spPr/>
      <dgm:t>
        <a:bodyPr/>
        <a:lstStyle/>
        <a:p>
          <a:pPr rtl="1"/>
          <a:endParaRPr lang="ar-SA"/>
        </a:p>
      </dgm:t>
    </dgm:pt>
    <dgm:pt modelId="{591B807A-90DF-4967-AA9E-9228281D51EF}" type="sibTrans" cxnId="{479B278F-7323-4DAF-9470-4AA8EBEB4160}">
      <dgm:prSet/>
      <dgm:spPr/>
      <dgm:t>
        <a:bodyPr/>
        <a:lstStyle/>
        <a:p>
          <a:pPr rtl="1"/>
          <a:endParaRPr lang="ar-SA"/>
        </a:p>
      </dgm:t>
    </dgm:pt>
    <dgm:pt modelId="{EBABDE53-3565-4EDE-BE67-23FAF279F2DE}">
      <dgm:prSet phldrT="[نص]"/>
      <dgm:spPr/>
      <dgm:t>
        <a:bodyPr/>
        <a:lstStyle/>
        <a:p>
          <a:pPr rtl="1"/>
          <a:r>
            <a:rPr lang="ar-SA" b="1" dirty="0" smtClean="0"/>
            <a:t>ممثلي المجتمع المحلي</a:t>
          </a:r>
          <a:endParaRPr lang="ar-SA" b="1" dirty="0"/>
        </a:p>
      </dgm:t>
    </dgm:pt>
    <dgm:pt modelId="{180AE8B0-4422-4255-886D-06573DE7BAD4}" type="parTrans" cxnId="{036B64C9-96CA-4B86-9C32-7953171026C7}">
      <dgm:prSet/>
      <dgm:spPr/>
      <dgm:t>
        <a:bodyPr/>
        <a:lstStyle/>
        <a:p>
          <a:pPr rtl="1"/>
          <a:endParaRPr lang="ar-SA"/>
        </a:p>
      </dgm:t>
    </dgm:pt>
    <dgm:pt modelId="{ED327623-C286-43F8-86DA-9EB46A9B9288}" type="sibTrans" cxnId="{036B64C9-96CA-4B86-9C32-7953171026C7}">
      <dgm:prSet/>
      <dgm:spPr/>
      <dgm:t>
        <a:bodyPr/>
        <a:lstStyle/>
        <a:p>
          <a:pPr rtl="1"/>
          <a:endParaRPr lang="ar-SA"/>
        </a:p>
      </dgm:t>
    </dgm:pt>
    <dgm:pt modelId="{C361535B-A1A4-4EF4-96DC-7DB28AD0FE1A}">
      <dgm:prSet phldrT="[نص]"/>
      <dgm:spPr/>
      <dgm:t>
        <a:bodyPr/>
        <a:lstStyle/>
        <a:p>
          <a:pPr rtl="1"/>
          <a:r>
            <a:rPr lang="ar-SA" b="1" dirty="0" smtClean="0"/>
            <a:t>موظفي المدرسة </a:t>
          </a:r>
          <a:r>
            <a:rPr lang="ar-SA" b="1" dirty="0" err="1" smtClean="0"/>
            <a:t>ومابعد</a:t>
          </a:r>
          <a:r>
            <a:rPr lang="ar-SA" b="1" dirty="0" smtClean="0"/>
            <a:t> المدرسة</a:t>
          </a:r>
          <a:endParaRPr lang="ar-SA" b="1" dirty="0"/>
        </a:p>
      </dgm:t>
    </dgm:pt>
    <dgm:pt modelId="{014098FF-EA52-46DF-B388-F42E7E060F4C}" type="parTrans" cxnId="{2B5DF708-3724-443D-B97F-F96E04C9BC17}">
      <dgm:prSet/>
      <dgm:spPr/>
      <dgm:t>
        <a:bodyPr/>
        <a:lstStyle/>
        <a:p>
          <a:pPr rtl="1"/>
          <a:endParaRPr lang="ar-SA"/>
        </a:p>
      </dgm:t>
    </dgm:pt>
    <dgm:pt modelId="{552CD8DA-523F-49DC-8E61-742C65E87624}" type="sibTrans" cxnId="{2B5DF708-3724-443D-B97F-F96E04C9BC17}">
      <dgm:prSet/>
      <dgm:spPr/>
      <dgm:t>
        <a:bodyPr/>
        <a:lstStyle/>
        <a:p>
          <a:pPr rtl="1"/>
          <a:endParaRPr lang="ar-SA"/>
        </a:p>
      </dgm:t>
    </dgm:pt>
    <dgm:pt modelId="{2C8BEE94-29AE-4DEC-AB10-4CB3D1681DE4}" type="pres">
      <dgm:prSet presAssocID="{7E3EDB49-3BAA-49D1-B29B-9A6C2DBEBF1B}" presName="hierChild1" presStyleCnt="0">
        <dgm:presLayoutVars>
          <dgm:chPref val="1"/>
          <dgm:dir/>
          <dgm:animOne val="branch"/>
          <dgm:animLvl val="lvl"/>
          <dgm:resizeHandles/>
        </dgm:presLayoutVars>
      </dgm:prSet>
      <dgm:spPr/>
      <dgm:t>
        <a:bodyPr/>
        <a:lstStyle/>
        <a:p>
          <a:pPr rtl="1"/>
          <a:endParaRPr lang="ar-SA"/>
        </a:p>
      </dgm:t>
    </dgm:pt>
    <dgm:pt modelId="{8A86FA68-0A96-49A5-9495-6CF48127DAB2}" type="pres">
      <dgm:prSet presAssocID="{F0AE25DD-3D7B-4170-B454-4588F7E7FD6F}" presName="hierRoot1" presStyleCnt="0"/>
      <dgm:spPr/>
    </dgm:pt>
    <dgm:pt modelId="{6743500D-72BE-4BF7-994C-1621E917A688}" type="pres">
      <dgm:prSet presAssocID="{F0AE25DD-3D7B-4170-B454-4588F7E7FD6F}" presName="composite" presStyleCnt="0"/>
      <dgm:spPr/>
    </dgm:pt>
    <dgm:pt modelId="{06C3F014-4508-431D-92E5-04881025F758}" type="pres">
      <dgm:prSet presAssocID="{F0AE25DD-3D7B-4170-B454-4588F7E7FD6F}" presName="background" presStyleLbl="node0" presStyleIdx="0" presStyleCnt="1"/>
      <dgm:spPr/>
    </dgm:pt>
    <dgm:pt modelId="{B443316A-9379-4ED4-B009-E9E02E7EBCE9}" type="pres">
      <dgm:prSet presAssocID="{F0AE25DD-3D7B-4170-B454-4588F7E7FD6F}" presName="text" presStyleLbl="fgAcc0" presStyleIdx="0" presStyleCnt="1" custScaleX="242671">
        <dgm:presLayoutVars>
          <dgm:chPref val="3"/>
        </dgm:presLayoutVars>
      </dgm:prSet>
      <dgm:spPr/>
      <dgm:t>
        <a:bodyPr/>
        <a:lstStyle/>
        <a:p>
          <a:pPr rtl="1"/>
          <a:endParaRPr lang="ar-SA"/>
        </a:p>
      </dgm:t>
    </dgm:pt>
    <dgm:pt modelId="{D111DEB1-FAB7-47D8-9DEA-D89615065577}" type="pres">
      <dgm:prSet presAssocID="{F0AE25DD-3D7B-4170-B454-4588F7E7FD6F}" presName="hierChild2" presStyleCnt="0"/>
      <dgm:spPr/>
    </dgm:pt>
    <dgm:pt modelId="{524B9882-F753-4017-82F6-0E8088C34795}" type="pres">
      <dgm:prSet presAssocID="{8AC063AE-D891-4227-8E60-8035280197B3}" presName="Name10" presStyleLbl="parChTrans1D2" presStyleIdx="0" presStyleCnt="5"/>
      <dgm:spPr/>
      <dgm:t>
        <a:bodyPr/>
        <a:lstStyle/>
        <a:p>
          <a:pPr rtl="1"/>
          <a:endParaRPr lang="ar-SA"/>
        </a:p>
      </dgm:t>
    </dgm:pt>
    <dgm:pt modelId="{98B79785-95EA-453C-9336-CC170E899FA9}" type="pres">
      <dgm:prSet presAssocID="{56000DA2-F1CC-4B85-9034-D128181B1AED}" presName="hierRoot2" presStyleCnt="0"/>
      <dgm:spPr/>
    </dgm:pt>
    <dgm:pt modelId="{C63BB2BA-51ED-4E49-901A-2A32EA4412EF}" type="pres">
      <dgm:prSet presAssocID="{56000DA2-F1CC-4B85-9034-D128181B1AED}" presName="composite2" presStyleCnt="0"/>
      <dgm:spPr/>
    </dgm:pt>
    <dgm:pt modelId="{ACCEEB83-579E-46D4-874E-8851725BA919}" type="pres">
      <dgm:prSet presAssocID="{56000DA2-F1CC-4B85-9034-D128181B1AED}" presName="background2" presStyleLbl="node2" presStyleIdx="0" presStyleCnt="5"/>
      <dgm:spPr/>
    </dgm:pt>
    <dgm:pt modelId="{5D6F0E27-0E52-4520-82A5-D814F7B11BC8}" type="pres">
      <dgm:prSet presAssocID="{56000DA2-F1CC-4B85-9034-D128181B1AED}" presName="text2" presStyleLbl="fgAcc2" presStyleIdx="0" presStyleCnt="5">
        <dgm:presLayoutVars>
          <dgm:chPref val="3"/>
        </dgm:presLayoutVars>
      </dgm:prSet>
      <dgm:spPr/>
      <dgm:t>
        <a:bodyPr/>
        <a:lstStyle/>
        <a:p>
          <a:pPr rtl="1"/>
          <a:endParaRPr lang="ar-SA"/>
        </a:p>
      </dgm:t>
    </dgm:pt>
    <dgm:pt modelId="{94B723D7-98AD-4E17-8E1D-5FF36C9CB7BF}" type="pres">
      <dgm:prSet presAssocID="{56000DA2-F1CC-4B85-9034-D128181B1AED}" presName="hierChild3" presStyleCnt="0"/>
      <dgm:spPr/>
    </dgm:pt>
    <dgm:pt modelId="{D2B9C65E-18F3-4E12-B111-E38772589F04}" type="pres">
      <dgm:prSet presAssocID="{2C78D1F3-EAE4-4145-82A4-0139979FE430}" presName="Name10" presStyleLbl="parChTrans1D2" presStyleIdx="1" presStyleCnt="5"/>
      <dgm:spPr/>
      <dgm:t>
        <a:bodyPr/>
        <a:lstStyle/>
        <a:p>
          <a:pPr rtl="1"/>
          <a:endParaRPr lang="ar-SA"/>
        </a:p>
      </dgm:t>
    </dgm:pt>
    <dgm:pt modelId="{11AB0381-8535-406A-BDAA-DA9E5D9A276C}" type="pres">
      <dgm:prSet presAssocID="{8F5CA087-013C-46EC-9AA0-03C85C4C6C68}" presName="hierRoot2" presStyleCnt="0"/>
      <dgm:spPr/>
    </dgm:pt>
    <dgm:pt modelId="{9192B702-832D-4CD5-96F3-2978238C8571}" type="pres">
      <dgm:prSet presAssocID="{8F5CA087-013C-46EC-9AA0-03C85C4C6C68}" presName="composite2" presStyleCnt="0"/>
      <dgm:spPr/>
    </dgm:pt>
    <dgm:pt modelId="{04D81129-814A-4156-9AF3-0B089098E5B3}" type="pres">
      <dgm:prSet presAssocID="{8F5CA087-013C-46EC-9AA0-03C85C4C6C68}" presName="background2" presStyleLbl="node2" presStyleIdx="1" presStyleCnt="5"/>
      <dgm:spPr/>
    </dgm:pt>
    <dgm:pt modelId="{1D556241-CF2D-4BCB-83DF-2484FD640BED}" type="pres">
      <dgm:prSet presAssocID="{8F5CA087-013C-46EC-9AA0-03C85C4C6C68}" presName="text2" presStyleLbl="fgAcc2" presStyleIdx="1" presStyleCnt="5">
        <dgm:presLayoutVars>
          <dgm:chPref val="3"/>
        </dgm:presLayoutVars>
      </dgm:prSet>
      <dgm:spPr/>
      <dgm:t>
        <a:bodyPr/>
        <a:lstStyle/>
        <a:p>
          <a:pPr rtl="1"/>
          <a:endParaRPr lang="ar-SA"/>
        </a:p>
      </dgm:t>
    </dgm:pt>
    <dgm:pt modelId="{B30D1606-EFCD-4673-A455-98E7CCBCBFAC}" type="pres">
      <dgm:prSet presAssocID="{8F5CA087-013C-46EC-9AA0-03C85C4C6C68}" presName="hierChild3" presStyleCnt="0"/>
      <dgm:spPr/>
    </dgm:pt>
    <dgm:pt modelId="{214D2A17-18AF-4FEC-B43E-59F4FA140A67}" type="pres">
      <dgm:prSet presAssocID="{180AE8B0-4422-4255-886D-06573DE7BAD4}" presName="Name10" presStyleLbl="parChTrans1D2" presStyleIdx="2" presStyleCnt="5"/>
      <dgm:spPr/>
      <dgm:t>
        <a:bodyPr/>
        <a:lstStyle/>
        <a:p>
          <a:pPr rtl="1"/>
          <a:endParaRPr lang="ar-SA"/>
        </a:p>
      </dgm:t>
    </dgm:pt>
    <dgm:pt modelId="{509CE41C-326A-4B1E-A702-3656001D281A}" type="pres">
      <dgm:prSet presAssocID="{EBABDE53-3565-4EDE-BE67-23FAF279F2DE}" presName="hierRoot2" presStyleCnt="0"/>
      <dgm:spPr/>
    </dgm:pt>
    <dgm:pt modelId="{9835CDBC-599C-416F-8078-65F6CFD82E52}" type="pres">
      <dgm:prSet presAssocID="{EBABDE53-3565-4EDE-BE67-23FAF279F2DE}" presName="composite2" presStyleCnt="0"/>
      <dgm:spPr/>
    </dgm:pt>
    <dgm:pt modelId="{A703FC4C-2258-4A77-8DCB-2E764ED1AB7C}" type="pres">
      <dgm:prSet presAssocID="{EBABDE53-3565-4EDE-BE67-23FAF279F2DE}" presName="background2" presStyleLbl="node2" presStyleIdx="2" presStyleCnt="5"/>
      <dgm:spPr/>
    </dgm:pt>
    <dgm:pt modelId="{EF05E1D9-E017-4A2D-826A-2D6D316DBC5A}" type="pres">
      <dgm:prSet presAssocID="{EBABDE53-3565-4EDE-BE67-23FAF279F2DE}" presName="text2" presStyleLbl="fgAcc2" presStyleIdx="2" presStyleCnt="5">
        <dgm:presLayoutVars>
          <dgm:chPref val="3"/>
        </dgm:presLayoutVars>
      </dgm:prSet>
      <dgm:spPr/>
      <dgm:t>
        <a:bodyPr/>
        <a:lstStyle/>
        <a:p>
          <a:pPr rtl="1"/>
          <a:endParaRPr lang="ar-SA"/>
        </a:p>
      </dgm:t>
    </dgm:pt>
    <dgm:pt modelId="{8EB38E5E-D618-43D3-8F52-73F478826614}" type="pres">
      <dgm:prSet presAssocID="{EBABDE53-3565-4EDE-BE67-23FAF279F2DE}" presName="hierChild3" presStyleCnt="0"/>
      <dgm:spPr/>
    </dgm:pt>
    <dgm:pt modelId="{C03E7F63-7251-451E-970F-0F41E9140401}" type="pres">
      <dgm:prSet presAssocID="{014098FF-EA52-46DF-B388-F42E7E060F4C}" presName="Name10" presStyleLbl="parChTrans1D2" presStyleIdx="3" presStyleCnt="5"/>
      <dgm:spPr/>
      <dgm:t>
        <a:bodyPr/>
        <a:lstStyle/>
        <a:p>
          <a:pPr rtl="1"/>
          <a:endParaRPr lang="ar-SA"/>
        </a:p>
      </dgm:t>
    </dgm:pt>
    <dgm:pt modelId="{2D64B1CB-43C1-4E1C-BA30-225CF42EA790}" type="pres">
      <dgm:prSet presAssocID="{C361535B-A1A4-4EF4-96DC-7DB28AD0FE1A}" presName="hierRoot2" presStyleCnt="0"/>
      <dgm:spPr/>
    </dgm:pt>
    <dgm:pt modelId="{33E4FDC7-9088-4BB2-A0FC-AD69651DDF72}" type="pres">
      <dgm:prSet presAssocID="{C361535B-A1A4-4EF4-96DC-7DB28AD0FE1A}" presName="composite2" presStyleCnt="0"/>
      <dgm:spPr/>
    </dgm:pt>
    <dgm:pt modelId="{7404EE89-B36C-43B1-B8B1-35B925D41382}" type="pres">
      <dgm:prSet presAssocID="{C361535B-A1A4-4EF4-96DC-7DB28AD0FE1A}" presName="background2" presStyleLbl="node2" presStyleIdx="3" presStyleCnt="5"/>
      <dgm:spPr/>
    </dgm:pt>
    <dgm:pt modelId="{FF734905-2F56-459A-AD40-261EE937CD5B}" type="pres">
      <dgm:prSet presAssocID="{C361535B-A1A4-4EF4-96DC-7DB28AD0FE1A}" presName="text2" presStyleLbl="fgAcc2" presStyleIdx="3" presStyleCnt="5">
        <dgm:presLayoutVars>
          <dgm:chPref val="3"/>
        </dgm:presLayoutVars>
      </dgm:prSet>
      <dgm:spPr/>
      <dgm:t>
        <a:bodyPr/>
        <a:lstStyle/>
        <a:p>
          <a:pPr rtl="1"/>
          <a:endParaRPr lang="ar-SA"/>
        </a:p>
      </dgm:t>
    </dgm:pt>
    <dgm:pt modelId="{7A38D6FB-D6F0-4C08-B109-12B9085F5CEA}" type="pres">
      <dgm:prSet presAssocID="{C361535B-A1A4-4EF4-96DC-7DB28AD0FE1A}" presName="hierChild3" presStyleCnt="0"/>
      <dgm:spPr/>
    </dgm:pt>
    <dgm:pt modelId="{7A608DB1-CEAE-4E5B-B58B-7A5413A886E1}" type="pres">
      <dgm:prSet presAssocID="{70FD80A0-26E8-4C6F-B1B8-51BD0493D9A6}" presName="Name10" presStyleLbl="parChTrans1D2" presStyleIdx="4" presStyleCnt="5"/>
      <dgm:spPr/>
      <dgm:t>
        <a:bodyPr/>
        <a:lstStyle/>
        <a:p>
          <a:pPr rtl="1"/>
          <a:endParaRPr lang="ar-SA"/>
        </a:p>
      </dgm:t>
    </dgm:pt>
    <dgm:pt modelId="{4C5B2334-2399-4843-A4EE-D4F7B05874E9}" type="pres">
      <dgm:prSet presAssocID="{35D2E7CD-9FE8-43C5-BD79-2CE9A9679F41}" presName="hierRoot2" presStyleCnt="0"/>
      <dgm:spPr/>
    </dgm:pt>
    <dgm:pt modelId="{E4D17F51-1770-46E4-A697-B7A724FF3217}" type="pres">
      <dgm:prSet presAssocID="{35D2E7CD-9FE8-43C5-BD79-2CE9A9679F41}" presName="composite2" presStyleCnt="0"/>
      <dgm:spPr/>
    </dgm:pt>
    <dgm:pt modelId="{94E03AAA-0091-4CE4-B14F-1A6CDBF2DC8D}" type="pres">
      <dgm:prSet presAssocID="{35D2E7CD-9FE8-43C5-BD79-2CE9A9679F41}" presName="background2" presStyleLbl="node2" presStyleIdx="4" presStyleCnt="5"/>
      <dgm:spPr/>
    </dgm:pt>
    <dgm:pt modelId="{DE096C0C-0300-4E2F-8F8F-07C4F8568179}" type="pres">
      <dgm:prSet presAssocID="{35D2E7CD-9FE8-43C5-BD79-2CE9A9679F41}" presName="text2" presStyleLbl="fgAcc2" presStyleIdx="4" presStyleCnt="5">
        <dgm:presLayoutVars>
          <dgm:chPref val="3"/>
        </dgm:presLayoutVars>
      </dgm:prSet>
      <dgm:spPr/>
      <dgm:t>
        <a:bodyPr/>
        <a:lstStyle/>
        <a:p>
          <a:pPr rtl="1"/>
          <a:endParaRPr lang="ar-SA"/>
        </a:p>
      </dgm:t>
    </dgm:pt>
    <dgm:pt modelId="{E647D97C-2D2E-4234-97B3-5C706E3E30E5}" type="pres">
      <dgm:prSet presAssocID="{35D2E7CD-9FE8-43C5-BD79-2CE9A9679F41}" presName="hierChild3" presStyleCnt="0"/>
      <dgm:spPr/>
    </dgm:pt>
  </dgm:ptLst>
  <dgm:cxnLst>
    <dgm:cxn modelId="{122083F1-A7EB-4BAE-ADA0-A230662F17AA}" srcId="{F0AE25DD-3D7B-4170-B454-4588F7E7FD6F}" destId="{56000DA2-F1CC-4B85-9034-D128181B1AED}" srcOrd="0" destOrd="0" parTransId="{8AC063AE-D891-4227-8E60-8035280197B3}" sibTransId="{5739213F-998D-4FB1-B685-43E4922BBA35}"/>
    <dgm:cxn modelId="{EC1A7F6B-5BC0-443F-AAEB-E30138DADE29}" type="presOf" srcId="{8F5CA087-013C-46EC-9AA0-03C85C4C6C68}" destId="{1D556241-CF2D-4BCB-83DF-2484FD640BED}" srcOrd="0" destOrd="0" presId="urn:microsoft.com/office/officeart/2005/8/layout/hierarchy1"/>
    <dgm:cxn modelId="{F2F7ABF3-3277-4671-971A-0C65357A01CF}" type="presOf" srcId="{8AC063AE-D891-4227-8E60-8035280197B3}" destId="{524B9882-F753-4017-82F6-0E8088C34795}" srcOrd="0" destOrd="0" presId="urn:microsoft.com/office/officeart/2005/8/layout/hierarchy1"/>
    <dgm:cxn modelId="{A0E3F7D5-2B13-4BF6-84D0-391DE618F684}" type="presOf" srcId="{C361535B-A1A4-4EF4-96DC-7DB28AD0FE1A}" destId="{FF734905-2F56-459A-AD40-261EE937CD5B}" srcOrd="0" destOrd="0" presId="urn:microsoft.com/office/officeart/2005/8/layout/hierarchy1"/>
    <dgm:cxn modelId="{11BD7795-F80D-457F-8360-E852693BB8A6}" type="presOf" srcId="{014098FF-EA52-46DF-B388-F42E7E060F4C}" destId="{C03E7F63-7251-451E-970F-0F41E9140401}" srcOrd="0" destOrd="0" presId="urn:microsoft.com/office/officeart/2005/8/layout/hierarchy1"/>
    <dgm:cxn modelId="{DF858A21-9113-484A-A002-89C2DCB583DF}" type="presOf" srcId="{7E3EDB49-3BAA-49D1-B29B-9A6C2DBEBF1B}" destId="{2C8BEE94-29AE-4DEC-AB10-4CB3D1681DE4}" srcOrd="0" destOrd="0" presId="urn:microsoft.com/office/officeart/2005/8/layout/hierarchy1"/>
    <dgm:cxn modelId="{35AA534C-B315-41D2-BF78-2B38A6762EE9}" type="presOf" srcId="{EBABDE53-3565-4EDE-BE67-23FAF279F2DE}" destId="{EF05E1D9-E017-4A2D-826A-2D6D316DBC5A}" srcOrd="0" destOrd="0" presId="urn:microsoft.com/office/officeart/2005/8/layout/hierarchy1"/>
    <dgm:cxn modelId="{730A3FB4-E508-4455-8871-3D6D92953AD1}" type="presOf" srcId="{56000DA2-F1CC-4B85-9034-D128181B1AED}" destId="{5D6F0E27-0E52-4520-82A5-D814F7B11BC8}" srcOrd="0" destOrd="0" presId="urn:microsoft.com/office/officeart/2005/8/layout/hierarchy1"/>
    <dgm:cxn modelId="{036B64C9-96CA-4B86-9C32-7953171026C7}" srcId="{F0AE25DD-3D7B-4170-B454-4588F7E7FD6F}" destId="{EBABDE53-3565-4EDE-BE67-23FAF279F2DE}" srcOrd="2" destOrd="0" parTransId="{180AE8B0-4422-4255-886D-06573DE7BAD4}" sibTransId="{ED327623-C286-43F8-86DA-9EB46A9B9288}"/>
    <dgm:cxn modelId="{BD85C1FD-9318-4A58-BCEF-FF6EFB089650}" type="presOf" srcId="{35D2E7CD-9FE8-43C5-BD79-2CE9A9679F41}" destId="{DE096C0C-0300-4E2F-8F8F-07C4F8568179}" srcOrd="0" destOrd="0" presId="urn:microsoft.com/office/officeart/2005/8/layout/hierarchy1"/>
    <dgm:cxn modelId="{479B278F-7323-4DAF-9470-4AA8EBEB4160}" srcId="{F0AE25DD-3D7B-4170-B454-4588F7E7FD6F}" destId="{35D2E7CD-9FE8-43C5-BD79-2CE9A9679F41}" srcOrd="4" destOrd="0" parTransId="{70FD80A0-26E8-4C6F-B1B8-51BD0493D9A6}" sibTransId="{591B807A-90DF-4967-AA9E-9228281D51EF}"/>
    <dgm:cxn modelId="{C9790A65-74A8-4946-9AD5-41580F245605}" type="presOf" srcId="{70FD80A0-26E8-4C6F-B1B8-51BD0493D9A6}" destId="{7A608DB1-CEAE-4E5B-B58B-7A5413A886E1}" srcOrd="0" destOrd="0" presId="urn:microsoft.com/office/officeart/2005/8/layout/hierarchy1"/>
    <dgm:cxn modelId="{C7C7DC36-9A19-4ED2-B075-58E96D7D6060}" type="presOf" srcId="{180AE8B0-4422-4255-886D-06573DE7BAD4}" destId="{214D2A17-18AF-4FEC-B43E-59F4FA140A67}" srcOrd="0" destOrd="0" presId="urn:microsoft.com/office/officeart/2005/8/layout/hierarchy1"/>
    <dgm:cxn modelId="{BF66CE7A-7CAD-419A-8875-8BE616E038EB}" srcId="{F0AE25DD-3D7B-4170-B454-4588F7E7FD6F}" destId="{8F5CA087-013C-46EC-9AA0-03C85C4C6C68}" srcOrd="1" destOrd="0" parTransId="{2C78D1F3-EAE4-4145-82A4-0139979FE430}" sibTransId="{1769A23B-B654-4E8C-99B9-65716960870B}"/>
    <dgm:cxn modelId="{2176F9A9-1864-4B1A-BDF8-5A24BB7BB31F}" srcId="{7E3EDB49-3BAA-49D1-B29B-9A6C2DBEBF1B}" destId="{F0AE25DD-3D7B-4170-B454-4588F7E7FD6F}" srcOrd="0" destOrd="0" parTransId="{33C137B2-8E50-4A96-BDA2-AE504E217442}" sibTransId="{7EC2E79D-E9E1-4F0F-B522-0D466B1EFDC3}"/>
    <dgm:cxn modelId="{0B4CE6F2-402A-4B32-9F5F-BAA0B94C4345}" type="presOf" srcId="{F0AE25DD-3D7B-4170-B454-4588F7E7FD6F}" destId="{B443316A-9379-4ED4-B009-E9E02E7EBCE9}" srcOrd="0" destOrd="0" presId="urn:microsoft.com/office/officeart/2005/8/layout/hierarchy1"/>
    <dgm:cxn modelId="{2B5DF708-3724-443D-B97F-F96E04C9BC17}" srcId="{F0AE25DD-3D7B-4170-B454-4588F7E7FD6F}" destId="{C361535B-A1A4-4EF4-96DC-7DB28AD0FE1A}" srcOrd="3" destOrd="0" parTransId="{014098FF-EA52-46DF-B388-F42E7E060F4C}" sibTransId="{552CD8DA-523F-49DC-8E61-742C65E87624}"/>
    <dgm:cxn modelId="{732A4681-CFCF-48BB-A975-B8ABF62FF897}" type="presOf" srcId="{2C78D1F3-EAE4-4145-82A4-0139979FE430}" destId="{D2B9C65E-18F3-4E12-B111-E38772589F04}" srcOrd="0" destOrd="0" presId="urn:microsoft.com/office/officeart/2005/8/layout/hierarchy1"/>
    <dgm:cxn modelId="{B997338F-4891-4157-B2E6-A08CC10FBCEF}" type="presParOf" srcId="{2C8BEE94-29AE-4DEC-AB10-4CB3D1681DE4}" destId="{8A86FA68-0A96-49A5-9495-6CF48127DAB2}" srcOrd="0" destOrd="0" presId="urn:microsoft.com/office/officeart/2005/8/layout/hierarchy1"/>
    <dgm:cxn modelId="{A642EC4B-6488-4B26-B8C0-82A9B96326C0}" type="presParOf" srcId="{8A86FA68-0A96-49A5-9495-6CF48127DAB2}" destId="{6743500D-72BE-4BF7-994C-1621E917A688}" srcOrd="0" destOrd="0" presId="urn:microsoft.com/office/officeart/2005/8/layout/hierarchy1"/>
    <dgm:cxn modelId="{43F5CA15-C8CF-4923-9ED6-1302CE6C3E13}" type="presParOf" srcId="{6743500D-72BE-4BF7-994C-1621E917A688}" destId="{06C3F014-4508-431D-92E5-04881025F758}" srcOrd="0" destOrd="0" presId="urn:microsoft.com/office/officeart/2005/8/layout/hierarchy1"/>
    <dgm:cxn modelId="{B6AE726C-7062-4DAC-AA17-822EDF74C4E6}" type="presParOf" srcId="{6743500D-72BE-4BF7-994C-1621E917A688}" destId="{B443316A-9379-4ED4-B009-E9E02E7EBCE9}" srcOrd="1" destOrd="0" presId="urn:microsoft.com/office/officeart/2005/8/layout/hierarchy1"/>
    <dgm:cxn modelId="{B247E4DB-47FB-4BEC-9BB3-373CFBB7D573}" type="presParOf" srcId="{8A86FA68-0A96-49A5-9495-6CF48127DAB2}" destId="{D111DEB1-FAB7-47D8-9DEA-D89615065577}" srcOrd="1" destOrd="0" presId="urn:microsoft.com/office/officeart/2005/8/layout/hierarchy1"/>
    <dgm:cxn modelId="{5BC34117-2028-4664-B2FE-798A49752622}" type="presParOf" srcId="{D111DEB1-FAB7-47D8-9DEA-D89615065577}" destId="{524B9882-F753-4017-82F6-0E8088C34795}" srcOrd="0" destOrd="0" presId="urn:microsoft.com/office/officeart/2005/8/layout/hierarchy1"/>
    <dgm:cxn modelId="{925EF2A8-D93F-4442-A595-B15C1E6BEAEF}" type="presParOf" srcId="{D111DEB1-FAB7-47D8-9DEA-D89615065577}" destId="{98B79785-95EA-453C-9336-CC170E899FA9}" srcOrd="1" destOrd="0" presId="urn:microsoft.com/office/officeart/2005/8/layout/hierarchy1"/>
    <dgm:cxn modelId="{2DDCD3EB-7D96-4975-AFD4-3E21D582D827}" type="presParOf" srcId="{98B79785-95EA-453C-9336-CC170E899FA9}" destId="{C63BB2BA-51ED-4E49-901A-2A32EA4412EF}" srcOrd="0" destOrd="0" presId="urn:microsoft.com/office/officeart/2005/8/layout/hierarchy1"/>
    <dgm:cxn modelId="{ABE1D2EC-1090-465E-BE35-66A3276133A8}" type="presParOf" srcId="{C63BB2BA-51ED-4E49-901A-2A32EA4412EF}" destId="{ACCEEB83-579E-46D4-874E-8851725BA919}" srcOrd="0" destOrd="0" presId="urn:microsoft.com/office/officeart/2005/8/layout/hierarchy1"/>
    <dgm:cxn modelId="{6A7EF231-D81B-4675-A55F-8DC306EA898F}" type="presParOf" srcId="{C63BB2BA-51ED-4E49-901A-2A32EA4412EF}" destId="{5D6F0E27-0E52-4520-82A5-D814F7B11BC8}" srcOrd="1" destOrd="0" presId="urn:microsoft.com/office/officeart/2005/8/layout/hierarchy1"/>
    <dgm:cxn modelId="{5A421567-9659-42B8-98CF-F09155DDB2ED}" type="presParOf" srcId="{98B79785-95EA-453C-9336-CC170E899FA9}" destId="{94B723D7-98AD-4E17-8E1D-5FF36C9CB7BF}" srcOrd="1" destOrd="0" presId="urn:microsoft.com/office/officeart/2005/8/layout/hierarchy1"/>
    <dgm:cxn modelId="{3632EA55-726D-457A-A5B7-3FD97D160FB8}" type="presParOf" srcId="{D111DEB1-FAB7-47D8-9DEA-D89615065577}" destId="{D2B9C65E-18F3-4E12-B111-E38772589F04}" srcOrd="2" destOrd="0" presId="urn:microsoft.com/office/officeart/2005/8/layout/hierarchy1"/>
    <dgm:cxn modelId="{12E2B6F2-3BC6-4944-89E9-0E6CE65A86B5}" type="presParOf" srcId="{D111DEB1-FAB7-47D8-9DEA-D89615065577}" destId="{11AB0381-8535-406A-BDAA-DA9E5D9A276C}" srcOrd="3" destOrd="0" presId="urn:microsoft.com/office/officeart/2005/8/layout/hierarchy1"/>
    <dgm:cxn modelId="{00D1C64F-08EE-4CAD-A915-A98AD276120F}" type="presParOf" srcId="{11AB0381-8535-406A-BDAA-DA9E5D9A276C}" destId="{9192B702-832D-4CD5-96F3-2978238C8571}" srcOrd="0" destOrd="0" presId="urn:microsoft.com/office/officeart/2005/8/layout/hierarchy1"/>
    <dgm:cxn modelId="{DC397959-D0AA-408F-B75E-BF6539B040E0}" type="presParOf" srcId="{9192B702-832D-4CD5-96F3-2978238C8571}" destId="{04D81129-814A-4156-9AF3-0B089098E5B3}" srcOrd="0" destOrd="0" presId="urn:microsoft.com/office/officeart/2005/8/layout/hierarchy1"/>
    <dgm:cxn modelId="{9C50D864-89E7-4E25-8322-14C7E7DEBB47}" type="presParOf" srcId="{9192B702-832D-4CD5-96F3-2978238C8571}" destId="{1D556241-CF2D-4BCB-83DF-2484FD640BED}" srcOrd="1" destOrd="0" presId="urn:microsoft.com/office/officeart/2005/8/layout/hierarchy1"/>
    <dgm:cxn modelId="{7CCDEF44-5C4E-49B6-8182-5B75CC175512}" type="presParOf" srcId="{11AB0381-8535-406A-BDAA-DA9E5D9A276C}" destId="{B30D1606-EFCD-4673-A455-98E7CCBCBFAC}" srcOrd="1" destOrd="0" presId="urn:microsoft.com/office/officeart/2005/8/layout/hierarchy1"/>
    <dgm:cxn modelId="{28721904-7791-4D34-BBFC-5C74AF4760EE}" type="presParOf" srcId="{D111DEB1-FAB7-47D8-9DEA-D89615065577}" destId="{214D2A17-18AF-4FEC-B43E-59F4FA140A67}" srcOrd="4" destOrd="0" presId="urn:microsoft.com/office/officeart/2005/8/layout/hierarchy1"/>
    <dgm:cxn modelId="{AF84BC2F-B907-49B6-821B-429D8E58DD24}" type="presParOf" srcId="{D111DEB1-FAB7-47D8-9DEA-D89615065577}" destId="{509CE41C-326A-4B1E-A702-3656001D281A}" srcOrd="5" destOrd="0" presId="urn:microsoft.com/office/officeart/2005/8/layout/hierarchy1"/>
    <dgm:cxn modelId="{655CEE2F-C0CA-4E6D-8A42-DDA4D2E27A60}" type="presParOf" srcId="{509CE41C-326A-4B1E-A702-3656001D281A}" destId="{9835CDBC-599C-416F-8078-65F6CFD82E52}" srcOrd="0" destOrd="0" presId="urn:microsoft.com/office/officeart/2005/8/layout/hierarchy1"/>
    <dgm:cxn modelId="{D3B9333F-CC25-413C-AF75-D3D2D26B9374}" type="presParOf" srcId="{9835CDBC-599C-416F-8078-65F6CFD82E52}" destId="{A703FC4C-2258-4A77-8DCB-2E764ED1AB7C}" srcOrd="0" destOrd="0" presId="urn:microsoft.com/office/officeart/2005/8/layout/hierarchy1"/>
    <dgm:cxn modelId="{D99C4689-C315-454D-A055-A3F277837133}" type="presParOf" srcId="{9835CDBC-599C-416F-8078-65F6CFD82E52}" destId="{EF05E1D9-E017-4A2D-826A-2D6D316DBC5A}" srcOrd="1" destOrd="0" presId="urn:microsoft.com/office/officeart/2005/8/layout/hierarchy1"/>
    <dgm:cxn modelId="{BB24E38B-97BC-4A82-A8AB-4BD1C4C6A553}" type="presParOf" srcId="{509CE41C-326A-4B1E-A702-3656001D281A}" destId="{8EB38E5E-D618-43D3-8F52-73F478826614}" srcOrd="1" destOrd="0" presId="urn:microsoft.com/office/officeart/2005/8/layout/hierarchy1"/>
    <dgm:cxn modelId="{64CA65FE-B7A8-4A10-AC54-38664353CB78}" type="presParOf" srcId="{D111DEB1-FAB7-47D8-9DEA-D89615065577}" destId="{C03E7F63-7251-451E-970F-0F41E9140401}" srcOrd="6" destOrd="0" presId="urn:microsoft.com/office/officeart/2005/8/layout/hierarchy1"/>
    <dgm:cxn modelId="{B8313933-E106-4C62-9DF8-B61CF3D3BE8B}" type="presParOf" srcId="{D111DEB1-FAB7-47D8-9DEA-D89615065577}" destId="{2D64B1CB-43C1-4E1C-BA30-225CF42EA790}" srcOrd="7" destOrd="0" presId="urn:microsoft.com/office/officeart/2005/8/layout/hierarchy1"/>
    <dgm:cxn modelId="{1AB94495-6FF4-4F57-AF24-C99C6EA04FCC}" type="presParOf" srcId="{2D64B1CB-43C1-4E1C-BA30-225CF42EA790}" destId="{33E4FDC7-9088-4BB2-A0FC-AD69651DDF72}" srcOrd="0" destOrd="0" presId="urn:microsoft.com/office/officeart/2005/8/layout/hierarchy1"/>
    <dgm:cxn modelId="{0008815E-673F-4E8F-8F29-2FF3D778C66A}" type="presParOf" srcId="{33E4FDC7-9088-4BB2-A0FC-AD69651DDF72}" destId="{7404EE89-B36C-43B1-B8B1-35B925D41382}" srcOrd="0" destOrd="0" presId="urn:microsoft.com/office/officeart/2005/8/layout/hierarchy1"/>
    <dgm:cxn modelId="{546936E6-74F6-4C63-8C74-1D6C02E06C41}" type="presParOf" srcId="{33E4FDC7-9088-4BB2-A0FC-AD69651DDF72}" destId="{FF734905-2F56-459A-AD40-261EE937CD5B}" srcOrd="1" destOrd="0" presId="urn:microsoft.com/office/officeart/2005/8/layout/hierarchy1"/>
    <dgm:cxn modelId="{511B4001-A8E8-40D9-959A-ADD827C98C91}" type="presParOf" srcId="{2D64B1CB-43C1-4E1C-BA30-225CF42EA790}" destId="{7A38D6FB-D6F0-4C08-B109-12B9085F5CEA}" srcOrd="1" destOrd="0" presId="urn:microsoft.com/office/officeart/2005/8/layout/hierarchy1"/>
    <dgm:cxn modelId="{57328BEC-77EA-43B5-B1CE-67DCFCA633FA}" type="presParOf" srcId="{D111DEB1-FAB7-47D8-9DEA-D89615065577}" destId="{7A608DB1-CEAE-4E5B-B58B-7A5413A886E1}" srcOrd="8" destOrd="0" presId="urn:microsoft.com/office/officeart/2005/8/layout/hierarchy1"/>
    <dgm:cxn modelId="{2424B6A5-78CD-412D-9868-1F2117CC1F15}" type="presParOf" srcId="{D111DEB1-FAB7-47D8-9DEA-D89615065577}" destId="{4C5B2334-2399-4843-A4EE-D4F7B05874E9}" srcOrd="9" destOrd="0" presId="urn:microsoft.com/office/officeart/2005/8/layout/hierarchy1"/>
    <dgm:cxn modelId="{622BC23F-8503-4054-B1A9-24785379E16E}" type="presParOf" srcId="{4C5B2334-2399-4843-A4EE-D4F7B05874E9}" destId="{E4D17F51-1770-46E4-A697-B7A724FF3217}" srcOrd="0" destOrd="0" presId="urn:microsoft.com/office/officeart/2005/8/layout/hierarchy1"/>
    <dgm:cxn modelId="{C4D43C8D-679F-4E23-A1EF-C5277BB022AD}" type="presParOf" srcId="{E4D17F51-1770-46E4-A697-B7A724FF3217}" destId="{94E03AAA-0091-4CE4-B14F-1A6CDBF2DC8D}" srcOrd="0" destOrd="0" presId="urn:microsoft.com/office/officeart/2005/8/layout/hierarchy1"/>
    <dgm:cxn modelId="{7558A529-D501-4D59-B6BC-4C6FD734CF5D}" type="presParOf" srcId="{E4D17F51-1770-46E4-A697-B7A724FF3217}" destId="{DE096C0C-0300-4E2F-8F8F-07C4F8568179}" srcOrd="1" destOrd="0" presId="urn:microsoft.com/office/officeart/2005/8/layout/hierarchy1"/>
    <dgm:cxn modelId="{7F6A23A8-AB73-46DB-8BD6-BA1322123551}" type="presParOf" srcId="{4C5B2334-2399-4843-A4EE-D4F7B05874E9}" destId="{E647D97C-2D2E-4234-97B3-5C706E3E30E5}"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C49CB8A-B09E-4FD0-8BDF-FFFB64A64AD7}" type="datetimeFigureOut">
              <a:rPr lang="ar-SA" smtClean="0"/>
              <a:pPr/>
              <a:t>18/03/38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645EA92-C11A-4F7E-8135-9E80F6A41C52}"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err="1" smtClean="0"/>
              <a:t>تححقيق</a:t>
            </a:r>
            <a:endParaRPr lang="ar-SA" dirty="0"/>
          </a:p>
        </p:txBody>
      </p:sp>
      <p:sp>
        <p:nvSpPr>
          <p:cNvPr id="4" name="عنصر نائب لرقم الشريحة 3"/>
          <p:cNvSpPr>
            <a:spLocks noGrp="1"/>
          </p:cNvSpPr>
          <p:nvPr>
            <p:ph type="sldNum" sz="quarter" idx="10"/>
          </p:nvPr>
        </p:nvSpPr>
        <p:spPr/>
        <p:txBody>
          <a:bodyPr/>
          <a:lstStyle/>
          <a:p>
            <a:fld id="{4645EA92-C11A-4F7E-8135-9E80F6A41C52}" type="slidenum">
              <a:rPr lang="ar-SA" smtClean="0"/>
              <a:pPr/>
              <a:t>2</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w="12700"/>
        </p:spPr>
      </p:sp>
      <p:sp>
        <p:nvSpPr>
          <p:cNvPr id="3" name="Notes Placeholder 2"/>
          <p:cNvSpPr>
            <a:spLocks noGrp="1"/>
          </p:cNvSpPr>
          <p:nvPr>
            <p:ph type="body" idx="1"/>
          </p:nvPr>
        </p:nvSpPr>
        <p:spPr/>
        <p:txBody>
          <a:bodyPr>
            <a:normAutofit/>
          </a:bodyPr>
          <a:lstStyle/>
          <a:p>
            <a:pPr>
              <a:defRPr/>
            </a:pPr>
            <a:r>
              <a:rPr lang="en-US" dirty="0" smtClean="0">
                <a:cs typeface="+mn-cs"/>
              </a:rPr>
              <a:t>Time Allotment:</a:t>
            </a:r>
          </a:p>
          <a:p>
            <a:pPr>
              <a:defRPr/>
            </a:pPr>
            <a:r>
              <a:rPr lang="en-US" dirty="0" smtClean="0">
                <a:cs typeface="+mn-cs"/>
              </a:rPr>
              <a:t>1 minute</a:t>
            </a:r>
          </a:p>
          <a:p>
            <a:pPr>
              <a:defRPr/>
            </a:pPr>
            <a:endParaRPr lang="en-US" dirty="0" smtClean="0">
              <a:cs typeface="+mn-cs"/>
            </a:endParaRPr>
          </a:p>
          <a:p>
            <a:pPr>
              <a:defRPr/>
            </a:pPr>
            <a:r>
              <a:rPr lang="en-US" dirty="0" smtClean="0">
                <a:cs typeface="+mn-cs"/>
              </a:rPr>
              <a:t>Materials:</a:t>
            </a:r>
          </a:p>
          <a:p>
            <a:pPr>
              <a:defRPr/>
            </a:pPr>
            <a:r>
              <a:rPr lang="en-US" dirty="0" smtClean="0">
                <a:cs typeface="+mn-cs"/>
              </a:rPr>
              <a:t>None</a:t>
            </a:r>
          </a:p>
          <a:p>
            <a:pPr>
              <a:defRPr/>
            </a:pPr>
            <a:endParaRPr lang="en-US" dirty="0" smtClean="0">
              <a:cs typeface="+mn-cs"/>
            </a:endParaRPr>
          </a:p>
          <a:p>
            <a:pPr>
              <a:defRPr/>
            </a:pPr>
            <a:r>
              <a:rPr lang="en-US" dirty="0" smtClean="0">
                <a:cs typeface="+mn-cs"/>
              </a:rPr>
              <a:t>Facilitator’s Notes:</a:t>
            </a:r>
          </a:p>
          <a:p>
            <a:pPr marL="451714" indent="-451714">
              <a:buFont typeface="Arial" pitchFamily="34" charset="0"/>
              <a:buChar char="•"/>
              <a:defRPr/>
            </a:pPr>
            <a:r>
              <a:rPr lang="en-US" dirty="0" smtClean="0">
                <a:cs typeface="+mn-cs"/>
              </a:rPr>
              <a:t>“This formula provides guidelines for writing a measurable postsecondary goal.” </a:t>
            </a:r>
          </a:p>
          <a:p>
            <a:pPr marL="451714" indent="-451714">
              <a:buFont typeface="Arial" pitchFamily="34" charset="0"/>
              <a:buChar char="•"/>
              <a:defRPr/>
            </a:pPr>
            <a:r>
              <a:rPr lang="en-US" dirty="0" smtClean="0">
                <a:cs typeface="+mn-cs"/>
              </a:rPr>
              <a:t>Read each component of the formula to the audience</a:t>
            </a:r>
            <a:endParaRPr lang="en-US" dirty="0">
              <a:cs typeface="+mn-cs"/>
            </a:endParaRPr>
          </a:p>
        </p:txBody>
      </p:sp>
      <p:sp>
        <p:nvSpPr>
          <p:cNvPr id="64516" name="Slide Number Placeholder 3"/>
          <p:cNvSpPr>
            <a:spLocks noGrp="1"/>
          </p:cNvSpPr>
          <p:nvPr>
            <p:ph type="sldNum" sz="quarter" idx="5"/>
          </p:nvPr>
        </p:nvSpPr>
        <p:spPr>
          <a:noFill/>
        </p:spPr>
        <p:txBody>
          <a:bodyPr/>
          <a:lstStyle/>
          <a:p>
            <a:fld id="{C16E548B-C35E-4AA6-863A-0A34A7AD4DC9}" type="slidenum">
              <a:rPr lang="en-US" smtClean="0">
                <a:latin typeface="Arial" pitchFamily="34" charset="0"/>
                <a:ea typeface="ヒラギノ角ゴ Pro W3"/>
                <a:cs typeface="ヒラギノ角ゴ Pro W3"/>
              </a:rPr>
              <a:pPr/>
              <a:t>19</a:t>
            </a:fld>
            <a:endParaRPr lang="en-US" smtClean="0">
              <a:latin typeface="Arial" pitchFamily="34" charset="0"/>
              <a:ea typeface="ヒラギノ角ゴ Pro W3"/>
              <a:cs typeface="ヒラギノ角ゴ Pro W3"/>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9C1675D6-D431-4E50-A3A9-B3F3FF448A08}" type="datetimeFigureOut">
              <a:rPr lang="ar-SA" smtClean="0"/>
              <a:pPr/>
              <a:t>18/03/38</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EC5E31B0-9C82-4FAE-BEB3-FEBF819CEF3E}"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C1675D6-D431-4E50-A3A9-B3F3FF448A08}" type="datetimeFigureOut">
              <a:rPr lang="ar-SA" smtClean="0"/>
              <a:pPr/>
              <a:t>18/03/38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C5E31B0-9C82-4FAE-BEB3-FEBF819CEF3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9C1675D6-D431-4E50-A3A9-B3F3FF448A08}" type="datetimeFigureOut">
              <a:rPr lang="ar-SA" smtClean="0"/>
              <a:pPr/>
              <a:t>18/03/38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C5E31B0-9C82-4FAE-BEB3-FEBF819CEF3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9C1675D6-D431-4E50-A3A9-B3F3FF448A08}" type="datetimeFigureOut">
              <a:rPr lang="ar-SA" smtClean="0"/>
              <a:pPr/>
              <a:t>18/03/38</a:t>
            </a:fld>
            <a:endParaRPr lang="ar-SA"/>
          </a:p>
        </p:txBody>
      </p:sp>
      <p:sp>
        <p:nvSpPr>
          <p:cNvPr id="9" name="عنصر نائب لرقم الشريحة 8"/>
          <p:cNvSpPr>
            <a:spLocks noGrp="1"/>
          </p:cNvSpPr>
          <p:nvPr>
            <p:ph type="sldNum" sz="quarter" idx="15"/>
          </p:nvPr>
        </p:nvSpPr>
        <p:spPr/>
        <p:txBody>
          <a:bodyPr rtlCol="0"/>
          <a:lstStyle/>
          <a:p>
            <a:fld id="{EC5E31B0-9C82-4FAE-BEB3-FEBF819CEF3E}"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9C1675D6-D431-4E50-A3A9-B3F3FF448A08}" type="datetimeFigureOut">
              <a:rPr lang="ar-SA" smtClean="0"/>
              <a:pPr/>
              <a:t>18/03/38</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EC5E31B0-9C82-4FAE-BEB3-FEBF819CEF3E}"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9C1675D6-D431-4E50-A3A9-B3F3FF448A08}" type="datetimeFigureOut">
              <a:rPr lang="ar-SA" smtClean="0"/>
              <a:pPr/>
              <a:t>18/03/38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C5E31B0-9C82-4FAE-BEB3-FEBF819CEF3E}"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9C1675D6-D431-4E50-A3A9-B3F3FF448A08}" type="datetimeFigureOut">
              <a:rPr lang="ar-SA" smtClean="0"/>
              <a:pPr/>
              <a:t>18/03/38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C5E31B0-9C82-4FAE-BEB3-FEBF819CEF3E}"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9C1675D6-D431-4E50-A3A9-B3F3FF448A08}" type="datetimeFigureOut">
              <a:rPr lang="ar-SA" smtClean="0"/>
              <a:pPr/>
              <a:t>18/03/38</a:t>
            </a:fld>
            <a:endParaRPr lang="ar-SA"/>
          </a:p>
        </p:txBody>
      </p:sp>
      <p:sp>
        <p:nvSpPr>
          <p:cNvPr id="7" name="عنصر نائب لرقم الشريحة 6"/>
          <p:cNvSpPr>
            <a:spLocks noGrp="1"/>
          </p:cNvSpPr>
          <p:nvPr>
            <p:ph type="sldNum" sz="quarter" idx="11"/>
          </p:nvPr>
        </p:nvSpPr>
        <p:spPr/>
        <p:txBody>
          <a:bodyPr rtlCol="0"/>
          <a:lstStyle/>
          <a:p>
            <a:fld id="{EC5E31B0-9C82-4FAE-BEB3-FEBF819CEF3E}"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C1675D6-D431-4E50-A3A9-B3F3FF448A08}" type="datetimeFigureOut">
              <a:rPr lang="ar-SA" smtClean="0"/>
              <a:pPr/>
              <a:t>18/03/38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C5E31B0-9C82-4FAE-BEB3-FEBF819CEF3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9C1675D6-D431-4E50-A3A9-B3F3FF448A08}" type="datetimeFigureOut">
              <a:rPr lang="ar-SA" smtClean="0"/>
              <a:pPr/>
              <a:t>18/03/38</a:t>
            </a:fld>
            <a:endParaRPr lang="ar-SA"/>
          </a:p>
        </p:txBody>
      </p:sp>
      <p:sp>
        <p:nvSpPr>
          <p:cNvPr id="22" name="عنصر نائب لرقم الشريحة 21"/>
          <p:cNvSpPr>
            <a:spLocks noGrp="1"/>
          </p:cNvSpPr>
          <p:nvPr>
            <p:ph type="sldNum" sz="quarter" idx="15"/>
          </p:nvPr>
        </p:nvSpPr>
        <p:spPr/>
        <p:txBody>
          <a:bodyPr rtlCol="0"/>
          <a:lstStyle/>
          <a:p>
            <a:fld id="{EC5E31B0-9C82-4FAE-BEB3-FEBF819CEF3E}"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9C1675D6-D431-4E50-A3A9-B3F3FF448A08}" type="datetimeFigureOut">
              <a:rPr lang="ar-SA" smtClean="0"/>
              <a:pPr/>
              <a:t>18/03/38</a:t>
            </a:fld>
            <a:endParaRPr lang="ar-SA"/>
          </a:p>
        </p:txBody>
      </p:sp>
      <p:sp>
        <p:nvSpPr>
          <p:cNvPr id="18" name="عنصر نائب لرقم الشريحة 17"/>
          <p:cNvSpPr>
            <a:spLocks noGrp="1"/>
          </p:cNvSpPr>
          <p:nvPr>
            <p:ph type="sldNum" sz="quarter" idx="11"/>
          </p:nvPr>
        </p:nvSpPr>
        <p:spPr/>
        <p:txBody>
          <a:bodyPr rtlCol="0"/>
          <a:lstStyle/>
          <a:p>
            <a:fld id="{EC5E31B0-9C82-4FAE-BEB3-FEBF819CEF3E}"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C1675D6-D431-4E50-A3A9-B3F3FF448A08}" type="datetimeFigureOut">
              <a:rPr lang="ar-SA" smtClean="0"/>
              <a:pPr/>
              <a:t>18/03/38</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C5E31B0-9C82-4FAE-BEB3-FEBF819CEF3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rtl="0"/>
            <a:r>
              <a:rPr lang="ar-SA" dirty="0" smtClean="0"/>
              <a:t>الخطة الانتقالية الفردية </a:t>
            </a:r>
            <a:br>
              <a:rPr lang="ar-SA" dirty="0" smtClean="0"/>
            </a:br>
            <a:r>
              <a:rPr lang="en-US" dirty="0" smtClean="0"/>
              <a:t>Individuals </a:t>
            </a:r>
            <a:r>
              <a:rPr lang="en-US" dirty="0" smtClean="0"/>
              <a:t>Transition Plan </a:t>
            </a:r>
            <a:r>
              <a:rPr lang="en-US" dirty="0" smtClean="0"/>
              <a:t>(ITP) </a:t>
            </a:r>
            <a:endParaRPr lang="ar-SA" dirty="0"/>
          </a:p>
        </p:txBody>
      </p:sp>
      <p:sp>
        <p:nvSpPr>
          <p:cNvPr id="3" name="عنوان فرعي 2"/>
          <p:cNvSpPr>
            <a:spLocks noGrp="1"/>
          </p:cNvSpPr>
          <p:nvPr>
            <p:ph type="subTitle" idx="1"/>
          </p:nvPr>
        </p:nvSpPr>
        <p:spPr/>
        <p:txBody>
          <a:bodyPr/>
          <a:lstStyle/>
          <a:p>
            <a:pPr algn="ctr"/>
            <a:r>
              <a:rPr lang="ar-SA" dirty="0" smtClean="0"/>
              <a:t>د. ريم فهد </a:t>
            </a:r>
            <a:r>
              <a:rPr lang="ar-SA" dirty="0" err="1" smtClean="0"/>
              <a:t>الرصيص</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err="1" smtClean="0"/>
              <a:t>ماهو</a:t>
            </a:r>
            <a:r>
              <a:rPr lang="ar-SA" sz="3200" b="1" dirty="0" smtClean="0"/>
              <a:t> تعريف وأهمية القياس للتخطيط للخدمات الانتقالية؟</a:t>
            </a:r>
            <a:endParaRPr lang="ar-SA" sz="3200" b="1" dirty="0"/>
          </a:p>
        </p:txBody>
      </p:sp>
      <p:sp>
        <p:nvSpPr>
          <p:cNvPr id="3" name="عنصر نائب للمحتوى 2"/>
          <p:cNvSpPr>
            <a:spLocks noGrp="1"/>
          </p:cNvSpPr>
          <p:nvPr>
            <p:ph sz="quarter" idx="1"/>
          </p:nvPr>
        </p:nvSpPr>
        <p:spPr/>
        <p:txBody>
          <a:bodyPr>
            <a:normAutofit/>
          </a:bodyPr>
          <a:lstStyle/>
          <a:p>
            <a:pPr>
              <a:buNone/>
            </a:pPr>
            <a:r>
              <a:rPr lang="ar-SA" sz="2800" dirty="0" smtClean="0"/>
              <a:t>عملية مستمرة تشمل:</a:t>
            </a:r>
          </a:p>
          <a:p>
            <a:r>
              <a:rPr lang="ar-SA" sz="2800" dirty="0" smtClean="0"/>
              <a:t>جمع بيانات فردية عن احتياجات </a:t>
            </a:r>
            <a:r>
              <a:rPr lang="ar-SA" sz="2800" dirty="0" err="1" smtClean="0"/>
              <a:t>وتفضيلات</a:t>
            </a:r>
            <a:r>
              <a:rPr lang="ar-SA" sz="2800" dirty="0" smtClean="0"/>
              <a:t> أمل.</a:t>
            </a:r>
          </a:p>
          <a:p>
            <a:r>
              <a:rPr lang="ar-SA" sz="2800" dirty="0" smtClean="0"/>
              <a:t>تتعلق بنواحي العمل الحالية والمستقبلية، التعليم، المعيشة، البيئة الاجتماعية والعلاقات الشخصية.</a:t>
            </a:r>
          </a:p>
          <a:p>
            <a:r>
              <a:rPr lang="ar-SA" sz="2800" dirty="0" smtClean="0"/>
              <a:t>يمثل الأساس لتحديد الأهداف والخدمات في الخطة الانتقالية.</a:t>
            </a:r>
          </a:p>
          <a:p>
            <a:endParaRPr lang="ar-SA"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أسئلة توجيهية للقياس</a:t>
            </a:r>
            <a:endParaRPr lang="ar-SA" sz="3200" b="1" dirty="0"/>
          </a:p>
        </p:txBody>
      </p:sp>
      <p:sp>
        <p:nvSpPr>
          <p:cNvPr id="3" name="عنصر نائب للمحتوى 2"/>
          <p:cNvSpPr>
            <a:spLocks noGrp="1"/>
          </p:cNvSpPr>
          <p:nvPr>
            <p:ph sz="quarter" idx="1"/>
          </p:nvPr>
        </p:nvSpPr>
        <p:spPr/>
        <p:txBody>
          <a:bodyPr/>
          <a:lstStyle/>
          <a:p>
            <a:pPr>
              <a:buNone/>
            </a:pPr>
            <a:r>
              <a:rPr lang="ar-SA" sz="2800" dirty="0" smtClean="0"/>
              <a:t>القياس في الخدمات الانتقالية يتم بشكل فردي لكل طالب للإجابة على الأسئلة العامة التالية:</a:t>
            </a:r>
          </a:p>
          <a:p>
            <a:r>
              <a:rPr lang="ar-SA" sz="2800" dirty="0" smtClean="0">
                <a:solidFill>
                  <a:srgbClr val="C00000"/>
                </a:solidFill>
              </a:rPr>
              <a:t>أين أمل حاليا؟</a:t>
            </a:r>
          </a:p>
          <a:p>
            <a:r>
              <a:rPr lang="ar-SA" sz="2800" dirty="0" smtClean="0">
                <a:solidFill>
                  <a:srgbClr val="C00000"/>
                </a:solidFill>
              </a:rPr>
              <a:t>إلى أين ستتجه أمل؟</a:t>
            </a:r>
          </a:p>
          <a:p>
            <a:r>
              <a:rPr lang="ar-SA" sz="2800" dirty="0" smtClean="0">
                <a:solidFill>
                  <a:srgbClr val="C00000"/>
                </a:solidFill>
              </a:rPr>
              <a:t>كيف نساعد أمل للوصول إلى ذلك</a:t>
            </a:r>
            <a:r>
              <a:rPr lang="ar-SA" dirty="0" smtClean="0">
                <a:solidFill>
                  <a:srgbClr val="C00000"/>
                </a:solidFill>
              </a:rPr>
              <a:t>؟</a:t>
            </a:r>
            <a:endParaRPr lang="ar-SA" dirty="0">
              <a:solidFill>
                <a:srgbClr val="C0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أمثلة لبعض الأسئلة التي تجيب عليها أدوات القياس</a:t>
            </a:r>
            <a:endParaRPr lang="ar-SA" sz="3200" b="1" dirty="0"/>
          </a:p>
        </p:txBody>
      </p:sp>
      <p:sp>
        <p:nvSpPr>
          <p:cNvPr id="3" name="عنصر نائب للمحتوى 2"/>
          <p:cNvSpPr>
            <a:spLocks noGrp="1"/>
          </p:cNvSpPr>
          <p:nvPr>
            <p:ph sz="quarter" idx="1"/>
          </p:nvPr>
        </p:nvSpPr>
        <p:spPr/>
        <p:txBody>
          <a:bodyPr>
            <a:normAutofit/>
          </a:bodyPr>
          <a:lstStyle/>
          <a:p>
            <a:pPr algn="ctr">
              <a:buNone/>
            </a:pPr>
            <a:endParaRPr lang="ar-SA" sz="2800" dirty="0" smtClean="0"/>
          </a:p>
          <a:p>
            <a:pPr algn="ctr">
              <a:buNone/>
            </a:pPr>
            <a:endParaRPr lang="ar-SA" sz="2800" dirty="0" smtClean="0"/>
          </a:p>
          <a:p>
            <a:pPr algn="ctr">
              <a:buNone/>
            </a:pPr>
            <a:r>
              <a:rPr lang="ar-SA" sz="2800" dirty="0" smtClean="0"/>
              <a:t>اذكري بعض الأمثلة للأسئلة التي قد تجيب عليها أدوات القياس الخاصة بالمرحلة الانتقالية</a:t>
            </a:r>
            <a:endParaRPr lang="ar-SA"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2800" b="1" dirty="0" smtClean="0"/>
              <a:t>أمثلة لبعض الأسئلة التي تجيب عليها أدوات القياس</a:t>
            </a:r>
            <a:endParaRPr lang="ar-SA" dirty="0"/>
          </a:p>
        </p:txBody>
      </p:sp>
      <p:sp>
        <p:nvSpPr>
          <p:cNvPr id="3" name="عنصر نائب للمحتوى 2"/>
          <p:cNvSpPr>
            <a:spLocks noGrp="1"/>
          </p:cNvSpPr>
          <p:nvPr>
            <p:ph sz="quarter" idx="1"/>
          </p:nvPr>
        </p:nvSpPr>
        <p:spPr>
          <a:xfrm>
            <a:off x="457200" y="1600200"/>
            <a:ext cx="8043890" cy="4873752"/>
          </a:xfrm>
        </p:spPr>
        <p:txBody>
          <a:bodyPr>
            <a:normAutofit/>
          </a:bodyPr>
          <a:lstStyle/>
          <a:p>
            <a:pPr marL="514350" indent="-514350">
              <a:buFont typeface="+mj-lt"/>
              <a:buAutoNum type="arabicPeriod"/>
            </a:pPr>
            <a:r>
              <a:rPr lang="ar-SA" sz="2800" dirty="0" err="1" smtClean="0"/>
              <a:t>ماهي</a:t>
            </a:r>
            <a:r>
              <a:rPr lang="ar-SA" sz="2800" dirty="0" smtClean="0"/>
              <a:t> </a:t>
            </a:r>
            <a:r>
              <a:rPr lang="ar-SA" sz="2800" dirty="0" err="1" smtClean="0"/>
              <a:t>تفضيلات</a:t>
            </a:r>
            <a:r>
              <a:rPr lang="ar-SA" sz="2800" dirty="0" smtClean="0"/>
              <a:t> أمل، احتياجاتها، نقاط القوة، قدراتها ومواهبها؟</a:t>
            </a:r>
          </a:p>
          <a:p>
            <a:pPr marL="514350" indent="-514350">
              <a:buFont typeface="+mj-lt"/>
              <a:buAutoNum type="arabicPeriod"/>
            </a:pPr>
            <a:r>
              <a:rPr lang="ar-SA" sz="2800" dirty="0" smtClean="0"/>
              <a:t>أين تريد أمل أن تعيش، تدرس، تعمل؟</a:t>
            </a:r>
          </a:p>
          <a:p>
            <a:pPr marL="514350" indent="-514350">
              <a:buFont typeface="+mj-lt"/>
              <a:buAutoNum type="arabicPeriod"/>
            </a:pPr>
            <a:r>
              <a:rPr lang="ar-SA" sz="2800" dirty="0" err="1" smtClean="0"/>
              <a:t>ماهي</a:t>
            </a:r>
            <a:r>
              <a:rPr lang="ar-SA" sz="2800" dirty="0" smtClean="0"/>
              <a:t> المواد التي تحتاج أمل دراستها في المرحلة الثانوية لتحقيق أهدافها بعد المدرسة؟</a:t>
            </a:r>
          </a:p>
          <a:p>
            <a:pPr marL="514350" indent="-514350">
              <a:buFont typeface="+mj-lt"/>
              <a:buAutoNum type="arabicPeriod"/>
            </a:pPr>
            <a:r>
              <a:rPr lang="ar-SA" sz="2800" dirty="0" err="1" smtClean="0"/>
              <a:t>ماهي</a:t>
            </a:r>
            <a:r>
              <a:rPr lang="ar-SA" sz="2800" dirty="0" smtClean="0"/>
              <a:t> المهارات التي تحتاجها أمل للعيش بشكل مستقل؟</a:t>
            </a:r>
          </a:p>
          <a:p>
            <a:pPr marL="514350" indent="-514350">
              <a:buFont typeface="+mj-lt"/>
              <a:buAutoNum type="arabicPeriod"/>
            </a:pPr>
            <a:r>
              <a:rPr lang="ar-SA" sz="2800" dirty="0" err="1" smtClean="0"/>
              <a:t>ماهي</a:t>
            </a:r>
            <a:r>
              <a:rPr lang="ar-SA" sz="2800" dirty="0" smtClean="0"/>
              <a:t> البرامج التدريبية أو الدراسية لما بعد المرحلة الثانوية والتي تناسب أمل واهتماماتها</a:t>
            </a:r>
            <a:endParaRPr lang="ar-SA"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أماكن تطبيق المقاييس</a:t>
            </a:r>
            <a:endParaRPr lang="ar-SA" sz="3200" b="1" dirty="0"/>
          </a:p>
        </p:txBody>
      </p:sp>
      <p:sp>
        <p:nvSpPr>
          <p:cNvPr id="3" name="عنصر نائب للمحتوى 2"/>
          <p:cNvSpPr>
            <a:spLocks noGrp="1"/>
          </p:cNvSpPr>
          <p:nvPr>
            <p:ph sz="quarter" idx="1"/>
          </p:nvPr>
        </p:nvSpPr>
        <p:spPr/>
        <p:txBody>
          <a:bodyPr>
            <a:normAutofit/>
          </a:bodyPr>
          <a:lstStyle/>
          <a:p>
            <a:r>
              <a:rPr lang="ar-SA" sz="2800" dirty="0" smtClean="0"/>
              <a:t>البيئة التعليمية</a:t>
            </a:r>
          </a:p>
          <a:p>
            <a:r>
              <a:rPr lang="ar-SA" sz="2800" dirty="0" smtClean="0"/>
              <a:t>العيادات الطبية أو النفسية</a:t>
            </a:r>
          </a:p>
          <a:p>
            <a:r>
              <a:rPr lang="ar-SA" sz="2800" dirty="0" smtClean="0"/>
              <a:t>مكاتب التأهيل المهني</a:t>
            </a:r>
          </a:p>
          <a:p>
            <a:r>
              <a:rPr lang="ar-SA" sz="2800" dirty="0" smtClean="0"/>
              <a:t>برامج التأهيل المجتمعي</a:t>
            </a:r>
          </a:p>
          <a:p>
            <a:r>
              <a:rPr lang="ar-SA" sz="2800" dirty="0" smtClean="0"/>
              <a:t>أماكن العمل</a:t>
            </a:r>
            <a:endParaRPr lang="ar-SA"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نشاط</a:t>
            </a:r>
            <a:endParaRPr lang="ar-SA" sz="3200" b="1" dirty="0"/>
          </a:p>
        </p:txBody>
      </p:sp>
      <p:sp>
        <p:nvSpPr>
          <p:cNvPr id="3" name="عنصر نائب للمحتوى 2"/>
          <p:cNvSpPr>
            <a:spLocks noGrp="1"/>
          </p:cNvSpPr>
          <p:nvPr>
            <p:ph sz="quarter" idx="1"/>
          </p:nvPr>
        </p:nvSpPr>
        <p:spPr/>
        <p:txBody>
          <a:bodyPr>
            <a:normAutofit/>
          </a:bodyPr>
          <a:lstStyle/>
          <a:p>
            <a:pPr algn="ctr">
              <a:buNone/>
            </a:pPr>
            <a:endParaRPr lang="ar-SA" sz="2800" dirty="0" smtClean="0"/>
          </a:p>
          <a:p>
            <a:pPr algn="ctr">
              <a:buNone/>
            </a:pPr>
            <a:endParaRPr lang="ar-SA" sz="2800" dirty="0" smtClean="0"/>
          </a:p>
          <a:p>
            <a:pPr algn="ctr">
              <a:buNone/>
            </a:pPr>
            <a:endParaRPr lang="ar-SA" sz="2800" dirty="0" smtClean="0"/>
          </a:p>
          <a:p>
            <a:pPr algn="ctr">
              <a:buNone/>
            </a:pPr>
            <a:r>
              <a:rPr lang="ar-SA" sz="2800" dirty="0" smtClean="0"/>
              <a:t>اذكري بعض الأمثلة للمقاييس وأدوات التقييم التي يمكن استخدامها في حالة أمل</a:t>
            </a:r>
            <a:endParaRPr lang="ar-SA"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err="1" smtClean="0"/>
              <a:t>ماهي</a:t>
            </a:r>
            <a:r>
              <a:rPr lang="ar-SA" sz="3200" b="1" dirty="0" smtClean="0"/>
              <a:t> أهداف ما بعد المدرسة</a:t>
            </a:r>
            <a:endParaRPr lang="ar-SA" sz="3200" b="1" dirty="0"/>
          </a:p>
        </p:txBody>
      </p:sp>
      <p:sp>
        <p:nvSpPr>
          <p:cNvPr id="3" name="عنصر نائب للمحتوى 2"/>
          <p:cNvSpPr>
            <a:spLocks noGrp="1"/>
          </p:cNvSpPr>
          <p:nvPr>
            <p:ph sz="quarter" idx="1"/>
          </p:nvPr>
        </p:nvSpPr>
        <p:spPr/>
        <p:txBody>
          <a:bodyPr>
            <a:normAutofit/>
          </a:bodyPr>
          <a:lstStyle/>
          <a:p>
            <a:r>
              <a:rPr lang="ar-SA" sz="2800" dirty="0" smtClean="0"/>
              <a:t>النتائج المتوقع من أمل تحقيقها بعد تخرجها من المدرسة.</a:t>
            </a:r>
          </a:p>
          <a:p>
            <a:r>
              <a:rPr lang="ar-SA" sz="2800" dirty="0" smtClean="0"/>
              <a:t>يجب أن تكون مكتوبة فيما يخص مجال العمل، الدراسة أو التعليم الجامعي، والعيش المستقل أن كان ذلك مناسبا.</a:t>
            </a:r>
          </a:p>
          <a:p>
            <a:r>
              <a:rPr lang="ar-SA" sz="2800" dirty="0" smtClean="0"/>
              <a:t>لابد أن تكون قابلة للقياس والملاحظة</a:t>
            </a:r>
          </a:p>
          <a:p>
            <a:r>
              <a:rPr lang="ar-SA" sz="2800" dirty="0" smtClean="0"/>
              <a:t>يجب أن تستند إلى </a:t>
            </a:r>
            <a:r>
              <a:rPr lang="ar-SA" sz="2800" dirty="0" err="1" smtClean="0"/>
              <a:t>تفضيلات</a:t>
            </a:r>
            <a:r>
              <a:rPr lang="ar-SA" sz="2800" dirty="0" smtClean="0"/>
              <a:t> أمل ونقاط قوتها واحتياجها</a:t>
            </a:r>
          </a:p>
          <a:p>
            <a:endParaRPr lang="ar-SA"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أسئلة لتحديد أهداف ما بعد المدرسة</a:t>
            </a:r>
            <a:endParaRPr lang="ar-SA" sz="3200" b="1" dirty="0"/>
          </a:p>
        </p:txBody>
      </p:sp>
      <p:sp>
        <p:nvSpPr>
          <p:cNvPr id="3" name="عنصر نائب للمحتوى 2"/>
          <p:cNvSpPr>
            <a:spLocks noGrp="1"/>
          </p:cNvSpPr>
          <p:nvPr>
            <p:ph sz="quarter" idx="1"/>
          </p:nvPr>
        </p:nvSpPr>
        <p:spPr/>
        <p:txBody>
          <a:bodyPr>
            <a:normAutofit/>
          </a:bodyPr>
          <a:lstStyle/>
          <a:p>
            <a:r>
              <a:rPr lang="ar-SA" sz="2800" dirty="0" smtClean="0"/>
              <a:t>أين ستعمل أمل أو كيف سيتم إدماجها في نشاط إنتاجي بعد التخرج؟</a:t>
            </a:r>
          </a:p>
          <a:p>
            <a:r>
              <a:rPr lang="ar-SA" sz="2800" dirty="0" smtClean="0"/>
              <a:t>أين </a:t>
            </a:r>
            <a:r>
              <a:rPr lang="ar-SA" sz="2800" dirty="0" err="1" smtClean="0"/>
              <a:t>و</a:t>
            </a:r>
            <a:r>
              <a:rPr lang="ar-SA" sz="2800" dirty="0" smtClean="0"/>
              <a:t> كيف ستكمل أمل تعليمها أو تطوير مهاراتها بعد التخرج؟</a:t>
            </a:r>
          </a:p>
          <a:p>
            <a:r>
              <a:rPr lang="ar-SA" sz="2800" dirty="0" smtClean="0"/>
              <a:t>أين ستعيش أمل وما نوع الدعم الذي ستحتاجه؟</a:t>
            </a:r>
          </a:p>
          <a:p>
            <a:r>
              <a:rPr lang="ar-SA" sz="2800" dirty="0" smtClean="0"/>
              <a:t>كيف ستشارك أمل في الأنشطة المجتمعية؟</a:t>
            </a:r>
          </a:p>
          <a:p>
            <a:r>
              <a:rPr lang="ar-SA" sz="2800" dirty="0" smtClean="0"/>
              <a:t>ماذا ستعمل أمل لقضاء وقت الفراغ؟</a:t>
            </a:r>
          </a:p>
          <a:p>
            <a:r>
              <a:rPr lang="ar-SA" sz="2800" dirty="0" smtClean="0"/>
              <a:t>ماذا سيكون وضع أمل من ناحية المواصلات؟</a:t>
            </a:r>
          </a:p>
          <a:p>
            <a:r>
              <a:rPr lang="ar-SA" sz="2800" dirty="0" err="1" smtClean="0"/>
              <a:t>مانوع</a:t>
            </a:r>
            <a:r>
              <a:rPr lang="ar-SA" sz="2800" dirty="0" smtClean="0"/>
              <a:t> الدعم المالي الذي ستحتاجه؟</a:t>
            </a:r>
          </a:p>
          <a:p>
            <a:endParaRPr lang="ar-SA" sz="2800"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كيف اكتب أهداف لما بعد المدرسة قابلة للقياس</a:t>
            </a:r>
            <a:endParaRPr lang="ar-SA" sz="3200" b="1" dirty="0"/>
          </a:p>
        </p:txBody>
      </p:sp>
      <p:sp>
        <p:nvSpPr>
          <p:cNvPr id="3" name="عنصر نائب للمحتوى 2"/>
          <p:cNvSpPr>
            <a:spLocks noGrp="1"/>
          </p:cNvSpPr>
          <p:nvPr>
            <p:ph sz="quarter" idx="1"/>
          </p:nvPr>
        </p:nvSpPr>
        <p:spPr/>
        <p:txBody>
          <a:bodyPr>
            <a:normAutofit/>
          </a:bodyPr>
          <a:lstStyle/>
          <a:p>
            <a:r>
              <a:rPr lang="ar-SA" sz="2800" dirty="0" smtClean="0"/>
              <a:t>يجب أن تصاغ الأهداف بطريقة قابله للقياس على مدى بعيد</a:t>
            </a:r>
          </a:p>
          <a:p>
            <a:r>
              <a:rPr lang="ar-SA" sz="2800" dirty="0" smtClean="0"/>
              <a:t>استخدم الأفعال كنتائج </a:t>
            </a:r>
          </a:p>
          <a:p>
            <a:r>
              <a:rPr lang="ar-SA" sz="2800" dirty="0" smtClean="0"/>
              <a:t>استخدم الوصف مثال: عمل كامل، عمل جزئي</a:t>
            </a:r>
          </a:p>
          <a:p>
            <a:r>
              <a:rPr lang="ar-SA" sz="2800" dirty="0" smtClean="0"/>
              <a:t>ابدأ </a:t>
            </a:r>
            <a:r>
              <a:rPr lang="ar-SA" sz="2800" dirty="0" err="1" smtClean="0"/>
              <a:t>بـ</a:t>
            </a:r>
            <a:r>
              <a:rPr lang="ar-SA" sz="2800" dirty="0" smtClean="0"/>
              <a:t> (بعد المدرسة الثانوية، ....)</a:t>
            </a:r>
            <a:endParaRPr lang="ar-SA"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5"/>
          <p:cNvSpPr txBox="1">
            <a:spLocks noChangeArrowheads="1"/>
          </p:cNvSpPr>
          <p:nvPr/>
        </p:nvSpPr>
        <p:spPr bwMode="auto">
          <a:xfrm>
            <a:off x="428596" y="714356"/>
            <a:ext cx="8305800" cy="584775"/>
          </a:xfrm>
          <a:prstGeom prst="rect">
            <a:avLst/>
          </a:prstGeom>
          <a:noFill/>
          <a:ln w="9525">
            <a:noFill/>
            <a:miter lim="800000"/>
            <a:headEnd/>
            <a:tailEnd/>
          </a:ln>
        </p:spPr>
        <p:txBody>
          <a:bodyPr>
            <a:spAutoFit/>
          </a:bodyPr>
          <a:lstStyle/>
          <a:p>
            <a:pPr algn="ctr" eaLnBrk="0" hangingPunct="0">
              <a:spcBef>
                <a:spcPct val="50000"/>
              </a:spcBef>
            </a:pPr>
            <a:r>
              <a:rPr lang="ar-SA" sz="3200" b="1" dirty="0" smtClean="0">
                <a:solidFill>
                  <a:srgbClr val="A2BC36"/>
                </a:solidFill>
              </a:rPr>
              <a:t>معادلة كتابة هدف قابل للقياس</a:t>
            </a:r>
            <a:endParaRPr lang="en-US" sz="3200" b="1" dirty="0">
              <a:solidFill>
                <a:srgbClr val="A2BC36"/>
              </a:solidFill>
              <a:latin typeface="Maiandra GD" pitchFamily="34" charset="0"/>
            </a:endParaRPr>
          </a:p>
        </p:txBody>
      </p:sp>
      <p:sp>
        <p:nvSpPr>
          <p:cNvPr id="34819" name="TextBox 6"/>
          <p:cNvSpPr txBox="1">
            <a:spLocks noChangeArrowheads="1"/>
          </p:cNvSpPr>
          <p:nvPr/>
        </p:nvSpPr>
        <p:spPr bwMode="auto">
          <a:xfrm>
            <a:off x="304800" y="1905000"/>
            <a:ext cx="8534400" cy="1600438"/>
          </a:xfrm>
          <a:prstGeom prst="rect">
            <a:avLst/>
          </a:prstGeom>
          <a:noFill/>
          <a:ln w="9525">
            <a:noFill/>
            <a:miter lim="800000"/>
            <a:headEnd/>
            <a:tailEnd/>
          </a:ln>
        </p:spPr>
        <p:txBody>
          <a:bodyPr wrap="square">
            <a:spAutoFit/>
          </a:bodyPr>
          <a:lstStyle/>
          <a:p>
            <a:pPr eaLnBrk="0" hangingPunct="0"/>
            <a:r>
              <a:rPr lang="en-US" sz="2800" dirty="0">
                <a:latin typeface="Comic Sans MS" pitchFamily="66" charset="0"/>
              </a:rPr>
              <a:t>____________   _______  </a:t>
            </a:r>
            <a:r>
              <a:rPr lang="ar-SA" sz="1400" dirty="0" smtClean="0">
                <a:latin typeface="Comic Sans MS" pitchFamily="66" charset="0"/>
              </a:rPr>
              <a:t>سوف</a:t>
            </a:r>
            <a:r>
              <a:rPr lang="en-US" sz="2800" dirty="0" smtClean="0">
                <a:latin typeface="Comic Sans MS" pitchFamily="66" charset="0"/>
              </a:rPr>
              <a:t> </a:t>
            </a:r>
            <a:r>
              <a:rPr lang="en-US" sz="2800" dirty="0">
                <a:latin typeface="Comic Sans MS" pitchFamily="66" charset="0"/>
              </a:rPr>
              <a:t>______  </a:t>
            </a:r>
            <a:r>
              <a:rPr lang="en-US" sz="2800" dirty="0" smtClean="0">
                <a:latin typeface="Comic Sans MS" pitchFamily="66" charset="0"/>
              </a:rPr>
              <a:t>______</a:t>
            </a:r>
          </a:p>
          <a:p>
            <a:pPr eaLnBrk="0" hangingPunct="0"/>
            <a:r>
              <a:rPr lang="en-US" sz="1400" dirty="0" smtClean="0">
                <a:latin typeface="Comic Sans MS" pitchFamily="66" charset="0"/>
              </a:rPr>
              <a:t> </a:t>
            </a:r>
            <a:r>
              <a:rPr lang="ar-SA" sz="1400" dirty="0" smtClean="0">
                <a:latin typeface="Comic Sans MS" pitchFamily="66" charset="0"/>
              </a:rPr>
              <a:t>بعد التخرج</a:t>
            </a:r>
          </a:p>
          <a:p>
            <a:pPr eaLnBrk="0" hangingPunct="0"/>
            <a:r>
              <a:rPr lang="ar-SA" sz="1400" dirty="0" smtClean="0">
                <a:latin typeface="Comic Sans MS" pitchFamily="66" charset="0"/>
              </a:rPr>
              <a:t>بعد الثانوية</a:t>
            </a:r>
            <a:r>
              <a:rPr lang="en-US" sz="1400" dirty="0">
                <a:latin typeface="Comic Sans MS" pitchFamily="66" charset="0"/>
              </a:rPr>
              <a:t>		      </a:t>
            </a:r>
            <a:r>
              <a:rPr lang="ar-SA" sz="1400" dirty="0" smtClean="0">
                <a:latin typeface="Comic Sans MS" pitchFamily="66" charset="0"/>
              </a:rPr>
              <a:t>اسم الطالب </a:t>
            </a:r>
            <a:r>
              <a:rPr lang="en-US" sz="1400" dirty="0">
                <a:latin typeface="Comic Sans MS" pitchFamily="66" charset="0"/>
              </a:rPr>
              <a:t>		</a:t>
            </a:r>
            <a:r>
              <a:rPr lang="ar-SA" sz="1400" dirty="0" smtClean="0">
                <a:latin typeface="Comic Sans MS" pitchFamily="66" charset="0"/>
              </a:rPr>
              <a:t>سلوك</a:t>
            </a:r>
            <a:r>
              <a:rPr lang="en-US" sz="1400" dirty="0" smtClean="0">
                <a:latin typeface="Comic Sans MS" pitchFamily="66" charset="0"/>
              </a:rPr>
              <a:t>                                  </a:t>
            </a:r>
            <a:r>
              <a:rPr lang="ar-SA" sz="1400" dirty="0" smtClean="0">
                <a:latin typeface="Comic Sans MS" pitchFamily="66" charset="0"/>
              </a:rPr>
              <a:t>ا  أين وكيف</a:t>
            </a:r>
            <a:endParaRPr lang="en-US" sz="1400" dirty="0">
              <a:latin typeface="Comic Sans MS" pitchFamily="66" charset="0"/>
            </a:endParaRPr>
          </a:p>
          <a:p>
            <a:pPr eaLnBrk="0" hangingPunct="0"/>
            <a:endParaRPr lang="ar-SA" sz="1400" dirty="0">
              <a:latin typeface="Comic Sans MS" pitchFamily="66" charset="0"/>
            </a:endParaRPr>
          </a:p>
          <a:p>
            <a:pPr eaLnBrk="0" hangingPunct="0"/>
            <a:endParaRPr lang="en-US" sz="1400" dirty="0">
              <a:latin typeface="Comic Sans MS" pitchFamily="66" charset="0"/>
            </a:endParaRPr>
          </a:p>
          <a:p>
            <a:pPr eaLnBrk="0" hangingPunct="0"/>
            <a:endParaRPr lang="en-US" sz="1400" dirty="0">
              <a:latin typeface="Comic Sans MS" pitchFamily="66" charset="0"/>
            </a:endParaRPr>
          </a:p>
        </p:txBody>
      </p:sp>
      <p:pic>
        <p:nvPicPr>
          <p:cNvPr id="34820" name="Picture 5" descr="C:\Documents and Settings\drowe6\Local Settings\Temporary Internet Files\Content.IE5\MNQRWDA1\MPj04393920000[1].jpg"/>
          <p:cNvPicPr>
            <a:picLocks noChangeAspect="1" noChangeArrowheads="1"/>
          </p:cNvPicPr>
          <p:nvPr/>
        </p:nvPicPr>
        <p:blipFill>
          <a:blip r:embed="rId3"/>
          <a:srcRect/>
          <a:stretch>
            <a:fillRect/>
          </a:stretch>
        </p:blipFill>
        <p:spPr bwMode="auto">
          <a:xfrm>
            <a:off x="6715140" y="3071810"/>
            <a:ext cx="2057400" cy="1546225"/>
          </a:xfrm>
          <a:prstGeom prst="rect">
            <a:avLst/>
          </a:prstGeom>
          <a:noFill/>
          <a:ln w="9525">
            <a:noFill/>
            <a:miter lim="800000"/>
            <a:headEnd/>
            <a:tailEnd/>
          </a:ln>
        </p:spPr>
      </p:pic>
      <p:pic>
        <p:nvPicPr>
          <p:cNvPr id="34821" name="Picture 6" descr="C:\Documents and Settings\drowe6\Local Settings\Temporary Internet Files\Content.IE5\ITQLYTED\MPj04221790000[1].jpg"/>
          <p:cNvPicPr>
            <a:picLocks noChangeAspect="1" noChangeArrowheads="1"/>
          </p:cNvPicPr>
          <p:nvPr/>
        </p:nvPicPr>
        <p:blipFill>
          <a:blip r:embed="rId4"/>
          <a:srcRect/>
          <a:stretch>
            <a:fillRect/>
          </a:stretch>
        </p:blipFill>
        <p:spPr bwMode="auto">
          <a:xfrm>
            <a:off x="4929190" y="2857496"/>
            <a:ext cx="1828800" cy="1600200"/>
          </a:xfrm>
          <a:prstGeom prst="rect">
            <a:avLst/>
          </a:prstGeom>
          <a:noFill/>
          <a:ln w="9525">
            <a:noFill/>
            <a:miter lim="800000"/>
            <a:headEnd/>
            <a:tailEnd/>
          </a:ln>
        </p:spPr>
      </p:pic>
      <p:pic>
        <p:nvPicPr>
          <p:cNvPr id="34822" name="Picture 7" descr="C:\Documents and Settings\drowe6\Local Settings\Temporary Internet Files\Content.IE5\ONABU7MH\MPj04003670000[1].jpg"/>
          <p:cNvPicPr>
            <a:picLocks noChangeAspect="1" noChangeArrowheads="1"/>
          </p:cNvPicPr>
          <p:nvPr/>
        </p:nvPicPr>
        <p:blipFill>
          <a:blip r:embed="rId5" cstate="print"/>
          <a:srcRect/>
          <a:stretch>
            <a:fillRect/>
          </a:stretch>
        </p:blipFill>
        <p:spPr bwMode="auto">
          <a:xfrm>
            <a:off x="3357554" y="3143248"/>
            <a:ext cx="889000" cy="838200"/>
          </a:xfrm>
          <a:prstGeom prst="rect">
            <a:avLst/>
          </a:prstGeom>
          <a:noFill/>
          <a:ln w="9525">
            <a:noFill/>
            <a:miter lim="800000"/>
            <a:headEnd/>
            <a:tailEnd/>
          </a:ln>
        </p:spPr>
      </p:pic>
      <p:pic>
        <p:nvPicPr>
          <p:cNvPr id="34823" name="Picture 11" descr="C:\Documents and Settings\drowe6\Local Settings\Temporary Internet Files\Content.IE5\MNQRWDA1\MPj04277950000[1].jpg"/>
          <p:cNvPicPr>
            <a:picLocks noChangeAspect="1" noChangeArrowheads="1"/>
          </p:cNvPicPr>
          <p:nvPr/>
        </p:nvPicPr>
        <p:blipFill>
          <a:blip r:embed="rId6" cstate="print"/>
          <a:srcRect/>
          <a:stretch>
            <a:fillRect/>
          </a:stretch>
        </p:blipFill>
        <p:spPr bwMode="auto">
          <a:xfrm>
            <a:off x="3357554" y="4071942"/>
            <a:ext cx="920750" cy="914400"/>
          </a:xfrm>
          <a:prstGeom prst="rect">
            <a:avLst/>
          </a:prstGeom>
          <a:noFill/>
          <a:ln w="9525">
            <a:noFill/>
            <a:miter lim="800000"/>
            <a:headEnd/>
            <a:tailEnd/>
          </a:ln>
        </p:spPr>
      </p:pic>
      <p:pic>
        <p:nvPicPr>
          <p:cNvPr id="34824" name="Picture 13" descr="C:\Documents and Settings\drowe6\Local Settings\Temporary Internet Files\Content.IE5\ONABU7MH\MPj04393990000[1].jpg"/>
          <p:cNvPicPr>
            <a:picLocks noChangeAspect="1" noChangeArrowheads="1"/>
          </p:cNvPicPr>
          <p:nvPr/>
        </p:nvPicPr>
        <p:blipFill>
          <a:blip r:embed="rId7"/>
          <a:srcRect/>
          <a:stretch>
            <a:fillRect/>
          </a:stretch>
        </p:blipFill>
        <p:spPr bwMode="auto">
          <a:xfrm>
            <a:off x="3286116" y="5143512"/>
            <a:ext cx="915988" cy="914400"/>
          </a:xfrm>
          <a:prstGeom prst="rect">
            <a:avLst/>
          </a:prstGeom>
          <a:noFill/>
          <a:ln w="9525">
            <a:noFill/>
            <a:miter lim="800000"/>
            <a:headEnd/>
            <a:tailEnd/>
          </a:ln>
        </p:spPr>
      </p:pic>
      <p:pic>
        <p:nvPicPr>
          <p:cNvPr id="34825" name="Picture 14" descr="C:\Documents and Settings\drowe6\Local Settings\Temporary Internet Files\Content.IE5\MNQRWDA1\MMj03157760000[1].gif"/>
          <p:cNvPicPr>
            <a:picLocks noChangeAspect="1" noChangeArrowheads="1" noCrop="1"/>
          </p:cNvPicPr>
          <p:nvPr/>
        </p:nvPicPr>
        <p:blipFill>
          <a:blip r:embed="rId8"/>
          <a:srcRect/>
          <a:stretch>
            <a:fillRect/>
          </a:stretch>
        </p:blipFill>
        <p:spPr bwMode="auto">
          <a:xfrm>
            <a:off x="500034" y="4000504"/>
            <a:ext cx="1336675" cy="1066800"/>
          </a:xfrm>
          <a:prstGeom prst="rect">
            <a:avLst/>
          </a:prstGeom>
          <a:noFill/>
          <a:ln w="9525">
            <a:noFill/>
            <a:miter lim="800000"/>
            <a:headEnd/>
            <a:tailEnd/>
          </a:ln>
        </p:spPr>
      </p:pic>
      <p:pic>
        <p:nvPicPr>
          <p:cNvPr id="34826" name="Picture 15" descr="C:\Documents and Settings\drowe6\Local Settings\Temporary Internet Files\Content.IE5\8JUHOJ85\MCj03201220000[1].wmf"/>
          <p:cNvPicPr>
            <a:picLocks noChangeAspect="1" noChangeArrowheads="1"/>
          </p:cNvPicPr>
          <p:nvPr/>
        </p:nvPicPr>
        <p:blipFill>
          <a:blip r:embed="rId9"/>
          <a:srcRect/>
          <a:stretch>
            <a:fillRect/>
          </a:stretch>
        </p:blipFill>
        <p:spPr bwMode="auto">
          <a:xfrm>
            <a:off x="571472" y="3000372"/>
            <a:ext cx="1349375" cy="958850"/>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وجهة نظرك الشخصية</a:t>
            </a:r>
            <a:endParaRPr lang="ar-SA" dirty="0"/>
          </a:p>
        </p:txBody>
      </p:sp>
      <p:sp>
        <p:nvSpPr>
          <p:cNvPr id="3" name="عنصر نائب للمحتوى 2"/>
          <p:cNvSpPr>
            <a:spLocks noGrp="1"/>
          </p:cNvSpPr>
          <p:nvPr>
            <p:ph sz="quarter" idx="1"/>
          </p:nvPr>
        </p:nvSpPr>
        <p:spPr>
          <a:xfrm>
            <a:off x="714348" y="1643050"/>
            <a:ext cx="7467600" cy="4873752"/>
          </a:xfrm>
        </p:spPr>
        <p:txBody>
          <a:bodyPr>
            <a:normAutofit/>
          </a:bodyPr>
          <a:lstStyle/>
          <a:p>
            <a:pPr>
              <a:buNone/>
            </a:pPr>
            <a:r>
              <a:rPr lang="ar-SA" sz="2800" dirty="0" smtClean="0"/>
              <a:t>ارجعي بالزمن إلى الوقت الذي </a:t>
            </a:r>
            <a:r>
              <a:rPr lang="ar-SA" sz="2800" dirty="0" err="1" smtClean="0"/>
              <a:t>مررتي</a:t>
            </a:r>
            <a:r>
              <a:rPr lang="ar-SA" sz="2800" dirty="0" smtClean="0"/>
              <a:t> فيه بالمرحلة الانتقالية.</a:t>
            </a:r>
          </a:p>
          <a:p>
            <a:pPr>
              <a:buNone/>
            </a:pPr>
            <a:endParaRPr lang="ar-SA" sz="2800" dirty="0" smtClean="0"/>
          </a:p>
          <a:p>
            <a:pPr>
              <a:buNone/>
            </a:pPr>
            <a:r>
              <a:rPr lang="ar-SA" sz="2800" dirty="0" err="1" smtClean="0">
                <a:solidFill>
                  <a:srgbClr val="00B050"/>
                </a:solidFill>
              </a:rPr>
              <a:t>ماهي</a:t>
            </a:r>
            <a:r>
              <a:rPr lang="ar-SA" sz="2800" dirty="0" smtClean="0">
                <a:solidFill>
                  <a:srgbClr val="00B050"/>
                </a:solidFill>
              </a:rPr>
              <a:t> أهدافك الانتقالية؟</a:t>
            </a:r>
          </a:p>
          <a:p>
            <a:pPr>
              <a:buNone/>
            </a:pPr>
            <a:r>
              <a:rPr lang="ar-SA" sz="2800" dirty="0" err="1" smtClean="0">
                <a:solidFill>
                  <a:srgbClr val="00B050"/>
                </a:solidFill>
              </a:rPr>
              <a:t>ماهي</a:t>
            </a:r>
            <a:r>
              <a:rPr lang="ar-SA" sz="2800" dirty="0" smtClean="0">
                <a:solidFill>
                  <a:srgbClr val="00B050"/>
                </a:solidFill>
              </a:rPr>
              <a:t> الأشياء التي قمتي </a:t>
            </a:r>
            <a:r>
              <a:rPr lang="ar-SA" sz="2800" dirty="0" err="1" smtClean="0">
                <a:solidFill>
                  <a:srgbClr val="00B050"/>
                </a:solidFill>
              </a:rPr>
              <a:t>بها</a:t>
            </a:r>
            <a:r>
              <a:rPr lang="ar-SA" sz="2800" dirty="0" smtClean="0">
                <a:solidFill>
                  <a:srgbClr val="00B050"/>
                </a:solidFill>
              </a:rPr>
              <a:t> لتحقيق أهدافك؟</a:t>
            </a:r>
          </a:p>
          <a:p>
            <a:pPr>
              <a:buNone/>
            </a:pPr>
            <a:r>
              <a:rPr lang="ar-SA" sz="2800" dirty="0" smtClean="0">
                <a:solidFill>
                  <a:srgbClr val="00B050"/>
                </a:solidFill>
              </a:rPr>
              <a:t>من ساعدك خلال ذلك الوقت؟</a:t>
            </a:r>
          </a:p>
          <a:p>
            <a:pPr>
              <a:buNone/>
            </a:pPr>
            <a:r>
              <a:rPr lang="ar-SA" sz="2800" dirty="0" smtClean="0">
                <a:solidFill>
                  <a:srgbClr val="00B050"/>
                </a:solidFill>
              </a:rPr>
              <a:t>هل هناك مهام كان ينبغي انجازها خلال وقت محدد؟</a:t>
            </a:r>
            <a:endParaRPr lang="en-US" sz="2800" dirty="0" smtClean="0">
              <a:solidFill>
                <a:srgbClr val="00B05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أهداف عمل متسلسلة </a:t>
            </a:r>
            <a:endParaRPr lang="ar-SA" sz="3200" b="1" dirty="0"/>
          </a:p>
        </p:txBody>
      </p:sp>
      <p:sp>
        <p:nvSpPr>
          <p:cNvPr id="3" name="عنصر نائب للمحتوى 2"/>
          <p:cNvSpPr>
            <a:spLocks noGrp="1"/>
          </p:cNvSpPr>
          <p:nvPr>
            <p:ph sz="quarter" idx="1"/>
          </p:nvPr>
        </p:nvSpPr>
        <p:spPr/>
        <p:txBody>
          <a:bodyPr/>
          <a:lstStyle/>
          <a:p>
            <a:r>
              <a:rPr lang="ar-SA" dirty="0" smtClean="0"/>
              <a:t>السنة الأولى: أمل ستعمل بدوام كامل حيث أنها يمكن أن تساعد الآخرين.</a:t>
            </a:r>
          </a:p>
          <a:p>
            <a:r>
              <a:rPr lang="ar-SA" dirty="0" smtClean="0"/>
              <a:t>السنة الثانية: أمل ستعمل بدوام كامل في مؤسسة ترتبط بالخدمات الإنسانية.</a:t>
            </a:r>
          </a:p>
          <a:p>
            <a:r>
              <a:rPr lang="ar-SA" dirty="0" smtClean="0"/>
              <a:t>السنة الثالثة: أمل ستعمل بدوام كامل في مؤسسة ترتبط بالأطفال الصغار أو كبار السن.</a:t>
            </a:r>
          </a:p>
          <a:p>
            <a:r>
              <a:rPr lang="ar-SA" dirty="0" smtClean="0"/>
              <a:t>ستنتقل أمل من العمل بدوام جزئي كمساعدة معلمة إلى مساعدة معلمة في حضانة بدوام كامل</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أمثلة على أهداف العمل لما بعد المدرسة</a:t>
            </a:r>
            <a:endParaRPr lang="ar-SA" sz="3200" dirty="0"/>
          </a:p>
        </p:txBody>
      </p:sp>
      <p:sp>
        <p:nvSpPr>
          <p:cNvPr id="3" name="عنصر نائب للمحتوى 2"/>
          <p:cNvSpPr>
            <a:spLocks noGrp="1"/>
          </p:cNvSpPr>
          <p:nvPr>
            <p:ph sz="quarter" idx="1"/>
          </p:nvPr>
        </p:nvSpPr>
        <p:spPr/>
        <p:txBody>
          <a:bodyPr>
            <a:normAutofit/>
          </a:bodyPr>
          <a:lstStyle/>
          <a:p>
            <a:r>
              <a:rPr lang="ar-SA" sz="2800" dirty="0" smtClean="0"/>
              <a:t>بعد التخرج من المرحلة الثانوية، أمل ستعمل 20 ساعة أسبوعيا في مطعم مع مساعدة مؤقتة من قبل التأهيل المهني.</a:t>
            </a:r>
            <a:endParaRPr lang="en-US" sz="28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أمثلة على أهداف تدريبية لما بعد المدرسة</a:t>
            </a:r>
            <a:endParaRPr lang="ar-SA" sz="3200" b="1" dirty="0"/>
          </a:p>
        </p:txBody>
      </p:sp>
      <p:sp>
        <p:nvSpPr>
          <p:cNvPr id="3" name="عنصر نائب للمحتوى 2"/>
          <p:cNvSpPr>
            <a:spLocks noGrp="1"/>
          </p:cNvSpPr>
          <p:nvPr>
            <p:ph sz="quarter" idx="1"/>
          </p:nvPr>
        </p:nvSpPr>
        <p:spPr/>
        <p:txBody>
          <a:bodyPr>
            <a:normAutofit/>
          </a:bodyPr>
          <a:lstStyle/>
          <a:p>
            <a:r>
              <a:rPr lang="ar-SA" sz="2800" dirty="0" smtClean="0"/>
              <a:t>بعد التخرج من المدرسة الثانوية، أمل ستلتحق بالكلية التقنية قسم الطبخ للحصول على شهادة برنامج الخدمة المبتدئ.</a:t>
            </a:r>
          </a:p>
          <a:p>
            <a:r>
              <a:rPr lang="ar-SA" sz="2800" dirty="0" smtClean="0"/>
              <a:t>بعد المدرسة الثانوية، أمل ستلتحق بفصول مصممة لتقديم تعليم أكاديمي وظيفي والإعداد للعمل للطلاب المعاقين بواقع مرتين أسبوعيا في كلية خدمة المجتمع.</a:t>
            </a:r>
            <a:endParaRPr lang="ar-SA"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أمثلة على أهداف استقلالية لما بعد المدرسة</a:t>
            </a:r>
            <a:endParaRPr lang="ar-SA" sz="3200" b="1" dirty="0"/>
          </a:p>
        </p:txBody>
      </p:sp>
      <p:sp>
        <p:nvSpPr>
          <p:cNvPr id="3" name="عنصر نائب للمحتوى 2"/>
          <p:cNvSpPr>
            <a:spLocks noGrp="1"/>
          </p:cNvSpPr>
          <p:nvPr>
            <p:ph sz="quarter" idx="1"/>
          </p:nvPr>
        </p:nvSpPr>
        <p:spPr>
          <a:xfrm>
            <a:off x="457200" y="1600200"/>
            <a:ext cx="7829576" cy="4873752"/>
          </a:xfrm>
        </p:spPr>
        <p:txBody>
          <a:bodyPr>
            <a:normAutofit/>
          </a:bodyPr>
          <a:lstStyle/>
          <a:p>
            <a:r>
              <a:rPr lang="ar-SA" sz="2800" dirty="0" smtClean="0"/>
              <a:t>بعد التخرج من الثانوية، ستعيش أمل بشكل مستقل جزئيا في شقة قريبه من والديها وسيقدم لها المساعدة من قبلهم.  </a:t>
            </a:r>
          </a:p>
          <a:p>
            <a:r>
              <a:rPr lang="ar-SA" sz="2800" dirty="0" smtClean="0"/>
              <a:t>بعد التخرج من الثانوية، أمل سوف تستخدم المواصلات العامة بطرية آمنة للذهاب والرجوع من عملها ودوراتها التدريبية.</a:t>
            </a:r>
          </a:p>
          <a:p>
            <a:r>
              <a:rPr lang="ar-SA" sz="2800" dirty="0" smtClean="0"/>
              <a:t>بعد التخرج من الثانوية، أمل ستجهز نفسها للعمل بشكل مستقل يوميا وذلك يشمل اللبس، ترتيب سريرها، وتجهيز غدائها.</a:t>
            </a:r>
            <a:endParaRPr lang="ar-SA"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اعتبارات ذات العلاقة بهدف العمل</a:t>
            </a:r>
            <a:endParaRPr lang="ar-SA" sz="3200" b="1" dirty="0"/>
          </a:p>
        </p:txBody>
      </p:sp>
      <p:sp>
        <p:nvSpPr>
          <p:cNvPr id="3" name="عنصر نائب للمحتوى 2"/>
          <p:cNvSpPr>
            <a:spLocks noGrp="1"/>
          </p:cNvSpPr>
          <p:nvPr>
            <p:ph sz="quarter" idx="1"/>
          </p:nvPr>
        </p:nvSpPr>
        <p:spPr>
          <a:xfrm>
            <a:off x="457200" y="1600200"/>
            <a:ext cx="8043890" cy="5257800"/>
          </a:xfrm>
        </p:spPr>
        <p:txBody>
          <a:bodyPr>
            <a:normAutofit fontScale="92500" lnSpcReduction="10000"/>
          </a:bodyPr>
          <a:lstStyle/>
          <a:p>
            <a:r>
              <a:rPr lang="ar-SA" sz="2800" b="1" dirty="0" smtClean="0"/>
              <a:t>الهدف: </a:t>
            </a:r>
            <a:r>
              <a:rPr lang="ar-SA" sz="2800" dirty="0" smtClean="0"/>
              <a:t>بعد التخرج من المرحلة الثانوية، أمل ستعمل 20 ساعة أسبوعيا في مطعم مع مساعدة مؤقتة من قبل التأهيل المهني.</a:t>
            </a:r>
          </a:p>
          <a:p>
            <a:r>
              <a:rPr lang="ar-SA" sz="2800" b="1" dirty="0" smtClean="0"/>
              <a:t>مهارات: </a:t>
            </a:r>
            <a:r>
              <a:rPr lang="ar-SA" sz="2800" dirty="0" smtClean="0"/>
              <a:t>أمل ستدرس حصص في القراءة، والرياضيات والعلوم والرياضة المطلوبة للتخرج من المرحلة الثانوية، بالإضافة إلى أنها ستدرس حصص أخرى لتطوير المهارات الضرورية للقبول في الكلية التقنية والنجاح في عملها. تشمل هذه المواد: القراءة، الطبخ، السلامة في المجتمع، تدريب عملي.</a:t>
            </a:r>
          </a:p>
          <a:p>
            <a:r>
              <a:rPr lang="ar-SA" sz="2800" b="1" dirty="0" smtClean="0"/>
              <a:t>خدمات </a:t>
            </a:r>
            <a:r>
              <a:rPr lang="ar-SA" sz="2800" b="1" dirty="0" err="1" smtClean="0"/>
              <a:t>و</a:t>
            </a:r>
            <a:r>
              <a:rPr lang="ar-SA" sz="2800" b="1" dirty="0" smtClean="0"/>
              <a:t> أنشطة انتقالية: </a:t>
            </a:r>
            <a:r>
              <a:rPr lang="ar-SA" sz="2800" dirty="0" smtClean="0"/>
              <a:t>مدير حالة أمل يساعدها في البحث عن شروط القبول في الكلية التقنية وأي منح دراسية متاحة. معلم التربية الخاصة سيدرس أمل مهارات القراءة ومهارات الحساب وقراءة الساعة والتي تعتبر ضرورية للنجاح في الكلية التي ستلتحق فيها أمل.</a:t>
            </a:r>
          </a:p>
          <a:p>
            <a:r>
              <a:rPr lang="ar-SA" sz="2800" dirty="0" smtClean="0"/>
              <a:t>مدير الحالة يساعد أمل في البحث عن الخدمات التي توفرها الكلية لمساعدة أمل في النجاح في الكلية</a:t>
            </a:r>
            <a:endParaRPr lang="ar-SA" sz="2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كتابة الأهداف السنوية</a:t>
            </a:r>
            <a:endParaRPr lang="ar-SA" sz="3200" b="1" dirty="0"/>
          </a:p>
        </p:txBody>
      </p:sp>
      <p:sp>
        <p:nvSpPr>
          <p:cNvPr id="3" name="عنصر نائب للمحتوى 2"/>
          <p:cNvSpPr>
            <a:spLocks noGrp="1"/>
          </p:cNvSpPr>
          <p:nvPr>
            <p:ph sz="quarter" idx="1"/>
          </p:nvPr>
        </p:nvSpPr>
        <p:spPr/>
        <p:txBody>
          <a:bodyPr/>
          <a:lstStyle/>
          <a:p>
            <a:pPr>
              <a:buFontTx/>
              <a:buNone/>
            </a:pPr>
            <a:r>
              <a:rPr lang="ar-SA" sz="1400" dirty="0" smtClean="0">
                <a:latin typeface="Georgia" pitchFamily="18" charset="0"/>
              </a:rPr>
              <a:t>ــــــــــــــــــــــــــــ     ـــــــــــــــــالطالبــــــــــــــــــــ  سوف ــــــــــــــــــــــــــــــــالسلوك  ـــــــــالمحكـــــــــــــــــ  ـــــــالوقتـــــــــــــ</a:t>
            </a:r>
          </a:p>
          <a:p>
            <a:pPr>
              <a:buFontTx/>
              <a:buNone/>
            </a:pPr>
            <a:endParaRPr lang="en-US" sz="1400" dirty="0" smtClean="0">
              <a:latin typeface="Georgia" pitchFamily="18" charset="0"/>
            </a:endParaRPr>
          </a:p>
          <a:p>
            <a:pPr lvl="1">
              <a:buFontTx/>
              <a:buNone/>
            </a:pPr>
            <a:r>
              <a:rPr lang="en-US" sz="1400" dirty="0" smtClean="0">
                <a:latin typeface="Georgia" pitchFamily="18" charset="0"/>
              </a:rPr>
              <a:t>	</a:t>
            </a:r>
            <a:endParaRPr lang="ar-SA"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أهداف سنوية </a:t>
            </a:r>
            <a:endParaRPr lang="ar-SA" sz="3200" b="1" dirty="0"/>
          </a:p>
        </p:txBody>
      </p:sp>
      <p:sp>
        <p:nvSpPr>
          <p:cNvPr id="3" name="عنصر نائب للمحتوى 2"/>
          <p:cNvSpPr>
            <a:spLocks noGrp="1"/>
          </p:cNvSpPr>
          <p:nvPr>
            <p:ph sz="quarter" idx="1"/>
          </p:nvPr>
        </p:nvSpPr>
        <p:spPr>
          <a:xfrm>
            <a:off x="642910" y="1984248"/>
            <a:ext cx="7467600" cy="4873752"/>
          </a:xfrm>
        </p:spPr>
        <p:txBody>
          <a:bodyPr/>
          <a:lstStyle/>
          <a:p>
            <a:r>
              <a:rPr lang="ar-SA" dirty="0" smtClean="0"/>
              <a:t>الاحتياج: القراءة ، معرفة الوقت، الحساب الوظيفي.</a:t>
            </a:r>
          </a:p>
          <a:p>
            <a:r>
              <a:rPr lang="ar-SA" dirty="0" smtClean="0"/>
              <a:t>هدف قابل للقياس: لتحقيق النجاح في الكلية التقنية ، أمل سترفع مستواها القرائي من مستوى الصف الثالث إلى مستوى الصف الرابع بتاريخ ...</a:t>
            </a:r>
          </a:p>
          <a:p>
            <a:r>
              <a:rPr lang="ar-SA" dirty="0" smtClean="0"/>
              <a:t>أهداف قصيرة المدى: تجزئة الهدف طويل المدى</a:t>
            </a:r>
            <a:endParaRPr lang="ar-SA"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الخدمات والأنشطة الانتقالية</a:t>
            </a:r>
            <a:endParaRPr lang="ar-SA" sz="3200" b="1" dirty="0"/>
          </a:p>
        </p:txBody>
      </p:sp>
      <p:sp>
        <p:nvSpPr>
          <p:cNvPr id="3" name="عنصر نائب للمحتوى 2"/>
          <p:cNvSpPr>
            <a:spLocks noGrp="1"/>
          </p:cNvSpPr>
          <p:nvPr>
            <p:ph sz="quarter" idx="1"/>
          </p:nvPr>
        </p:nvSpPr>
        <p:spPr>
          <a:xfrm>
            <a:off x="457200" y="1714488"/>
            <a:ext cx="7467600" cy="4759464"/>
          </a:xfrm>
        </p:spPr>
        <p:txBody>
          <a:bodyPr>
            <a:normAutofit/>
          </a:bodyPr>
          <a:lstStyle/>
          <a:p>
            <a:r>
              <a:rPr lang="ar-SA" sz="2800" dirty="0" smtClean="0"/>
              <a:t>ترسم خطوات الوصول إلى الأهداف لما بعد المرحلة الثانوية.</a:t>
            </a:r>
          </a:p>
          <a:p>
            <a:r>
              <a:rPr lang="ar-SA" sz="2800" dirty="0" smtClean="0"/>
              <a:t>قابلة للملاحظة</a:t>
            </a:r>
          </a:p>
          <a:p>
            <a:r>
              <a:rPr lang="ar-SA" sz="2800" dirty="0" smtClean="0"/>
              <a:t>لابد من تطويرها لدعم كل هدف</a:t>
            </a:r>
          </a:p>
          <a:p>
            <a:r>
              <a:rPr lang="ar-SA" sz="2800" dirty="0" smtClean="0"/>
              <a:t>تقدم أثناء دراسة الطالب في المدرسة وقبل تخرجه</a:t>
            </a:r>
          </a:p>
          <a:p>
            <a:r>
              <a:rPr lang="ar-SA" sz="2800" dirty="0" smtClean="0"/>
              <a:t>يمكن أن تقدم في المدرسة أو المنزل أو المجتمع</a:t>
            </a:r>
            <a:endParaRPr lang="en-US" sz="2800" dirty="0" smtClean="0"/>
          </a:p>
          <a:p>
            <a:pPr>
              <a:buNone/>
            </a:pPr>
            <a:r>
              <a:rPr lang="ar-SA" sz="2800" dirty="0" smtClean="0"/>
              <a:t>قد تقدم مرة واحدة </a:t>
            </a:r>
            <a:r>
              <a:rPr lang="ar-SA" sz="2800" dirty="0" err="1" smtClean="0"/>
              <a:t>او</a:t>
            </a:r>
            <a:r>
              <a:rPr lang="ar-SA" sz="2800" dirty="0" smtClean="0"/>
              <a:t> بشكل دوري</a:t>
            </a:r>
          </a:p>
          <a:p>
            <a:pPr>
              <a:buNone/>
            </a:pPr>
            <a:r>
              <a:rPr lang="ar-SA" sz="2800" dirty="0" smtClean="0"/>
              <a:t>قد تكون خدمة تقدم للطالب </a:t>
            </a:r>
            <a:r>
              <a:rPr lang="ar-SA" sz="2800" dirty="0" err="1" smtClean="0"/>
              <a:t>او</a:t>
            </a:r>
            <a:r>
              <a:rPr lang="ar-SA" sz="2800" dirty="0" smtClean="0"/>
              <a:t> نشاط يتم ضم الطالب له </a:t>
            </a:r>
            <a:r>
              <a:rPr lang="ar-SA" sz="2800" dirty="0" err="1" smtClean="0"/>
              <a:t>او</a:t>
            </a:r>
            <a:r>
              <a:rPr lang="ar-SA" sz="2800" dirty="0" smtClean="0"/>
              <a:t> كلاهما</a:t>
            </a:r>
          </a:p>
          <a:p>
            <a:endParaRPr lang="ar-SA" dirty="0" smtClean="0"/>
          </a:p>
          <a:p>
            <a:endParaRPr lang="ar-SA" dirty="0" smtClean="0"/>
          </a:p>
          <a:p>
            <a:endParaRPr lang="ar-SA" dirty="0" smtClean="0"/>
          </a:p>
          <a:p>
            <a:endParaRPr lang="en-US" dirty="0" smtClean="0"/>
          </a:p>
          <a:p>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أمثلة لخدمات وأنشطة انتقالية لأمل</a:t>
            </a:r>
            <a:endParaRPr lang="ar-SA" sz="3200" b="1" dirty="0"/>
          </a:p>
        </p:txBody>
      </p:sp>
      <p:sp>
        <p:nvSpPr>
          <p:cNvPr id="3" name="عنصر نائب للمحتوى 2"/>
          <p:cNvSpPr>
            <a:spLocks noGrp="1"/>
          </p:cNvSpPr>
          <p:nvPr>
            <p:ph sz="quarter" idx="1"/>
          </p:nvPr>
        </p:nvSpPr>
        <p:spPr/>
        <p:txBody>
          <a:bodyPr/>
          <a:lstStyle/>
          <a:p>
            <a:r>
              <a:rPr lang="ar-SA" dirty="0" smtClean="0"/>
              <a:t>تدريس </a:t>
            </a:r>
            <a:r>
              <a:rPr lang="ar-SA" sz="2800" dirty="0" smtClean="0"/>
              <a:t>الرياضيات</a:t>
            </a:r>
          </a:p>
          <a:p>
            <a:r>
              <a:rPr lang="ar-SA" sz="2800" dirty="0" smtClean="0"/>
              <a:t>تدريس القراءة</a:t>
            </a:r>
          </a:p>
          <a:p>
            <a:r>
              <a:rPr lang="ar-SA" sz="2800" dirty="0" smtClean="0"/>
              <a:t>تدريس قراءة الساعة</a:t>
            </a:r>
          </a:p>
          <a:p>
            <a:r>
              <a:rPr lang="ar-SA" sz="2800" dirty="0" smtClean="0"/>
              <a:t>مدرس خاص للاستعداد للاختبار للكلية</a:t>
            </a:r>
          </a:p>
          <a:p>
            <a:r>
              <a:rPr lang="ar-SA" sz="2800" dirty="0" smtClean="0"/>
              <a:t>زيارة الكلية</a:t>
            </a:r>
          </a:p>
          <a:p>
            <a:r>
              <a:rPr lang="ar-SA" sz="2800" dirty="0" smtClean="0"/>
              <a:t>زيارة البنك</a:t>
            </a:r>
          </a:p>
          <a:p>
            <a:r>
              <a:rPr lang="ar-SA" sz="2800" dirty="0" smtClean="0"/>
              <a:t>استخدام </a:t>
            </a:r>
            <a:r>
              <a:rPr lang="ar-SA" sz="2800" dirty="0" err="1" smtClean="0"/>
              <a:t>الباص</a:t>
            </a:r>
            <a:r>
              <a:rPr lang="ar-SA" sz="2800" dirty="0" smtClean="0"/>
              <a:t> في التنقل</a:t>
            </a:r>
          </a:p>
          <a:p>
            <a:r>
              <a:rPr lang="ar-SA" sz="2800" dirty="0" smtClean="0"/>
              <a:t>العمل بعد المدرسة</a:t>
            </a:r>
            <a:endParaRPr lang="ar-SA"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3200" b="1" dirty="0" smtClean="0"/>
              <a:t>نشاط</a:t>
            </a:r>
            <a:endParaRPr lang="ar-SA" sz="3200" b="1" dirty="0"/>
          </a:p>
        </p:txBody>
      </p:sp>
      <p:sp>
        <p:nvSpPr>
          <p:cNvPr id="3" name="عنصر نائب للمحتوى 2"/>
          <p:cNvSpPr>
            <a:spLocks noGrp="1"/>
          </p:cNvSpPr>
          <p:nvPr>
            <p:ph sz="quarter" idx="1"/>
          </p:nvPr>
        </p:nvSpPr>
        <p:spPr/>
        <p:txBody>
          <a:bodyPr>
            <a:normAutofit/>
          </a:bodyPr>
          <a:lstStyle/>
          <a:p>
            <a:pPr algn="ctr">
              <a:buNone/>
            </a:pPr>
            <a:endParaRPr lang="ar-SA" sz="2800" dirty="0" smtClean="0"/>
          </a:p>
          <a:p>
            <a:pPr algn="ctr">
              <a:buNone/>
            </a:pPr>
            <a:endParaRPr lang="ar-SA" sz="2800" dirty="0" smtClean="0"/>
          </a:p>
          <a:p>
            <a:pPr algn="ctr">
              <a:buNone/>
            </a:pPr>
            <a:endParaRPr lang="ar-SA" sz="2800" dirty="0" smtClean="0"/>
          </a:p>
          <a:p>
            <a:pPr algn="ctr">
              <a:buNone/>
            </a:pPr>
            <a:r>
              <a:rPr lang="ar-SA" sz="2800" dirty="0" smtClean="0"/>
              <a:t>اطلعي على الحالة المرفقة </a:t>
            </a:r>
            <a:endParaRPr lang="ar-SA"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الرؤية لأمل</a:t>
            </a:r>
            <a:endParaRPr lang="ar-SA" sz="3200" b="1" dirty="0"/>
          </a:p>
        </p:txBody>
      </p:sp>
      <p:sp>
        <p:nvSpPr>
          <p:cNvPr id="3" name="عنصر نائب للمحتوى 2"/>
          <p:cNvSpPr>
            <a:spLocks noGrp="1"/>
          </p:cNvSpPr>
          <p:nvPr>
            <p:ph sz="quarter" idx="1"/>
          </p:nvPr>
        </p:nvSpPr>
        <p:spPr>
          <a:xfrm>
            <a:off x="500034" y="2500306"/>
            <a:ext cx="7467600" cy="3143272"/>
          </a:xfrm>
        </p:spPr>
        <p:txBody>
          <a:bodyPr/>
          <a:lstStyle/>
          <a:p>
            <a:pPr>
              <a:buNone/>
            </a:pPr>
            <a:r>
              <a:rPr lang="ar-SA" dirty="0" smtClean="0"/>
              <a:t> ”أمل بحاجة إلى تعليمها بعض الاستراتيجيات لمساعدتها على الاستعداد للعمل في الصباح بعد خروجنا من المنزل للعمل.“</a:t>
            </a:r>
          </a:p>
          <a:p>
            <a:pPr>
              <a:buNone/>
            </a:pPr>
            <a:endParaRPr lang="ar-SA" dirty="0"/>
          </a:p>
        </p:txBody>
      </p:sp>
      <p:pic>
        <p:nvPicPr>
          <p:cNvPr id="4" name="Picture 4" descr="C:\Documents and Settings\COE\Local Settings\Temporary Internet Files\Content.IE5\ZO9C3WFG\MM900336517[1].gif"/>
          <p:cNvPicPr>
            <a:picLocks noChangeAspect="1" noChangeArrowheads="1" noCrop="1"/>
          </p:cNvPicPr>
          <p:nvPr/>
        </p:nvPicPr>
        <p:blipFill>
          <a:blip r:embed="rId2"/>
          <a:srcRect/>
          <a:stretch>
            <a:fillRect/>
          </a:stretch>
        </p:blipFill>
        <p:spPr bwMode="auto">
          <a:xfrm>
            <a:off x="357158" y="0"/>
            <a:ext cx="2112557" cy="242886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err="1" smtClean="0"/>
              <a:t>ماهو</a:t>
            </a:r>
            <a:r>
              <a:rPr lang="ar-SA" sz="3200" b="1" dirty="0" smtClean="0"/>
              <a:t> التخطيط للمرحلة الانتقالية</a:t>
            </a:r>
            <a:endParaRPr lang="ar-SA" sz="3200" b="1" dirty="0"/>
          </a:p>
        </p:txBody>
      </p:sp>
      <p:graphicFrame>
        <p:nvGraphicFramePr>
          <p:cNvPr id="5" name="رسم تخطيطي 4"/>
          <p:cNvGraphicFramePr/>
          <p:nvPr/>
        </p:nvGraphicFramePr>
        <p:xfrm>
          <a:off x="1000100" y="1571612"/>
          <a:ext cx="6929486" cy="45640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normAutofit/>
          </a:bodyPr>
          <a:lstStyle/>
          <a:p>
            <a:pPr algn="ctr">
              <a:buNone/>
            </a:pPr>
            <a:endParaRPr lang="ar-SA" sz="3600" b="1" dirty="0" smtClean="0">
              <a:solidFill>
                <a:srgbClr val="00B050"/>
              </a:solidFill>
            </a:endParaRPr>
          </a:p>
          <a:p>
            <a:pPr algn="ctr">
              <a:buNone/>
            </a:pPr>
            <a:endParaRPr lang="ar-SA" sz="3600" b="1" dirty="0" smtClean="0">
              <a:solidFill>
                <a:srgbClr val="00B050"/>
              </a:solidFill>
            </a:endParaRPr>
          </a:p>
          <a:p>
            <a:pPr algn="ctr">
              <a:buNone/>
            </a:pPr>
            <a:endParaRPr lang="ar-SA" sz="3600" b="1" dirty="0" smtClean="0">
              <a:solidFill>
                <a:srgbClr val="00B050"/>
              </a:solidFill>
            </a:endParaRPr>
          </a:p>
          <a:p>
            <a:pPr algn="ctr">
              <a:buNone/>
            </a:pPr>
            <a:r>
              <a:rPr lang="ar-SA" sz="3600" b="1" dirty="0" smtClean="0">
                <a:solidFill>
                  <a:srgbClr val="00B050"/>
                </a:solidFill>
              </a:rPr>
              <a:t>ماذا سيحقق التخطيط لأمل؟</a:t>
            </a:r>
            <a:endParaRPr lang="ar-SA" sz="3600" b="1" dirty="0">
              <a:solidFill>
                <a:srgbClr val="00B05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التخطيط للمرحلة الانتقالية</a:t>
            </a:r>
            <a:endParaRPr lang="ar-SA" sz="3200" b="1" dirty="0"/>
          </a:p>
        </p:txBody>
      </p:sp>
      <p:sp>
        <p:nvSpPr>
          <p:cNvPr id="3" name="عنصر نائب للمحتوى 2"/>
          <p:cNvSpPr>
            <a:spLocks noGrp="1"/>
          </p:cNvSpPr>
          <p:nvPr>
            <p:ph sz="quarter" idx="1"/>
          </p:nvPr>
        </p:nvSpPr>
        <p:spPr/>
        <p:txBody>
          <a:bodyPr>
            <a:normAutofit/>
          </a:bodyPr>
          <a:lstStyle/>
          <a:p>
            <a:pPr>
              <a:buNone/>
            </a:pPr>
            <a:r>
              <a:rPr lang="ar-SA" sz="2800" b="1" dirty="0" smtClean="0"/>
              <a:t>التخطيط سيساعد أمل على:</a:t>
            </a:r>
          </a:p>
          <a:p>
            <a:r>
              <a:rPr lang="ar-SA" sz="2800" dirty="0" smtClean="0"/>
              <a:t>الحصول على مهنة </a:t>
            </a:r>
          </a:p>
          <a:p>
            <a:r>
              <a:rPr lang="ar-SA" sz="2800" dirty="0" smtClean="0">
                <a:solidFill>
                  <a:srgbClr val="00B050"/>
                </a:solidFill>
              </a:rPr>
              <a:t>تطوير مهارات العيش المستقل.</a:t>
            </a:r>
          </a:p>
          <a:p>
            <a:r>
              <a:rPr lang="ar-SA" sz="2800" dirty="0" smtClean="0"/>
              <a:t>اختيار ترتيبات العيش المستقل</a:t>
            </a:r>
          </a:p>
          <a:p>
            <a:r>
              <a:rPr lang="ar-SA" sz="2800" dirty="0" smtClean="0">
                <a:solidFill>
                  <a:srgbClr val="00B050"/>
                </a:solidFill>
              </a:rPr>
              <a:t>اكتساب مهارات العمل.</a:t>
            </a:r>
            <a:endParaRPr lang="ar-SA" sz="2800" dirty="0">
              <a:solidFill>
                <a:srgbClr val="00B05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التخطيط للمرحلة الانتقالية</a:t>
            </a:r>
            <a:endParaRPr lang="ar-SA" sz="3200" b="1" dirty="0"/>
          </a:p>
        </p:txBody>
      </p:sp>
      <p:sp>
        <p:nvSpPr>
          <p:cNvPr id="3" name="عنصر نائب للمحتوى 2"/>
          <p:cNvSpPr>
            <a:spLocks noGrp="1"/>
          </p:cNvSpPr>
          <p:nvPr>
            <p:ph sz="quarter" idx="1"/>
          </p:nvPr>
        </p:nvSpPr>
        <p:spPr>
          <a:xfrm>
            <a:off x="428596" y="1984248"/>
            <a:ext cx="7467600" cy="4873752"/>
          </a:xfrm>
        </p:spPr>
        <p:txBody>
          <a:bodyPr>
            <a:normAutofit/>
          </a:bodyPr>
          <a:lstStyle/>
          <a:p>
            <a:r>
              <a:rPr lang="ar-SA" sz="2800" dirty="0" smtClean="0"/>
              <a:t>ينطوي على التفكير في مستقبل أمل بعد المرحلة الثانوية.</a:t>
            </a:r>
          </a:p>
          <a:p>
            <a:r>
              <a:rPr lang="ar-SA" sz="2800" dirty="0" smtClean="0"/>
              <a:t>يجب أن يكون فرديا.</a:t>
            </a:r>
          </a:p>
          <a:p>
            <a:r>
              <a:rPr lang="ar-SA" sz="2800" dirty="0" smtClean="0"/>
              <a:t>يلخص مستوى أداء أمل في سنواتها الدراسية.</a:t>
            </a:r>
          </a:p>
          <a:p>
            <a:r>
              <a:rPr lang="ar-SA" sz="2800" dirty="0" smtClean="0"/>
              <a:t>يجب أن يوجهه أمل ونقاط قوتها واحتياجها ورغباتها وليس المعلمين.</a:t>
            </a:r>
          </a:p>
          <a:p>
            <a:r>
              <a:rPr lang="ar-SA" sz="2800" dirty="0" smtClean="0"/>
              <a:t>يوجهه أحلام أمل</a:t>
            </a:r>
          </a:p>
          <a:p>
            <a:r>
              <a:rPr lang="ar-SA" sz="2800" dirty="0" smtClean="0"/>
              <a:t>هو ليس نشاط إضافي</a:t>
            </a:r>
          </a:p>
          <a:p>
            <a:r>
              <a:rPr lang="ar-SA" sz="2800" dirty="0" smtClean="0"/>
              <a:t>هو أكثر من مجرد ورق</a:t>
            </a:r>
          </a:p>
          <a:p>
            <a:endParaRPr lang="ar-SA"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3200" b="1" dirty="0" smtClean="0"/>
              <a:t>الأفراد المشاركون في التخطيط للخدمات الانتقالية</a:t>
            </a:r>
            <a:endParaRPr lang="ar-SA" sz="3200" b="1" dirty="0"/>
          </a:p>
        </p:txBody>
      </p:sp>
      <p:sp>
        <p:nvSpPr>
          <p:cNvPr id="3" name="عنصر نائب للمحتوى 2"/>
          <p:cNvSpPr>
            <a:spLocks noGrp="1"/>
          </p:cNvSpPr>
          <p:nvPr>
            <p:ph sz="quarter" idx="1"/>
          </p:nvPr>
        </p:nvSpPr>
        <p:spPr/>
        <p:txBody>
          <a:bodyPr>
            <a:normAutofit/>
          </a:bodyPr>
          <a:lstStyle/>
          <a:p>
            <a:r>
              <a:rPr lang="ar-SA" sz="2800" dirty="0" smtClean="0"/>
              <a:t>المعلمون                              مرشدي المدرسة</a:t>
            </a:r>
          </a:p>
          <a:p>
            <a:r>
              <a:rPr lang="ar-SA" sz="2800" dirty="0" smtClean="0"/>
              <a:t>الأخصائي النفسي                    الطلاب</a:t>
            </a:r>
          </a:p>
          <a:p>
            <a:r>
              <a:rPr lang="ar-SA" sz="2800" dirty="0" smtClean="0"/>
              <a:t>معلم التربية الخاصة                 أصحاب العمل</a:t>
            </a:r>
          </a:p>
          <a:p>
            <a:r>
              <a:rPr lang="ar-SA" sz="2800" dirty="0" smtClean="0"/>
              <a:t>المدرب المهني                       الوالدين</a:t>
            </a:r>
          </a:p>
          <a:p>
            <a:r>
              <a:rPr lang="ar-SA" sz="2800" dirty="0" smtClean="0"/>
              <a:t>مدير الحالة                          الأخصائي الاجتماعي</a:t>
            </a:r>
          </a:p>
          <a:p>
            <a:r>
              <a:rPr lang="ar-SA" sz="2800" dirty="0" smtClean="0"/>
              <a:t>أخصائي التكنولوجيا المساعدة</a:t>
            </a:r>
          </a:p>
          <a:p>
            <a:r>
              <a:rPr lang="ar-SA" sz="2800" dirty="0" smtClean="0"/>
              <a:t>منسق الخدمات الانتقالية</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432</TotalTime>
  <Words>1090</Words>
  <Application>Microsoft Office PowerPoint</Application>
  <PresentationFormat>عرض على الشاشة (3:4)‏</PresentationFormat>
  <Paragraphs>162</Paragraphs>
  <Slides>28</Slides>
  <Notes>2</Notes>
  <HiddenSlides>0</HiddenSlides>
  <MMClips>0</MMClips>
  <ScaleCrop>false</ScaleCrop>
  <HeadingPairs>
    <vt:vector size="4" baseType="variant">
      <vt:variant>
        <vt:lpstr>سمة</vt:lpstr>
      </vt:variant>
      <vt:variant>
        <vt:i4>1</vt:i4>
      </vt:variant>
      <vt:variant>
        <vt:lpstr>عناوين الشرائح</vt:lpstr>
      </vt:variant>
      <vt:variant>
        <vt:i4>28</vt:i4>
      </vt:variant>
    </vt:vector>
  </HeadingPairs>
  <TitlesOfParts>
    <vt:vector size="29" baseType="lpstr">
      <vt:lpstr>مشربية</vt:lpstr>
      <vt:lpstr>الخطة الانتقالية الفردية  Individuals Transition Plan (ITP) </vt:lpstr>
      <vt:lpstr>وجهة نظرك الشخصية</vt:lpstr>
      <vt:lpstr>نشاط</vt:lpstr>
      <vt:lpstr>الرؤية لأمل</vt:lpstr>
      <vt:lpstr>ماهو التخطيط للمرحلة الانتقالية</vt:lpstr>
      <vt:lpstr>الشريحة 6</vt:lpstr>
      <vt:lpstr>التخطيط للمرحلة الانتقالية</vt:lpstr>
      <vt:lpstr>التخطيط للمرحلة الانتقالية</vt:lpstr>
      <vt:lpstr>الأفراد المشاركون في التخطيط للخدمات الانتقالية</vt:lpstr>
      <vt:lpstr>ماهو تعريف وأهمية القياس للتخطيط للخدمات الانتقالية؟</vt:lpstr>
      <vt:lpstr>أسئلة توجيهية للقياس</vt:lpstr>
      <vt:lpstr>أمثلة لبعض الأسئلة التي تجيب عليها أدوات القياس</vt:lpstr>
      <vt:lpstr>أمثلة لبعض الأسئلة التي تجيب عليها أدوات القياس</vt:lpstr>
      <vt:lpstr>أماكن تطبيق المقاييس</vt:lpstr>
      <vt:lpstr>نشاط</vt:lpstr>
      <vt:lpstr>ماهي أهداف ما بعد المدرسة</vt:lpstr>
      <vt:lpstr>أسئلة لتحديد أهداف ما بعد المدرسة</vt:lpstr>
      <vt:lpstr>كيف اكتب أهداف لما بعد المدرسة قابلة للقياس</vt:lpstr>
      <vt:lpstr>الشريحة 19</vt:lpstr>
      <vt:lpstr>أهداف عمل متسلسلة </vt:lpstr>
      <vt:lpstr>أمثلة على أهداف العمل لما بعد المدرسة</vt:lpstr>
      <vt:lpstr>أمثلة على أهداف تدريبية لما بعد المدرسة</vt:lpstr>
      <vt:lpstr>أمثلة على أهداف استقلالية لما بعد المدرسة</vt:lpstr>
      <vt:lpstr>اعتبارات ذات العلاقة بهدف العمل</vt:lpstr>
      <vt:lpstr>كتابة الأهداف السنوية</vt:lpstr>
      <vt:lpstr>أهداف سنوية </vt:lpstr>
      <vt:lpstr>الخدمات والأنشطة الانتقالية</vt:lpstr>
      <vt:lpstr>أمثلة لخدمات وأنشطة انتقالية لأمل</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الخطة الانتقالية الفردية  Individuals Transition   Plane (ITP)</dc:title>
  <dc:creator>win</dc:creator>
  <cp:lastModifiedBy>win</cp:lastModifiedBy>
  <cp:revision>23</cp:revision>
  <dcterms:created xsi:type="dcterms:W3CDTF">2016-12-10T11:09:17Z</dcterms:created>
  <dcterms:modified xsi:type="dcterms:W3CDTF">2016-12-17T11:28:02Z</dcterms:modified>
</cp:coreProperties>
</file>