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sldIdLst>
    <p:sldId id="256" r:id="rId2"/>
    <p:sldId id="276" r:id="rId3"/>
    <p:sldId id="258" r:id="rId4"/>
    <p:sldId id="259" r:id="rId5"/>
    <p:sldId id="260" r:id="rId6"/>
    <p:sldId id="261" r:id="rId7"/>
    <p:sldId id="262" r:id="rId8"/>
    <p:sldId id="270" r:id="rId9"/>
    <p:sldId id="263" r:id="rId10"/>
    <p:sldId id="277" r:id="rId11"/>
    <p:sldId id="264" r:id="rId12"/>
    <p:sldId id="265" r:id="rId13"/>
    <p:sldId id="266" r:id="rId14"/>
    <p:sldId id="267" r:id="rId15"/>
    <p:sldId id="268" r:id="rId16"/>
    <p:sldId id="278" r:id="rId17"/>
    <p:sldId id="269" r:id="rId18"/>
    <p:sldId id="271" r:id="rId19"/>
    <p:sldId id="272" r:id="rId20"/>
    <p:sldId id="273" r:id="rId21"/>
    <p:sldId id="274" r:id="rId22"/>
    <p:sldId id="275"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p:scale>
          <a:sx n="76" d="100"/>
          <a:sy n="76" d="100"/>
        </p:scale>
        <p:origin x="-1206" y="13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514AE5DB-6B67-4837-82A8-3C8E1341F107}" type="datetimeFigureOut">
              <a:rPr lang="ar-SA" smtClean="0"/>
              <a:pPr/>
              <a:t>01/02/39</a:t>
            </a:fld>
            <a:endParaRPr lang="ar-SA"/>
          </a:p>
        </p:txBody>
      </p:sp>
      <p:sp>
        <p:nvSpPr>
          <p:cNvPr id="17" name="عنصر نائب للتذييل 16"/>
          <p:cNvSpPr>
            <a:spLocks noGrp="1"/>
          </p:cNvSpPr>
          <p:nvPr>
            <p:ph type="ftr" sz="quarter" idx="11"/>
          </p:nvPr>
        </p:nvSpPr>
        <p:spPr>
          <a:xfrm>
            <a:off x="5410200" y="4205288"/>
            <a:ext cx="1295400" cy="457200"/>
          </a:xfrm>
        </p:spPr>
        <p:txBody>
          <a:bodyPr/>
          <a:lstStyle/>
          <a:p>
            <a:endParaRPr lang="ar-SA"/>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D244EE3-F5BC-49C4-8E02-B39A37E63CB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14AE5DB-6B67-4837-82A8-3C8E1341F107}" type="datetimeFigureOut">
              <a:rPr lang="ar-SA" smtClean="0"/>
              <a:pPr/>
              <a:t>01/02/39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D244EE3-F5BC-49C4-8E02-B39A37E63CB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14AE5DB-6B67-4837-82A8-3C8E1341F107}" type="datetimeFigureOut">
              <a:rPr lang="ar-SA" smtClean="0"/>
              <a:pPr/>
              <a:t>01/02/39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D244EE3-F5BC-49C4-8E02-B39A37E63CB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514AE5DB-6B67-4837-82A8-3C8E1341F107}" type="datetimeFigureOut">
              <a:rPr lang="ar-SA" smtClean="0"/>
              <a:pPr/>
              <a:t>01/02/39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D244EE3-F5BC-49C4-8E02-B39A37E63CB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514AE5DB-6B67-4837-82A8-3C8E1341F107}" type="datetimeFigureOut">
              <a:rPr lang="ar-SA" smtClean="0"/>
              <a:pPr/>
              <a:t>01/02/39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D244EE3-F5BC-49C4-8E02-B39A37E63CB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14AE5DB-6B67-4837-82A8-3C8E1341F107}" type="datetimeFigureOut">
              <a:rPr lang="ar-SA" smtClean="0"/>
              <a:pPr/>
              <a:t>01/02/39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D244EE3-F5BC-49C4-8E02-B39A37E63CB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514AE5DB-6B67-4837-82A8-3C8E1341F107}" type="datetimeFigureOut">
              <a:rPr lang="ar-SA" smtClean="0"/>
              <a:pPr/>
              <a:t>01/02/39</a:t>
            </a:fld>
            <a:endParaRPr lang="ar-SA"/>
          </a:p>
        </p:txBody>
      </p:sp>
      <p:sp>
        <p:nvSpPr>
          <p:cNvPr id="27" name="عنصر نائب لرقم الشريحة 26"/>
          <p:cNvSpPr>
            <a:spLocks noGrp="1"/>
          </p:cNvSpPr>
          <p:nvPr>
            <p:ph type="sldNum" sz="quarter" idx="11"/>
          </p:nvPr>
        </p:nvSpPr>
        <p:spPr/>
        <p:txBody>
          <a:bodyPr rtlCol="0"/>
          <a:lstStyle/>
          <a:p>
            <a:fld id="{0D244EE3-F5BC-49C4-8E02-B39A37E63CB6}" type="slidenum">
              <a:rPr lang="ar-SA" smtClean="0"/>
              <a:pPr/>
              <a:t>‹#›</a:t>
            </a:fld>
            <a:endParaRPr lang="ar-SA"/>
          </a:p>
        </p:txBody>
      </p:sp>
      <p:sp>
        <p:nvSpPr>
          <p:cNvPr id="28" name="عنصر نائب للتذييل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514AE5DB-6B67-4837-82A8-3C8E1341F107}" type="datetimeFigureOut">
              <a:rPr lang="ar-SA" smtClean="0"/>
              <a:pPr/>
              <a:t>01/02/39</a:t>
            </a:fld>
            <a:endParaRPr lang="ar-SA"/>
          </a:p>
        </p:txBody>
      </p:sp>
      <p:sp>
        <p:nvSpPr>
          <p:cNvPr id="4" name="عنصر نائب للتذييل 3"/>
          <p:cNvSpPr>
            <a:spLocks noGrp="1"/>
          </p:cNvSpPr>
          <p:nvPr>
            <p:ph type="ftr" sz="quarter" idx="11"/>
          </p:nvPr>
        </p:nvSpPr>
        <p:spPr>
          <a:xfrm>
            <a:off x="5257800" y="612648"/>
            <a:ext cx="1325880" cy="457200"/>
          </a:xfrm>
        </p:spPr>
        <p:txBody>
          <a:bodyPr/>
          <a:lstStyle/>
          <a:p>
            <a:endParaRPr lang="ar-SA"/>
          </a:p>
        </p:txBody>
      </p:sp>
      <p:sp>
        <p:nvSpPr>
          <p:cNvPr id="5" name="عنصر نائب لرقم الشريحة 4"/>
          <p:cNvSpPr>
            <a:spLocks noGrp="1"/>
          </p:cNvSpPr>
          <p:nvPr>
            <p:ph type="sldNum" sz="quarter" idx="12"/>
          </p:nvPr>
        </p:nvSpPr>
        <p:spPr>
          <a:xfrm>
            <a:off x="8174736" y="2272"/>
            <a:ext cx="762000" cy="365760"/>
          </a:xfrm>
        </p:spPr>
        <p:txBody>
          <a:bodyPr/>
          <a:lstStyle/>
          <a:p>
            <a:fld id="{0D244EE3-F5BC-49C4-8E02-B39A37E63CB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14AE5DB-6B67-4837-82A8-3C8E1341F107}" type="datetimeFigureOut">
              <a:rPr lang="ar-SA" smtClean="0"/>
              <a:pPr/>
              <a:t>01/02/39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D244EE3-F5BC-49C4-8E02-B39A37E63CB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514AE5DB-6B67-4837-82A8-3C8E1341F107}" type="datetimeFigureOut">
              <a:rPr lang="ar-SA" smtClean="0"/>
              <a:pPr/>
              <a:t>01/02/39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D244EE3-F5BC-49C4-8E02-B39A37E63CB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514AE5DB-6B67-4837-82A8-3C8E1341F107}" type="datetimeFigureOut">
              <a:rPr lang="ar-SA" smtClean="0"/>
              <a:pPr/>
              <a:t>01/02/39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D244EE3-F5BC-49C4-8E02-B39A37E63CB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14AE5DB-6B67-4837-82A8-3C8E1341F107}" type="datetimeFigureOut">
              <a:rPr lang="ar-SA" smtClean="0"/>
              <a:pPr/>
              <a:t>01/02/39</a:t>
            </a:fld>
            <a:endParaRPr lang="ar-SA"/>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D244EE3-F5BC-49C4-8E02-B39A37E63CB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youtu.be/OhGsGSL0QmU"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noFill/>
        </p:spPr>
        <p:txBody>
          <a:bodyPr>
            <a:normAutofit/>
          </a:bodyPr>
          <a:lstStyle/>
          <a:p>
            <a:r>
              <a:rPr lang="ar-SA" sz="6000" b="1" dirty="0" smtClean="0">
                <a:solidFill>
                  <a:srgbClr val="C00000"/>
                </a:solidFill>
                <a:effectLst>
                  <a:outerShdw blurRad="38100" dist="38100" dir="2700000" algn="tl">
                    <a:srgbClr val="000000">
                      <a:alpha val="43137"/>
                    </a:srgbClr>
                  </a:outerShdw>
                </a:effectLst>
              </a:rPr>
              <a:t>الخوف عند الأطفال </a:t>
            </a:r>
            <a:endParaRPr lang="ar-SA" sz="6000" b="1" dirty="0">
              <a:solidFill>
                <a:srgbClr val="C00000"/>
              </a:solidFill>
              <a:effectLst>
                <a:outerShdw blurRad="38100" dist="38100" dir="2700000" algn="tl">
                  <a:srgbClr val="000000">
                    <a:alpha val="43137"/>
                  </a:srgbClr>
                </a:outerShdw>
              </a:effectLst>
            </a:endParaRPr>
          </a:p>
        </p:txBody>
      </p:sp>
      <p:pic>
        <p:nvPicPr>
          <p:cNvPr id="5" name="صورة 4" descr="تنزيل.png"/>
          <p:cNvPicPr>
            <a:picLocks noChangeAspect="1"/>
          </p:cNvPicPr>
          <p:nvPr/>
        </p:nvPicPr>
        <p:blipFill>
          <a:blip r:embed="rId2"/>
          <a:stretch>
            <a:fillRect/>
          </a:stretch>
        </p:blipFill>
        <p:spPr>
          <a:xfrm>
            <a:off x="714348" y="4000504"/>
            <a:ext cx="1533525" cy="2624135"/>
          </a:xfrm>
          <a:prstGeom prst="rect">
            <a:avLst/>
          </a:prstGeom>
        </p:spPr>
      </p:pic>
      <p:pic>
        <p:nvPicPr>
          <p:cNvPr id="6" name="صورة 5" descr="تنزيل (2).png"/>
          <p:cNvPicPr>
            <a:picLocks noChangeAspect="1"/>
          </p:cNvPicPr>
          <p:nvPr/>
        </p:nvPicPr>
        <p:blipFill>
          <a:blip r:embed="rId3"/>
          <a:stretch>
            <a:fillRect/>
          </a:stretch>
        </p:blipFill>
        <p:spPr>
          <a:xfrm>
            <a:off x="2214546" y="4000504"/>
            <a:ext cx="1524000" cy="264318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2857496"/>
            <a:ext cx="8229600" cy="1066800"/>
          </a:xfrm>
        </p:spPr>
        <p:txBody>
          <a:bodyPr/>
          <a:lstStyle/>
          <a:p>
            <a:pPr algn="ctr"/>
            <a:r>
              <a:rPr lang="ar-SA" dirty="0" smtClean="0"/>
              <a:t>أسماء </a:t>
            </a:r>
            <a:r>
              <a:rPr lang="ar-SA" dirty="0" err="1" smtClean="0"/>
              <a:t>المهنا</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solidFill>
                  <a:srgbClr val="FF0000"/>
                </a:solidFill>
              </a:rPr>
              <a:t>أسباب الخوف:</a:t>
            </a:r>
            <a:endParaRPr lang="ar-SA" dirty="0">
              <a:solidFill>
                <a:srgbClr val="FF0000"/>
              </a:solidFill>
            </a:endParaRPr>
          </a:p>
        </p:txBody>
      </p:sp>
      <p:sp>
        <p:nvSpPr>
          <p:cNvPr id="3" name="عنصر نائب للمحتوى 2"/>
          <p:cNvSpPr>
            <a:spLocks noGrp="1"/>
          </p:cNvSpPr>
          <p:nvPr>
            <p:ph idx="1"/>
          </p:nvPr>
        </p:nvSpPr>
        <p:spPr/>
        <p:txBody>
          <a:bodyPr/>
          <a:lstStyle/>
          <a:p>
            <a:r>
              <a:rPr lang="ar-SA" dirty="0" smtClean="0">
                <a:solidFill>
                  <a:schemeClr val="accent4">
                    <a:lumMod val="50000"/>
                  </a:schemeClr>
                </a:solidFill>
              </a:rPr>
              <a:t>1- </a:t>
            </a:r>
            <a:r>
              <a:rPr lang="ar-SA" dirty="0" smtClean="0">
                <a:solidFill>
                  <a:schemeClr val="accent4">
                    <a:lumMod val="50000"/>
                  </a:schemeClr>
                </a:solidFill>
              </a:rPr>
              <a:t>قمع انفعال الخوف :</a:t>
            </a:r>
          </a:p>
          <a:p>
            <a:pPr marL="0" indent="0">
              <a:buNone/>
            </a:pPr>
            <a:r>
              <a:rPr lang="ar-SA" dirty="0" smtClean="0">
                <a:solidFill>
                  <a:schemeClr val="accent4">
                    <a:lumMod val="50000"/>
                  </a:schemeClr>
                </a:solidFill>
              </a:rPr>
              <a:t>بعض الكبار أو الإباء يخشى أن يصبح ابنه خوافا فيعاقبون الأطفال عند ظهور </a:t>
            </a:r>
            <a:r>
              <a:rPr lang="ar-SA" dirty="0" err="1" smtClean="0">
                <a:solidFill>
                  <a:schemeClr val="accent4">
                    <a:lumMod val="50000"/>
                  </a:schemeClr>
                </a:solidFill>
              </a:rPr>
              <a:t>الأنفعال</a:t>
            </a:r>
            <a:r>
              <a:rPr lang="ar-SA" dirty="0" smtClean="0">
                <a:solidFill>
                  <a:schemeClr val="accent4">
                    <a:lumMod val="50000"/>
                  </a:schemeClr>
                </a:solidFill>
              </a:rPr>
              <a:t> عليهم أو يجبرونهم على مداعبة الكلاب أو القطط أو حضور ذبح الطيور أو الحيوانات.</a:t>
            </a:r>
          </a:p>
          <a:p>
            <a:pPr marL="0" indent="0">
              <a:buNone/>
            </a:pPr>
            <a:endParaRPr lang="ar-SA" dirty="0" smtClean="0">
              <a:solidFill>
                <a:schemeClr val="accent4">
                  <a:lumMod val="50000"/>
                </a:schemeClr>
              </a:solidFill>
            </a:endParaRPr>
          </a:p>
          <a:p>
            <a:pPr marL="0" indent="0">
              <a:buNone/>
            </a:pPr>
            <a:r>
              <a:rPr lang="ar-SA" dirty="0" smtClean="0">
                <a:solidFill>
                  <a:schemeClr val="accent4">
                    <a:lumMod val="50000"/>
                  </a:schemeClr>
                </a:solidFill>
              </a:rPr>
              <a:t>2- السخرية من الطفل الخائف وعدم تدريبه :</a:t>
            </a:r>
          </a:p>
          <a:p>
            <a:pPr marL="0" indent="0">
              <a:buNone/>
            </a:pPr>
            <a:r>
              <a:rPr lang="ar-SA" dirty="0" smtClean="0">
                <a:solidFill>
                  <a:schemeClr val="accent4">
                    <a:lumMod val="50000"/>
                  </a:schemeClr>
                </a:solidFill>
              </a:rPr>
              <a:t>يلجأ البعض إلى الاستمتاع اثارة الضحك على الطفل أثناء تخويفه .</a:t>
            </a:r>
          </a:p>
          <a:p>
            <a:pPr marL="0" indent="0">
              <a:buNone/>
            </a:pPr>
            <a:endParaRPr lang="ar-SA" dirty="0" smtClean="0">
              <a:solidFill>
                <a:schemeClr val="accent4">
                  <a:lumMod val="50000"/>
                </a:schemeClr>
              </a:solidFill>
            </a:endParaRPr>
          </a:p>
          <a:p>
            <a:pPr marL="0" indent="0">
              <a:buNone/>
            </a:pP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91264" cy="5577483"/>
          </a:xfrm>
        </p:spPr>
        <p:txBody>
          <a:bodyPr>
            <a:normAutofit/>
          </a:bodyPr>
          <a:lstStyle/>
          <a:p>
            <a:pPr marL="0" indent="0">
              <a:buNone/>
            </a:pPr>
            <a:r>
              <a:rPr lang="ar-SA" dirty="0" smtClean="0">
                <a:solidFill>
                  <a:schemeClr val="accent4">
                    <a:lumMod val="50000"/>
                  </a:schemeClr>
                </a:solidFill>
              </a:rPr>
              <a:t>3- تخويف الطفل :</a:t>
            </a:r>
          </a:p>
          <a:p>
            <a:pPr marL="0" indent="0">
              <a:buNone/>
            </a:pPr>
            <a:r>
              <a:rPr lang="ar-SA" dirty="0" smtClean="0">
                <a:solidFill>
                  <a:schemeClr val="accent4">
                    <a:lumMod val="50000"/>
                  </a:schemeClr>
                </a:solidFill>
              </a:rPr>
              <a:t>يلجأ بعض الكبار إلى تخويف الطفل كي يمارس العمل الذي يطلبونه منه .</a:t>
            </a:r>
          </a:p>
          <a:p>
            <a:pPr marL="0" indent="0">
              <a:buNone/>
            </a:pPr>
            <a:r>
              <a:rPr lang="ar-SA" dirty="0" smtClean="0">
                <a:solidFill>
                  <a:schemeClr val="accent4">
                    <a:lumMod val="50000"/>
                  </a:schemeClr>
                </a:solidFill>
              </a:rPr>
              <a:t>مثل أن يقال للطفل سوف نضعك في غرفة مظلمة أو مع الكلاب لتأكلك .</a:t>
            </a:r>
          </a:p>
          <a:p>
            <a:pPr marL="0" indent="0">
              <a:buNone/>
            </a:pPr>
            <a:endParaRPr lang="ar-SA" dirty="0" smtClean="0">
              <a:solidFill>
                <a:schemeClr val="accent4">
                  <a:lumMod val="50000"/>
                </a:schemeClr>
              </a:solidFill>
            </a:endParaRPr>
          </a:p>
          <a:p>
            <a:pPr marL="0" indent="0">
              <a:buNone/>
            </a:pPr>
            <a:r>
              <a:rPr lang="ar-SA" dirty="0" smtClean="0">
                <a:solidFill>
                  <a:schemeClr val="accent4">
                    <a:lumMod val="50000"/>
                  </a:schemeClr>
                </a:solidFill>
              </a:rPr>
              <a:t>4- النموذج :</a:t>
            </a:r>
          </a:p>
          <a:p>
            <a:pPr marL="0" indent="0">
              <a:buNone/>
            </a:pPr>
            <a:r>
              <a:rPr lang="ar-SA" dirty="0" smtClean="0">
                <a:solidFill>
                  <a:schemeClr val="accent4">
                    <a:lumMod val="50000"/>
                  </a:schemeClr>
                </a:solidFill>
              </a:rPr>
              <a:t>أن خوف الأطفال من بعض الكائنات أو الأشياء أو المواقف قد يأتي بسبب </a:t>
            </a:r>
            <a:r>
              <a:rPr lang="ar-SA" dirty="0" err="1" smtClean="0">
                <a:solidFill>
                  <a:schemeClr val="accent4">
                    <a:lumMod val="50000"/>
                  </a:schemeClr>
                </a:solidFill>
              </a:rPr>
              <a:t>ماشاهده</a:t>
            </a:r>
            <a:r>
              <a:rPr lang="ar-SA" dirty="0" smtClean="0">
                <a:solidFill>
                  <a:schemeClr val="accent4">
                    <a:lumMod val="50000"/>
                  </a:schemeClr>
                </a:solidFill>
              </a:rPr>
              <a:t> من انفعال الأم أو الأب أثناء ذلك الموقف وذلك لأن الطفل يقلد </a:t>
            </a:r>
            <a:r>
              <a:rPr lang="ar-SA" dirty="0" err="1" smtClean="0">
                <a:solidFill>
                  <a:schemeClr val="accent4">
                    <a:lumMod val="50000"/>
                  </a:schemeClr>
                </a:solidFill>
              </a:rPr>
              <a:t>لاشعوريا</a:t>
            </a:r>
            <a:r>
              <a:rPr lang="ar-SA" dirty="0" smtClean="0">
                <a:solidFill>
                  <a:schemeClr val="accent4">
                    <a:lumMod val="50000"/>
                  </a:schemeClr>
                </a:solidFill>
              </a:rPr>
              <a:t> من حوله فيخاف مما يخافون منه.</a:t>
            </a:r>
          </a:p>
          <a:p>
            <a:pPr marL="0" indent="0">
              <a:buNone/>
            </a:pPr>
            <a:endParaRPr lang="ar-SA" dirty="0">
              <a:solidFill>
                <a:schemeClr val="accent4">
                  <a:lumMod val="50000"/>
                </a:schemeClr>
              </a:solidFill>
            </a:endParaRPr>
          </a:p>
        </p:txBody>
      </p:sp>
    </p:spTree>
    <p:extLst>
      <p:ext uri="{BB962C8B-B14F-4D97-AF65-F5344CB8AC3E}">
        <p14:creationId xmlns:p14="http://schemas.microsoft.com/office/powerpoint/2010/main" xmlns="" val="465672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363272" cy="5929354"/>
          </a:xfrm>
        </p:spPr>
        <p:txBody>
          <a:bodyPr/>
          <a:lstStyle/>
          <a:p>
            <a:pPr marL="0" indent="0">
              <a:buNone/>
            </a:pPr>
            <a:r>
              <a:rPr lang="ar-SA" dirty="0" smtClean="0">
                <a:solidFill>
                  <a:schemeClr val="accent4">
                    <a:lumMod val="50000"/>
                  </a:schemeClr>
                </a:solidFill>
              </a:rPr>
              <a:t>5- تحكم الطفل في الاخرين :</a:t>
            </a:r>
          </a:p>
          <a:p>
            <a:pPr marL="0" indent="0">
              <a:buNone/>
            </a:pPr>
            <a:r>
              <a:rPr lang="ar-SA" dirty="0" smtClean="0">
                <a:solidFill>
                  <a:schemeClr val="accent4">
                    <a:lumMod val="50000"/>
                  </a:schemeClr>
                </a:solidFill>
              </a:rPr>
              <a:t>أحيانا يصطنع بعض الأطفال الخوف لجذب اهتمام الوالدين أو المعلمة وموافقة الوالدين أو الكبار لهذا وغض الطرف عن هذا التصرف يدعم فكرة الخوف لأنها ترافقت مع مكافأة أو ترافقت مع رغبة الطفل.</a:t>
            </a:r>
          </a:p>
          <a:p>
            <a:pPr marL="0" indent="0">
              <a:buNone/>
            </a:pPr>
            <a:endParaRPr lang="ar-SA" dirty="0">
              <a:solidFill>
                <a:schemeClr val="accent4">
                  <a:lumMod val="50000"/>
                </a:schemeClr>
              </a:solidFill>
            </a:endParaRPr>
          </a:p>
          <a:p>
            <a:pPr marL="0" indent="0">
              <a:buNone/>
            </a:pPr>
            <a:r>
              <a:rPr lang="ar-SA" dirty="0" smtClean="0">
                <a:solidFill>
                  <a:schemeClr val="accent4">
                    <a:lumMod val="50000"/>
                  </a:schemeClr>
                </a:solidFill>
              </a:rPr>
              <a:t>6- سوء التوافق أو الضعف الجسمي :</a:t>
            </a:r>
          </a:p>
          <a:p>
            <a:pPr marL="0" indent="0">
              <a:buNone/>
            </a:pPr>
            <a:r>
              <a:rPr lang="ar-SA" dirty="0" smtClean="0">
                <a:solidFill>
                  <a:schemeClr val="accent4">
                    <a:lumMod val="50000"/>
                  </a:schemeClr>
                </a:solidFill>
              </a:rPr>
              <a:t>أن الأطفال الضعاف أو المرضى أو غير المتوافقين نفسيا أكثر  من غيرهم تعرضا للخوف .</a:t>
            </a:r>
          </a:p>
          <a:p>
            <a:pPr marL="0" indent="0">
              <a:buNone/>
            </a:pPr>
            <a:endParaRPr lang="ar-SA" dirty="0">
              <a:solidFill>
                <a:schemeClr val="accent4">
                  <a:lumMod val="50000"/>
                </a:schemeClr>
              </a:solidFill>
            </a:endParaRPr>
          </a:p>
        </p:txBody>
      </p:sp>
    </p:spTree>
    <p:extLst>
      <p:ext uri="{BB962C8B-B14F-4D97-AF65-F5344CB8AC3E}">
        <p14:creationId xmlns:p14="http://schemas.microsoft.com/office/powerpoint/2010/main" xmlns="" val="24244145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28596" y="571480"/>
            <a:ext cx="8507288" cy="5865515"/>
          </a:xfrm>
        </p:spPr>
        <p:txBody>
          <a:bodyPr>
            <a:normAutofit/>
          </a:bodyPr>
          <a:lstStyle/>
          <a:p>
            <a:pPr marL="0" indent="0">
              <a:buNone/>
            </a:pPr>
            <a:r>
              <a:rPr lang="ar-SA" dirty="0" smtClean="0">
                <a:solidFill>
                  <a:schemeClr val="accent4">
                    <a:lumMod val="50000"/>
                  </a:schemeClr>
                </a:solidFill>
              </a:rPr>
              <a:t>7- اضطراب الجو العائلي :</a:t>
            </a:r>
          </a:p>
          <a:p>
            <a:pPr marL="0" indent="0">
              <a:buNone/>
            </a:pPr>
            <a:r>
              <a:rPr lang="ar-SA" dirty="0" smtClean="0">
                <a:solidFill>
                  <a:schemeClr val="accent4">
                    <a:lumMod val="50000"/>
                  </a:schemeClr>
                </a:solidFill>
              </a:rPr>
              <a:t>يفقد الطفل الشعور بالاستقرار والأمن مع المنازعات بين الوالدين أو تسلطهم في معاملته بحيث يرصدون كل حركاته وحريته وكذلك التوبيخ </a:t>
            </a:r>
            <a:r>
              <a:rPr lang="ar-SA" dirty="0" err="1" smtClean="0">
                <a:solidFill>
                  <a:schemeClr val="accent4">
                    <a:lumMod val="50000"/>
                  </a:schemeClr>
                </a:solidFill>
              </a:rPr>
              <a:t>والتفرقه</a:t>
            </a:r>
            <a:r>
              <a:rPr lang="ar-SA" dirty="0" smtClean="0">
                <a:solidFill>
                  <a:schemeClr val="accent4">
                    <a:lumMod val="50000"/>
                  </a:schemeClr>
                </a:solidFill>
              </a:rPr>
              <a:t> بينه وبين أخوته .</a:t>
            </a:r>
          </a:p>
          <a:p>
            <a:pPr marL="0" indent="0">
              <a:buNone/>
            </a:pPr>
            <a:endParaRPr lang="ar-SA" dirty="0" smtClean="0">
              <a:solidFill>
                <a:schemeClr val="accent4">
                  <a:lumMod val="50000"/>
                </a:schemeClr>
              </a:solidFill>
            </a:endParaRPr>
          </a:p>
          <a:p>
            <a:pPr marL="0" indent="0">
              <a:buNone/>
            </a:pPr>
            <a:r>
              <a:rPr lang="ar-SA" dirty="0" smtClean="0">
                <a:solidFill>
                  <a:schemeClr val="accent4">
                    <a:lumMod val="50000"/>
                  </a:schemeClr>
                </a:solidFill>
              </a:rPr>
              <a:t>8- مستوى ذكاء الطفل وجنسه وترتيبه الميلادي :</a:t>
            </a:r>
          </a:p>
          <a:p>
            <a:pPr marL="0" indent="0">
              <a:buNone/>
            </a:pPr>
            <a:r>
              <a:rPr lang="ar-SA" dirty="0" smtClean="0">
                <a:solidFill>
                  <a:schemeClr val="accent4">
                    <a:lumMod val="50000"/>
                  </a:schemeClr>
                </a:solidFill>
              </a:rPr>
              <a:t>إن الطفل  الذكي والذي يسبق نموه أقرانه من نفس السن في كثير جدا من الحالات يتشابه خوفه مع الأطفال الأكبر سننا , بينما يتشابه خوف الطفل المتخلف عقليا نسبيا مع خوف الأطفال الأصغر سننا .</a:t>
            </a:r>
          </a:p>
          <a:p>
            <a:pPr marL="0" indent="0">
              <a:buNone/>
            </a:pPr>
            <a:r>
              <a:rPr lang="ar-SA" dirty="0" smtClean="0">
                <a:solidFill>
                  <a:schemeClr val="accent4">
                    <a:lumMod val="50000"/>
                  </a:schemeClr>
                </a:solidFill>
              </a:rPr>
              <a:t>والخوف اشيع لدى الإناث منه لدى الذكور .</a:t>
            </a:r>
            <a:endParaRPr lang="ar-SA" dirty="0">
              <a:solidFill>
                <a:schemeClr val="accent4">
                  <a:lumMod val="50000"/>
                </a:schemeClr>
              </a:solidFill>
            </a:endParaRPr>
          </a:p>
        </p:txBody>
      </p:sp>
    </p:spTree>
    <p:extLst>
      <p:ext uri="{BB962C8B-B14F-4D97-AF65-F5344CB8AC3E}">
        <p14:creationId xmlns:p14="http://schemas.microsoft.com/office/powerpoint/2010/main" xmlns="" val="1195737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2844" y="714356"/>
            <a:ext cx="8784976" cy="5544616"/>
          </a:xfrm>
        </p:spPr>
        <p:txBody>
          <a:bodyPr/>
          <a:lstStyle/>
          <a:p>
            <a:pPr marL="0" indent="0">
              <a:buNone/>
            </a:pPr>
            <a:r>
              <a:rPr lang="ar-SA" dirty="0" smtClean="0">
                <a:solidFill>
                  <a:schemeClr val="accent4">
                    <a:lumMod val="50000"/>
                  </a:schemeClr>
                </a:solidFill>
              </a:rPr>
              <a:t>9- الغموض :</a:t>
            </a:r>
          </a:p>
          <a:p>
            <a:pPr marL="0" indent="0">
              <a:buNone/>
            </a:pPr>
            <a:r>
              <a:rPr lang="ar-SA" dirty="0" smtClean="0">
                <a:solidFill>
                  <a:schemeClr val="accent4">
                    <a:lumMod val="50000"/>
                  </a:schemeClr>
                </a:solidFill>
              </a:rPr>
              <a:t>بعض مخاوف الأطفال تحدث لأسباب غامضه وغير واضحه أو مقنعه وقد تحدث لفترات معينه , وقد تتلاشى إذا تم تجاوزها وعدم التركيز عليها من قبل الأخرين مثل الاب والام والمربية .</a:t>
            </a:r>
            <a:endParaRPr lang="ar-SA" dirty="0">
              <a:solidFill>
                <a:schemeClr val="accent4">
                  <a:lumMod val="50000"/>
                </a:schemeClr>
              </a:solidFill>
            </a:endParaRPr>
          </a:p>
        </p:txBody>
      </p:sp>
    </p:spTree>
    <p:extLst>
      <p:ext uri="{BB962C8B-B14F-4D97-AF65-F5344CB8AC3E}">
        <p14:creationId xmlns:p14="http://schemas.microsoft.com/office/powerpoint/2010/main" xmlns="" val="2353551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86058"/>
            <a:ext cx="8229600" cy="2357454"/>
          </a:xfrm>
        </p:spPr>
        <p:txBody>
          <a:bodyPr/>
          <a:lstStyle/>
          <a:p>
            <a:pPr algn="ctr"/>
            <a:r>
              <a:rPr lang="ar-SA" dirty="0" smtClean="0"/>
              <a:t>نوف الحربي </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solidFill>
                  <a:schemeClr val="accent5">
                    <a:lumMod val="25000"/>
                  </a:schemeClr>
                </a:solidFill>
                <a:effectLst>
                  <a:outerShdw blurRad="38100" dist="38100" dir="2700000" algn="tl">
                    <a:srgbClr val="000000">
                      <a:alpha val="43137"/>
                    </a:srgbClr>
                  </a:outerShdw>
                </a:effectLst>
              </a:rPr>
              <a:t>الوقاية والعلاج من الخوف :</a:t>
            </a:r>
            <a:endParaRPr lang="ar-SA" dirty="0"/>
          </a:p>
        </p:txBody>
      </p:sp>
      <p:sp>
        <p:nvSpPr>
          <p:cNvPr id="3" name="عنصر نائب للمحتوى 2"/>
          <p:cNvSpPr>
            <a:spLocks noGrp="1"/>
          </p:cNvSpPr>
          <p:nvPr>
            <p:ph idx="1"/>
          </p:nvPr>
        </p:nvSpPr>
        <p:spPr/>
        <p:txBody>
          <a:bodyPr/>
          <a:lstStyle/>
          <a:p>
            <a:pPr marL="514350" indent="-514350">
              <a:buFont typeface="+mj-lt"/>
              <a:buAutoNum type="arabicPeriod"/>
            </a:pPr>
            <a:r>
              <a:rPr lang="ar-SA" b="1" dirty="0" smtClean="0">
                <a:solidFill>
                  <a:schemeClr val="accent4">
                    <a:lumMod val="50000"/>
                  </a:schemeClr>
                </a:solidFill>
              </a:rPr>
              <a:t>التفاهم مع الطفل حول الشيء المخيف : </a:t>
            </a:r>
          </a:p>
          <a:p>
            <a:pPr marL="514350" indent="-514350">
              <a:buNone/>
            </a:pPr>
            <a:r>
              <a:rPr lang="ar-SA" dirty="0" smtClean="0">
                <a:solidFill>
                  <a:schemeClr val="accent4">
                    <a:lumMod val="50000"/>
                  </a:schemeClr>
                </a:solidFill>
              </a:rPr>
              <a:t>إذا صادف الطفل ما أخافه فيجب عدم مساعدته على نسيانه ؛ لأن النسيان يدفن المخاوف وهي متوهجه داخل نفسية الطفل ، ومن ثم تصبح من بين مصادر القلق ولكن التفاهم والحوار مع الطفل يضع الخوف في مستواه الصحيح غير مبالغ فيه وأن يكون الحوار مبنيا على الإقناع وليس الخداع </a:t>
            </a: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1285860"/>
            <a:ext cx="8229600" cy="4325112"/>
          </a:xfrm>
        </p:spPr>
        <p:txBody>
          <a:bodyPr/>
          <a:lstStyle/>
          <a:p>
            <a:pPr marL="514350" indent="-514350">
              <a:buNone/>
            </a:pPr>
            <a:r>
              <a:rPr lang="ar-SA" b="1" dirty="0" smtClean="0">
                <a:solidFill>
                  <a:schemeClr val="accent4">
                    <a:lumMod val="50000"/>
                  </a:schemeClr>
                </a:solidFill>
              </a:rPr>
              <a:t>2. تدريب الطفل على مواجهة مصادر الخوف بعد موافقته :</a:t>
            </a:r>
          </a:p>
          <a:p>
            <a:pPr marL="514350" indent="-514350">
              <a:buNone/>
            </a:pPr>
            <a:r>
              <a:rPr lang="ar-SA" dirty="0" smtClean="0">
                <a:solidFill>
                  <a:schemeClr val="accent4">
                    <a:lumMod val="50000"/>
                  </a:schemeClr>
                </a:solidFill>
              </a:rPr>
              <a:t>لا يجب إرغام الطفل على مشاهدة عملية الذبح إلا بعد موافقته ويجب الانتظار حتى يحين وقت نموه الذي يسمح بذلك وتدريبه تدريجيا على مواجهة الأماكن والمواقف والكائنات مثل اصطحابه إلى حديقة الحيوان أو قراءة القصص له .</a:t>
            </a:r>
          </a:p>
          <a:p>
            <a:pPr marL="514350" indent="-514350">
              <a:buNone/>
            </a:pPr>
            <a:r>
              <a:rPr lang="ar-SA" b="1" dirty="0" smtClean="0">
                <a:solidFill>
                  <a:schemeClr val="accent4">
                    <a:lumMod val="50000"/>
                  </a:schemeClr>
                </a:solidFill>
              </a:rPr>
              <a:t>3. مراقبة المحتوى المقدم للطفل : </a:t>
            </a:r>
          </a:p>
          <a:p>
            <a:pPr marL="514350" indent="-514350">
              <a:buNone/>
            </a:pPr>
            <a:r>
              <a:rPr lang="ar-SA" dirty="0" smtClean="0">
                <a:solidFill>
                  <a:schemeClr val="accent4">
                    <a:lumMod val="50000"/>
                  </a:schemeClr>
                </a:solidFill>
              </a:rPr>
              <a:t>توفير الكتب والمجلات والقصص أمر مهم ولكن الأهم هو حسن الاختيار بحيث تكون هادفة ومرحه . </a:t>
            </a:r>
          </a:p>
          <a:p>
            <a:pPr>
              <a:buNone/>
            </a:pP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1357298"/>
            <a:ext cx="8229600" cy="4325112"/>
          </a:xfrm>
        </p:spPr>
        <p:txBody>
          <a:bodyPr/>
          <a:lstStyle/>
          <a:p>
            <a:pPr marL="514350" indent="-514350">
              <a:buNone/>
            </a:pPr>
            <a:r>
              <a:rPr lang="ar-SA" b="1" dirty="0" smtClean="0">
                <a:solidFill>
                  <a:schemeClr val="accent4">
                    <a:lumMod val="50000"/>
                  </a:schemeClr>
                </a:solidFill>
              </a:rPr>
              <a:t>4.مرافقة </a:t>
            </a:r>
            <a:r>
              <a:rPr lang="ar-SA" b="1" dirty="0" smtClean="0">
                <a:solidFill>
                  <a:schemeClr val="accent4">
                    <a:lumMod val="50000"/>
                  </a:schemeClr>
                </a:solidFill>
              </a:rPr>
              <a:t>نمو الطفل بالخبرة والممارسة :</a:t>
            </a:r>
          </a:p>
          <a:p>
            <a:pPr marL="514350" indent="-514350">
              <a:buNone/>
            </a:pPr>
            <a:r>
              <a:rPr lang="ar-SA" dirty="0" smtClean="0">
                <a:solidFill>
                  <a:schemeClr val="accent4">
                    <a:lumMod val="50000"/>
                  </a:schemeClr>
                </a:solidFill>
              </a:rPr>
              <a:t>يتعين على الأهل مصاحبة مراحل نمو الطفل بخبرات حية لا تنطوي على نهره عند اقترابه من الشرفة بل يكتفون بتحذيره من مخاطر فعلته بطريقة منطقية غير مبالغ فيها .</a:t>
            </a:r>
          </a:p>
          <a:p>
            <a:pPr marL="514350" indent="-514350">
              <a:buNone/>
            </a:pPr>
            <a:r>
              <a:rPr lang="ar-SA" b="1" dirty="0" smtClean="0">
                <a:solidFill>
                  <a:schemeClr val="accent4">
                    <a:lumMod val="50000"/>
                  </a:schemeClr>
                </a:solidFill>
              </a:rPr>
              <a:t>وبخصوص الموت </a:t>
            </a:r>
            <a:r>
              <a:rPr lang="ar-SA" dirty="0" smtClean="0">
                <a:solidFill>
                  <a:schemeClr val="accent4">
                    <a:lumMod val="50000"/>
                  </a:schemeClr>
                </a:solidFill>
              </a:rPr>
              <a:t>فأن وجود بعض الحيوانات والطيور في المنزل أو الروضة يمكن </a:t>
            </a:r>
            <a:r>
              <a:rPr lang="ar-SA" dirty="0" err="1" smtClean="0">
                <a:solidFill>
                  <a:schemeClr val="accent4">
                    <a:lumMod val="50000"/>
                  </a:schemeClr>
                </a:solidFill>
              </a:rPr>
              <a:t>الاستفاده</a:t>
            </a:r>
            <a:r>
              <a:rPr lang="ar-SA" dirty="0" smtClean="0">
                <a:solidFill>
                  <a:schemeClr val="accent4">
                    <a:lumMod val="50000"/>
                  </a:schemeClr>
                </a:solidFill>
              </a:rPr>
              <a:t> من منها إذا مات أحد هذه الكائنات بدون ضجة أو إثارة حزن عميق أو هلع ، فيدرك الطفل أن الموت شيء طبيعي </a:t>
            </a:r>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86058"/>
            <a:ext cx="8229600" cy="2500330"/>
          </a:xfrm>
        </p:spPr>
        <p:txBody>
          <a:bodyPr/>
          <a:lstStyle/>
          <a:p>
            <a:pPr algn="ctr"/>
            <a:r>
              <a:rPr lang="ar-SA" dirty="0" smtClean="0"/>
              <a:t>أفنان </a:t>
            </a:r>
            <a:r>
              <a:rPr lang="ar-SA" dirty="0" err="1" smtClean="0"/>
              <a:t>العصيمي</a:t>
            </a:r>
            <a:r>
              <a:rPr lang="ar-SA" dirty="0" smtClean="0"/>
              <a:t> </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42910" y="1500174"/>
            <a:ext cx="8229600" cy="4325112"/>
          </a:xfrm>
        </p:spPr>
        <p:txBody>
          <a:bodyPr/>
          <a:lstStyle/>
          <a:p>
            <a:pPr>
              <a:buNone/>
            </a:pPr>
            <a:r>
              <a:rPr lang="ar-SA" b="1" dirty="0" smtClean="0">
                <a:solidFill>
                  <a:schemeClr val="accent5">
                    <a:lumMod val="25000"/>
                  </a:schemeClr>
                </a:solidFill>
              </a:rPr>
              <a:t>5. محاولة اتزان سلوك الوالدين في المواقف الصعبة : </a:t>
            </a:r>
          </a:p>
          <a:p>
            <a:pPr>
              <a:buNone/>
            </a:pPr>
            <a:r>
              <a:rPr lang="ar-SA" dirty="0" smtClean="0">
                <a:solidFill>
                  <a:schemeClr val="accent5">
                    <a:lumMod val="25000"/>
                  </a:schemeClr>
                </a:solidFill>
              </a:rPr>
              <a:t>يجب أن يكون سلوك الآباء متزنا خاليا من الذعر ؛ لأن جزع الآباء ينتقل إلى الطفل  ويتعلم الاستجابة لمواقف الحياة بنفس الأسلوب.</a:t>
            </a:r>
          </a:p>
          <a:p>
            <a:pPr>
              <a:buNone/>
            </a:pPr>
            <a:r>
              <a:rPr lang="ar-SA" b="1" dirty="0" smtClean="0">
                <a:solidFill>
                  <a:schemeClr val="accent5">
                    <a:lumMod val="25000"/>
                  </a:schemeClr>
                </a:solidFill>
              </a:rPr>
              <a:t>6. مراقبة النموذج الجيد والمكافأة على تقليده : </a:t>
            </a:r>
          </a:p>
          <a:p>
            <a:pPr>
              <a:buNone/>
            </a:pPr>
            <a:r>
              <a:rPr lang="ar-SA" dirty="0" smtClean="0">
                <a:solidFill>
                  <a:schemeClr val="accent5">
                    <a:lumMod val="25000"/>
                  </a:schemeClr>
                </a:solidFill>
              </a:rPr>
              <a:t>على الكبار تعويد الصغار على مشاهدة أفراد لا يعانون من الفزع والخوف من خلال الأفلام والقصص. </a:t>
            </a:r>
          </a:p>
          <a:p>
            <a:pPr>
              <a:buNone/>
            </a:pPr>
            <a:r>
              <a:rPr lang="ar-SA" b="1" dirty="0" smtClean="0">
                <a:solidFill>
                  <a:schemeClr val="accent5">
                    <a:lumMod val="25000"/>
                  </a:schemeClr>
                </a:solidFill>
              </a:rPr>
              <a:t>7.إبعاد الطفل مؤقتا عن مثيرات الخوف : </a:t>
            </a:r>
          </a:p>
          <a:p>
            <a:pPr>
              <a:buNone/>
            </a:pPr>
            <a:r>
              <a:rPr lang="ar-SA" dirty="0" smtClean="0">
                <a:solidFill>
                  <a:schemeClr val="accent5">
                    <a:lumMod val="25000"/>
                  </a:schemeClr>
                </a:solidFill>
              </a:rPr>
              <a:t>مثل مجالس الموتى إلى أن تأتي رغبة عند الطفل للاستماع إليها.</a:t>
            </a:r>
            <a:endParaRPr lang="ar-SA" dirty="0" smtClean="0">
              <a:solidFill>
                <a:schemeClr val="accent5">
                  <a:lumMod val="25000"/>
                </a:schemeClr>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214422"/>
            <a:ext cx="8229600" cy="4786346"/>
          </a:xfrm>
        </p:spPr>
        <p:txBody>
          <a:bodyPr>
            <a:normAutofit/>
          </a:bodyPr>
          <a:lstStyle/>
          <a:p>
            <a:pPr>
              <a:buNone/>
            </a:pPr>
            <a:r>
              <a:rPr lang="ar-SA" b="1" dirty="0" smtClean="0">
                <a:solidFill>
                  <a:schemeClr val="accent5">
                    <a:lumMod val="25000"/>
                  </a:schemeClr>
                </a:solidFill>
              </a:rPr>
              <a:t>8. الكشف عن مصادر مخاوف الطفل :</a:t>
            </a:r>
          </a:p>
          <a:p>
            <a:pPr>
              <a:buNone/>
            </a:pPr>
            <a:r>
              <a:rPr lang="ar-SA" dirty="0" smtClean="0">
                <a:solidFill>
                  <a:schemeClr val="accent5">
                    <a:lumMod val="25000"/>
                  </a:schemeClr>
                </a:solidFill>
              </a:rPr>
              <a:t>بهدف تصحيح أفكار الطفل يجب أن يبحث عن مصدر المعلومة المخيفة وأحيانا يمكن الاستفادة من هذا المصدر في تعديل ما يخافه الطفل . </a:t>
            </a:r>
          </a:p>
          <a:p>
            <a:pPr>
              <a:buNone/>
            </a:pPr>
            <a:r>
              <a:rPr lang="ar-SA" b="1" dirty="0" smtClean="0">
                <a:solidFill>
                  <a:schemeClr val="accent5">
                    <a:lumMod val="25000"/>
                  </a:schemeClr>
                </a:solidFill>
              </a:rPr>
              <a:t>9.علاج خوف الأطفال أو علاج مخاوف الوالدين : </a:t>
            </a:r>
          </a:p>
          <a:p>
            <a:pPr>
              <a:buNone/>
            </a:pPr>
            <a:r>
              <a:rPr lang="ar-SA" dirty="0" smtClean="0">
                <a:solidFill>
                  <a:schemeClr val="accent5">
                    <a:lumMod val="25000"/>
                  </a:schemeClr>
                </a:solidFill>
              </a:rPr>
              <a:t>ف بعض الأحيان يجب عرض الطفل على أخصائي وربما احتاج الأمر إلى علاج الجو المنزلي الذي يكون في الغالب سبب خوف الطفل . </a:t>
            </a:r>
          </a:p>
          <a:p>
            <a:pPr>
              <a:buNone/>
            </a:pPr>
            <a:r>
              <a:rPr lang="ar-SA" b="1" dirty="0" smtClean="0">
                <a:solidFill>
                  <a:schemeClr val="accent5">
                    <a:lumMod val="25000"/>
                  </a:schemeClr>
                </a:solidFill>
              </a:rPr>
              <a:t>10. تعديل المدرس أو الأهل أسلوب معاملة الأطفال : </a:t>
            </a:r>
          </a:p>
          <a:p>
            <a:pPr>
              <a:buNone/>
            </a:pPr>
            <a:r>
              <a:rPr lang="ar-SA" dirty="0" smtClean="0">
                <a:solidFill>
                  <a:schemeClr val="accent5">
                    <a:lumMod val="25000"/>
                  </a:schemeClr>
                </a:solidFill>
              </a:rPr>
              <a:t>يلجأ بعض المعلمين والأهالي إلى استخدام التخويف مع الأطفال كي ينفذوا الأوامر ويجب استخدام أساليب أفضل .</a:t>
            </a:r>
          </a:p>
          <a:p>
            <a:pPr>
              <a:buNone/>
            </a:pP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2643182"/>
            <a:ext cx="8229600" cy="1066800"/>
          </a:xfrm>
        </p:spPr>
        <p:txBody>
          <a:bodyPr/>
          <a:lstStyle/>
          <a:p>
            <a:r>
              <a:rPr lang="ar-SA" dirty="0" smtClean="0"/>
              <a:t>تم بحمد لله , شكرا لحسن استماعكم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solidFill>
                  <a:srgbClr val="002060"/>
                </a:solidFill>
                <a:effectLst>
                  <a:outerShdw blurRad="38100" dist="38100" dir="2700000" algn="tl">
                    <a:srgbClr val="000000">
                      <a:alpha val="43137"/>
                    </a:srgbClr>
                  </a:outerShdw>
                </a:effectLst>
              </a:rPr>
              <a:t>الخوف لدى الأطفال :</a:t>
            </a:r>
            <a:endParaRPr lang="ar-SA" dirty="0">
              <a:solidFill>
                <a:srgbClr val="002060"/>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r>
              <a:rPr lang="ar-SA" b="1" dirty="0" smtClean="0">
                <a:solidFill>
                  <a:schemeClr val="accent4">
                    <a:lumMod val="50000"/>
                  </a:schemeClr>
                </a:solidFill>
              </a:rPr>
              <a:t>يعتبر </a:t>
            </a:r>
            <a:r>
              <a:rPr lang="ar-SA" b="1" dirty="0">
                <a:solidFill>
                  <a:schemeClr val="accent4">
                    <a:lumMod val="50000"/>
                  </a:schemeClr>
                </a:solidFill>
              </a:rPr>
              <a:t>الخوف انفعال فطري وطبيعي  في جميع المخلوقات الحية </a:t>
            </a:r>
            <a:r>
              <a:rPr lang="ar-SA" b="1" dirty="0" smtClean="0">
                <a:solidFill>
                  <a:schemeClr val="accent4">
                    <a:lumMod val="50000"/>
                  </a:schemeClr>
                </a:solidFill>
              </a:rPr>
              <a:t>وهو شائع </a:t>
            </a:r>
            <a:endParaRPr lang="ar-SA" b="1" dirty="0">
              <a:solidFill>
                <a:schemeClr val="accent4">
                  <a:lumMod val="50000"/>
                </a:schemeClr>
              </a:solidFill>
            </a:endParaRPr>
          </a:p>
          <a:p>
            <a:r>
              <a:rPr lang="ar-SA" b="1" dirty="0">
                <a:solidFill>
                  <a:schemeClr val="accent4">
                    <a:lumMod val="50000"/>
                  </a:schemeClr>
                </a:solidFill>
              </a:rPr>
              <a:t>ويظهر الكائن البشري انفعال الخوف </a:t>
            </a:r>
            <a:r>
              <a:rPr lang="ar-SA" b="1" dirty="0" smtClean="0">
                <a:solidFill>
                  <a:schemeClr val="accent4">
                    <a:lumMod val="50000"/>
                  </a:schemeClr>
                </a:solidFill>
              </a:rPr>
              <a:t>بإشكال </a:t>
            </a:r>
            <a:r>
              <a:rPr lang="ar-SA" b="1" dirty="0">
                <a:solidFill>
                  <a:schemeClr val="accent4">
                    <a:lumMod val="50000"/>
                  </a:schemeClr>
                </a:solidFill>
              </a:rPr>
              <a:t>متعددة وبدرجات متفاوتة تتراوح بين الحذر والحيطة </a:t>
            </a:r>
            <a:r>
              <a:rPr lang="ar-SA" b="1" dirty="0" smtClean="0">
                <a:solidFill>
                  <a:schemeClr val="accent4">
                    <a:lumMod val="50000"/>
                  </a:schemeClr>
                </a:solidFill>
              </a:rPr>
              <a:t>إلى </a:t>
            </a:r>
            <a:r>
              <a:rPr lang="ar-SA" b="1" dirty="0">
                <a:solidFill>
                  <a:schemeClr val="accent4">
                    <a:lumMod val="50000"/>
                  </a:schemeClr>
                </a:solidFill>
              </a:rPr>
              <a:t>حالات الفزع والهلع والخوف وكلما كانت درجة الخوف في حدود المعقول كان </a:t>
            </a:r>
            <a:r>
              <a:rPr lang="ar-SA" b="1" dirty="0" smtClean="0">
                <a:solidFill>
                  <a:schemeClr val="accent4">
                    <a:lumMod val="50000"/>
                  </a:schemeClr>
                </a:solidFill>
              </a:rPr>
              <a:t>الإنسان </a:t>
            </a:r>
            <a:r>
              <a:rPr lang="ar-SA" b="1" dirty="0">
                <a:solidFill>
                  <a:schemeClr val="accent4">
                    <a:lumMod val="50000"/>
                  </a:schemeClr>
                </a:solidFill>
              </a:rPr>
              <a:t>سويا </a:t>
            </a:r>
            <a:r>
              <a:rPr lang="ar-SA" b="1" dirty="0" smtClean="0">
                <a:solidFill>
                  <a:schemeClr val="accent4">
                    <a:lumMod val="50000"/>
                  </a:schemeClr>
                </a:solidFill>
              </a:rPr>
              <a:t>أما إذا </a:t>
            </a:r>
            <a:r>
              <a:rPr lang="ar-SA" b="1" dirty="0">
                <a:solidFill>
                  <a:schemeClr val="accent4">
                    <a:lumMod val="50000"/>
                  </a:schemeClr>
                </a:solidFill>
              </a:rPr>
              <a:t>كانت حالة الخوف شديدة فيمكننا القول هنا بأنه انفعال شاذ </a:t>
            </a:r>
          </a:p>
          <a:p>
            <a:pPr algn="ctr"/>
            <a:r>
              <a:rPr lang="ar-SA" sz="4000" b="1" dirty="0" smtClean="0">
                <a:solidFill>
                  <a:srgbClr val="C00000"/>
                </a:solidFill>
              </a:rPr>
              <a:t>هو انفعال الخوف </a:t>
            </a:r>
          </a:p>
          <a:p>
            <a:pPr>
              <a:buNone/>
            </a:pPr>
            <a:endParaRPr lang="ar-SA" dirty="0">
              <a:solidFill>
                <a:schemeClr val="accent5">
                  <a:lumMod val="50000"/>
                </a:schemeClr>
              </a:solidFill>
            </a:endParaRPr>
          </a:p>
        </p:txBody>
      </p:sp>
      <p:pic>
        <p:nvPicPr>
          <p:cNvPr id="4" name="صورة 3" descr="images.jpg"/>
          <p:cNvPicPr>
            <a:picLocks noChangeAspect="1"/>
          </p:cNvPicPr>
          <p:nvPr/>
        </p:nvPicPr>
        <p:blipFill>
          <a:blip r:embed="rId2"/>
          <a:stretch>
            <a:fillRect/>
          </a:stretch>
        </p:blipFill>
        <p:spPr>
          <a:xfrm>
            <a:off x="0" y="4714884"/>
            <a:ext cx="1857356" cy="214311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b="1" dirty="0" smtClean="0">
                <a:solidFill>
                  <a:srgbClr val="002060"/>
                </a:solidFill>
                <a:effectLst>
                  <a:outerShdw blurRad="38100" dist="38100" dir="2700000" algn="tl">
                    <a:srgbClr val="000000">
                      <a:alpha val="43137"/>
                    </a:srgbClr>
                  </a:outerShdw>
                </a:effectLst>
              </a:rPr>
              <a:t>تعريف انفعال الخوف :</a:t>
            </a:r>
            <a:endParaRPr lang="ar-SA" b="1" dirty="0">
              <a:solidFill>
                <a:srgbClr val="002060"/>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r>
              <a:rPr lang="ar-SA" b="1" dirty="0" smtClean="0">
                <a:solidFill>
                  <a:schemeClr val="accent4">
                    <a:lumMod val="50000"/>
                  </a:schemeClr>
                </a:solidFill>
              </a:rPr>
              <a:t>((هو حالة شعورية وجدانية يصاحبها انفعال نفسي وبدني ينتاب الطفل عندما يتسبب مؤثر خارجي في إحساسه بالخطر))</a:t>
            </a:r>
          </a:p>
          <a:p>
            <a:r>
              <a:rPr lang="ar-SA" b="1" dirty="0" smtClean="0">
                <a:solidFill>
                  <a:schemeClr val="accent4">
                    <a:lumMod val="50000"/>
                  </a:schemeClr>
                </a:solidFill>
              </a:rPr>
              <a:t> </a:t>
            </a:r>
          </a:p>
          <a:p>
            <a:r>
              <a:rPr lang="ar-SA" b="1" dirty="0" smtClean="0">
                <a:solidFill>
                  <a:schemeClr val="accent4">
                    <a:lumMod val="50000"/>
                  </a:schemeClr>
                </a:solidFill>
              </a:rPr>
              <a:t>يعد الخوف احد </a:t>
            </a:r>
            <a:r>
              <a:rPr lang="ar-SA" b="1" dirty="0" err="1" smtClean="0">
                <a:solidFill>
                  <a:schemeClr val="accent4">
                    <a:lumMod val="50000"/>
                  </a:schemeClr>
                </a:solidFill>
              </a:rPr>
              <a:t>الميكانيزمات</a:t>
            </a:r>
            <a:r>
              <a:rPr lang="ar-SA" b="1" dirty="0" smtClean="0">
                <a:solidFill>
                  <a:schemeClr val="accent4">
                    <a:lumMod val="50000"/>
                  </a:schemeClr>
                </a:solidFill>
              </a:rPr>
              <a:t> اللازمة لبقاء الإنسان وهو وظيفة للحفاظ على الحياة </a:t>
            </a:r>
          </a:p>
          <a:p>
            <a:r>
              <a:rPr lang="ar-SA" b="1" dirty="0" smtClean="0">
                <a:solidFill>
                  <a:srgbClr val="C00000"/>
                </a:solidFill>
              </a:rPr>
              <a:t>ولكن كيف يحدث ذلك ؟</a:t>
            </a:r>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sz="3600" dirty="0" smtClean="0">
                <a:hlinkClick r:id="rId2"/>
              </a:rPr>
              <a:t>مثيرات الخوف لدى </a:t>
            </a:r>
            <a:r>
              <a:rPr lang="ar-SA" sz="3600" dirty="0" err="1" smtClean="0">
                <a:hlinkClick r:id="rId2"/>
              </a:rPr>
              <a:t>الاطفال</a:t>
            </a:r>
            <a:r>
              <a:rPr lang="ar-SA" sz="3600" dirty="0" smtClean="0">
                <a:hlinkClick r:id="rId2"/>
              </a:rPr>
              <a:t> :</a:t>
            </a:r>
            <a:endParaRPr lang="en-US" sz="3600" dirty="0" smtClean="0">
              <a:hlinkClick r:id="rId2"/>
            </a:endParaRPr>
          </a:p>
          <a:p>
            <a:endParaRPr lang="en-US" dirty="0" smtClean="0"/>
          </a:p>
          <a:p>
            <a:endParaRPr lang="en-US" dirty="0" smtClean="0">
              <a:hlinkClick r:id="rId2"/>
            </a:endParaRPr>
          </a:p>
          <a:p>
            <a:endParaRPr lang="en-US" dirty="0" smtClean="0">
              <a:hlinkClick r:id="rId2"/>
            </a:endParaRPr>
          </a:p>
          <a:p>
            <a:r>
              <a:rPr lang="en-US" dirty="0" smtClean="0">
                <a:hlinkClick r:id="rId2"/>
              </a:rPr>
              <a:t>https://youtu.be/OhGsGSL0QmU</a:t>
            </a:r>
            <a:endParaRPr lang="en-US" dirty="0" smtClean="0"/>
          </a:p>
          <a:p>
            <a:pPr>
              <a:buNone/>
            </a:pPr>
            <a:endParaRPr lang="ar-SA" dirty="0" smtClean="0">
              <a:solidFill>
                <a:schemeClr val="accent4">
                  <a:lumMod val="50000"/>
                </a:schemeClr>
              </a:solidFill>
            </a:endParaRPr>
          </a:p>
          <a:p>
            <a:pPr>
              <a:buNone/>
            </a:pPr>
            <a:endParaRPr lang="ar-SA" dirty="0">
              <a:solidFill>
                <a:schemeClr val="accent4">
                  <a:lumMod val="50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b="1" dirty="0" smtClean="0">
                <a:solidFill>
                  <a:srgbClr val="002060"/>
                </a:solidFill>
                <a:effectLst>
                  <a:outerShdw blurRad="38100" dist="38100" dir="2700000" algn="tl">
                    <a:srgbClr val="000000">
                      <a:alpha val="43137"/>
                    </a:srgbClr>
                  </a:outerShdw>
                </a:effectLst>
              </a:rPr>
              <a:t>أنواع الخوف :</a:t>
            </a:r>
            <a:endParaRPr lang="ar-SA" b="1" dirty="0">
              <a:solidFill>
                <a:srgbClr val="002060"/>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r>
              <a:rPr lang="ar-SA" b="1" dirty="0" smtClean="0">
                <a:solidFill>
                  <a:schemeClr val="accent4">
                    <a:lumMod val="50000"/>
                  </a:schemeClr>
                </a:solidFill>
              </a:rPr>
              <a:t>1-النظرية </a:t>
            </a:r>
            <a:r>
              <a:rPr lang="ar-SA" b="1" dirty="0" err="1" smtClean="0">
                <a:solidFill>
                  <a:schemeClr val="accent4">
                    <a:lumMod val="50000"/>
                  </a:schemeClr>
                </a:solidFill>
              </a:rPr>
              <a:t>العرائزية</a:t>
            </a:r>
            <a:r>
              <a:rPr lang="ar-SA" b="1" dirty="0" smtClean="0">
                <a:solidFill>
                  <a:schemeClr val="accent4">
                    <a:lumMod val="50000"/>
                  </a:schemeClr>
                </a:solidFill>
              </a:rPr>
              <a:t> : وهي تقول أن الخوف استعداد فطري موجود لدى الطفل ويكون في حدود الطبيعي </a:t>
            </a:r>
          </a:p>
          <a:p>
            <a:r>
              <a:rPr lang="ar-SA" b="1" dirty="0" smtClean="0">
                <a:solidFill>
                  <a:srgbClr val="C00000"/>
                </a:solidFill>
              </a:rPr>
              <a:t>مثال : الخوف من السقوط في بداية المشي </a:t>
            </a:r>
          </a:p>
          <a:p>
            <a:endParaRPr lang="ar-SA" b="1" dirty="0" smtClean="0">
              <a:solidFill>
                <a:schemeClr val="accent4">
                  <a:lumMod val="50000"/>
                </a:schemeClr>
              </a:solidFill>
            </a:endParaRPr>
          </a:p>
          <a:p>
            <a:endParaRPr lang="ar-SA" b="1" dirty="0" smtClean="0">
              <a:solidFill>
                <a:schemeClr val="accent4">
                  <a:lumMod val="50000"/>
                </a:schemeClr>
              </a:solidFill>
            </a:endParaRPr>
          </a:p>
          <a:p>
            <a:r>
              <a:rPr lang="ar-SA" b="1" dirty="0" smtClean="0">
                <a:solidFill>
                  <a:schemeClr val="accent4">
                    <a:lumMod val="50000"/>
                  </a:schemeClr>
                </a:solidFill>
              </a:rPr>
              <a:t>2-نظرية الخوف المتعلم وهي اكتساب الطفل لبعض المخاوف من بيئته أو تقليده للكبار </a:t>
            </a:r>
          </a:p>
          <a:p>
            <a:r>
              <a:rPr lang="ar-SA" b="1" dirty="0" smtClean="0">
                <a:solidFill>
                  <a:srgbClr val="FF0000"/>
                </a:solidFill>
              </a:rPr>
              <a:t>مثال : الخوف من القطط </a:t>
            </a:r>
          </a:p>
          <a:p>
            <a:endParaRPr lang="ar-SA" dirty="0">
              <a:solidFill>
                <a:schemeClr val="accent5">
                  <a:lumMod val="7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b="1" dirty="0" smtClean="0">
                <a:solidFill>
                  <a:srgbClr val="002060"/>
                </a:solidFill>
                <a:effectLst>
                  <a:outerShdw blurRad="38100" dist="38100" dir="2700000" algn="tl">
                    <a:srgbClr val="000000">
                      <a:alpha val="43137"/>
                    </a:srgbClr>
                  </a:outerShdw>
                </a:effectLst>
              </a:rPr>
              <a:t>أعراض الخوف عند الأطفال :</a:t>
            </a:r>
            <a:endParaRPr lang="ar-SA" b="1" dirty="0">
              <a:solidFill>
                <a:srgbClr val="002060"/>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lstStyle/>
          <a:p>
            <a:pPr>
              <a:buNone/>
            </a:pPr>
            <a:r>
              <a:rPr lang="ar-SA" b="1" dirty="0" smtClean="0">
                <a:solidFill>
                  <a:schemeClr val="accent4">
                    <a:lumMod val="50000"/>
                  </a:schemeClr>
                </a:solidFill>
              </a:rPr>
              <a:t>يعتبر الخوف من العوامل شديدة الـتأثير على الكائن الحي </a:t>
            </a:r>
          </a:p>
          <a:p>
            <a:pPr>
              <a:buNone/>
            </a:pPr>
            <a:r>
              <a:rPr lang="ar-SA" b="1" dirty="0" smtClean="0">
                <a:solidFill>
                  <a:schemeClr val="accent4">
                    <a:lumMod val="50000"/>
                  </a:schemeClr>
                </a:solidFill>
              </a:rPr>
              <a:t>ومن أهم محركات السلوك.</a:t>
            </a:r>
          </a:p>
          <a:p>
            <a:pPr>
              <a:buNone/>
            </a:pPr>
            <a:r>
              <a:rPr lang="ar-SA" b="1" dirty="0" smtClean="0">
                <a:solidFill>
                  <a:schemeClr val="accent4">
                    <a:lumMod val="50000"/>
                  </a:schemeClr>
                </a:solidFill>
              </a:rPr>
              <a:t>..ويختلف سلوك الفرد تجاه المؤثر المسبب </a:t>
            </a:r>
          </a:p>
          <a:p>
            <a:pPr>
              <a:buNone/>
            </a:pPr>
            <a:r>
              <a:rPr lang="ar-SA" b="1" dirty="0" smtClean="0">
                <a:solidFill>
                  <a:schemeClr val="accent4">
                    <a:lumMod val="50000"/>
                  </a:schemeClr>
                </a:solidFill>
              </a:rPr>
              <a:t>ويحاول اختيار أفضل الطرق المتاحة بالنسبة إليه للتغلب على هذا الخوف</a:t>
            </a:r>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solidFill>
                  <a:schemeClr val="accent5">
                    <a:lumMod val="25000"/>
                  </a:schemeClr>
                </a:solidFill>
                <a:effectLst>
                  <a:outerShdw blurRad="38100" dist="38100" dir="2700000" algn="tl">
                    <a:srgbClr val="000000">
                      <a:alpha val="43137"/>
                    </a:srgbClr>
                  </a:outerShdw>
                </a:effectLst>
              </a:rPr>
              <a:t>أعراض الخوف : </a:t>
            </a:r>
            <a:endParaRPr lang="ar-SA" dirty="0"/>
          </a:p>
        </p:txBody>
      </p:sp>
      <p:sp>
        <p:nvSpPr>
          <p:cNvPr id="3" name="عنصر نائب للمحتوى 2"/>
          <p:cNvSpPr>
            <a:spLocks noGrp="1"/>
          </p:cNvSpPr>
          <p:nvPr>
            <p:ph idx="1"/>
          </p:nvPr>
        </p:nvSpPr>
        <p:spPr/>
        <p:txBody>
          <a:bodyPr/>
          <a:lstStyle/>
          <a:p>
            <a:pPr>
              <a:buNone/>
            </a:pPr>
            <a:r>
              <a:rPr lang="ar-SA" dirty="0" smtClean="0">
                <a:solidFill>
                  <a:schemeClr val="accent4">
                    <a:lumMod val="50000"/>
                  </a:schemeClr>
                </a:solidFill>
              </a:rPr>
              <a:t>1- السلوك الاندفاعي                   2- انعدام التركيز </a:t>
            </a:r>
          </a:p>
          <a:p>
            <a:pPr>
              <a:buNone/>
            </a:pPr>
            <a:r>
              <a:rPr lang="ar-SA" dirty="0" smtClean="0">
                <a:solidFill>
                  <a:schemeClr val="accent4">
                    <a:lumMod val="50000"/>
                  </a:schemeClr>
                </a:solidFill>
              </a:rPr>
              <a:t>3- الاتكال الزائد على الآخرين </a:t>
            </a:r>
          </a:p>
          <a:p>
            <a:pPr>
              <a:buNone/>
            </a:pPr>
            <a:r>
              <a:rPr lang="ar-SA" dirty="0" smtClean="0">
                <a:solidFill>
                  <a:schemeClr val="accent4">
                    <a:lumMod val="50000"/>
                  </a:schemeClr>
                </a:solidFill>
              </a:rPr>
              <a:t> 4- تكرار بعض الحركات العصبيّة كالارتعاش أو الارتجاف المؤقت</a:t>
            </a:r>
          </a:p>
          <a:p>
            <a:pPr>
              <a:buNone/>
            </a:pPr>
            <a:r>
              <a:rPr lang="ar-SA" dirty="0" smtClean="0">
                <a:solidFill>
                  <a:schemeClr val="accent4">
                    <a:lumMod val="50000"/>
                  </a:schemeClr>
                </a:solidFill>
              </a:rPr>
              <a:t>5- الصعوبة في النوم أو البقاء مستيقظاً لفترةٍ أطول من المعتاد</a:t>
            </a:r>
          </a:p>
          <a:p>
            <a:pPr>
              <a:buNone/>
            </a:pP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b="1" dirty="0" smtClean="0">
                <a:solidFill>
                  <a:schemeClr val="accent4">
                    <a:lumMod val="50000"/>
                  </a:schemeClr>
                </a:solidFill>
                <a:effectLst>
                  <a:outerShdw blurRad="38100" dist="38100" dir="2700000" algn="tl">
                    <a:srgbClr val="000000">
                      <a:alpha val="43137"/>
                    </a:srgbClr>
                  </a:outerShdw>
                </a:effectLst>
              </a:rPr>
              <a:t>أشكال الخوف :</a:t>
            </a:r>
            <a:endParaRPr lang="ar-SA" b="1" dirty="0">
              <a:solidFill>
                <a:schemeClr val="accent4">
                  <a:lumMod val="50000"/>
                </a:schemeClr>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pPr>
              <a:buNone/>
            </a:pPr>
            <a:r>
              <a:rPr lang="ar-SA" b="1" dirty="0">
                <a:solidFill>
                  <a:schemeClr val="accent4">
                    <a:lumMod val="50000"/>
                  </a:schemeClr>
                </a:solidFill>
              </a:rPr>
              <a:t>1- الخوف من الحشرات            2- الخوف من بعض </a:t>
            </a:r>
            <a:r>
              <a:rPr lang="ar-SA" b="1" dirty="0" err="1">
                <a:solidFill>
                  <a:schemeClr val="accent4">
                    <a:lumMod val="50000"/>
                  </a:schemeClr>
                </a:solidFill>
              </a:rPr>
              <a:t>الاماكن</a:t>
            </a:r>
            <a:r>
              <a:rPr lang="ar-SA" b="1" dirty="0">
                <a:solidFill>
                  <a:schemeClr val="accent4">
                    <a:lumMod val="50000"/>
                  </a:schemeClr>
                </a:solidFill>
              </a:rPr>
              <a:t> </a:t>
            </a:r>
          </a:p>
          <a:p>
            <a:pPr>
              <a:buNone/>
            </a:pPr>
            <a:r>
              <a:rPr lang="ar-SA" b="1" dirty="0">
                <a:solidFill>
                  <a:schemeClr val="accent4">
                    <a:lumMod val="50000"/>
                  </a:schemeClr>
                </a:solidFill>
              </a:rPr>
              <a:t>3- الخوف من ركوب بعض الوسائل      4- الخوف من الموت </a:t>
            </a:r>
          </a:p>
          <a:p>
            <a:pPr>
              <a:buNone/>
            </a:pPr>
            <a:r>
              <a:rPr lang="ar-SA" b="1" dirty="0">
                <a:solidFill>
                  <a:schemeClr val="accent4">
                    <a:lumMod val="50000"/>
                  </a:schemeClr>
                </a:solidFill>
              </a:rPr>
              <a:t>5- الخوف من بعض </a:t>
            </a:r>
            <a:r>
              <a:rPr lang="ar-SA" b="1" dirty="0" err="1">
                <a:solidFill>
                  <a:schemeClr val="accent4">
                    <a:lumMod val="50000"/>
                  </a:schemeClr>
                </a:solidFill>
              </a:rPr>
              <a:t>الادوات</a:t>
            </a:r>
            <a:r>
              <a:rPr lang="ar-SA" b="1" dirty="0">
                <a:solidFill>
                  <a:schemeClr val="accent4">
                    <a:lumMod val="50000"/>
                  </a:schemeClr>
                </a:solidFill>
              </a:rPr>
              <a:t>        6- الخوف من فقدان الثقة </a:t>
            </a:r>
          </a:p>
          <a:p>
            <a:pPr>
              <a:buNone/>
            </a:pPr>
            <a:endParaRPr lang="ar-SA" b="1" dirty="0">
              <a:solidFill>
                <a:schemeClr val="accent4">
                  <a:lumMod val="50000"/>
                </a:schemeClr>
              </a:solidFill>
            </a:endParaRPr>
          </a:p>
          <a:p>
            <a:pPr>
              <a:buNone/>
            </a:pPr>
            <a:r>
              <a:rPr lang="ar-SA" b="1" dirty="0">
                <a:solidFill>
                  <a:schemeClr val="accent4">
                    <a:lumMod val="50000"/>
                  </a:schemeClr>
                </a:solidFill>
              </a:rPr>
              <a:t>7- الخوف من </a:t>
            </a:r>
            <a:r>
              <a:rPr lang="ar-SA" b="1" dirty="0" err="1">
                <a:solidFill>
                  <a:schemeClr val="accent4">
                    <a:lumMod val="50000"/>
                  </a:schemeClr>
                </a:solidFill>
              </a:rPr>
              <a:t>الاشياء</a:t>
            </a:r>
            <a:r>
              <a:rPr lang="ar-SA" b="1" dirty="0">
                <a:solidFill>
                  <a:schemeClr val="accent4">
                    <a:lumMod val="50000"/>
                  </a:schemeClr>
                </a:solidFill>
              </a:rPr>
              <a:t> المرتبطة بموقف مخيف   </a:t>
            </a:r>
          </a:p>
          <a:p>
            <a:pPr>
              <a:buNone/>
            </a:pPr>
            <a:r>
              <a:rPr lang="ar-SA" b="1" dirty="0">
                <a:solidFill>
                  <a:schemeClr val="accent4">
                    <a:lumMod val="50000"/>
                  </a:schemeClr>
                </a:solidFill>
              </a:rPr>
              <a:t>8- الخوف من العداوة والنقد          </a:t>
            </a:r>
          </a:p>
          <a:p>
            <a:pPr>
              <a:buNone/>
            </a:pPr>
            <a:r>
              <a:rPr lang="ar-SA" b="1" dirty="0">
                <a:solidFill>
                  <a:schemeClr val="accent4">
                    <a:lumMod val="50000"/>
                  </a:schemeClr>
                </a:solidFill>
              </a:rPr>
              <a:t> 9- الخوف من </a:t>
            </a:r>
            <a:r>
              <a:rPr lang="ar-SA" b="1" dirty="0" err="1">
                <a:solidFill>
                  <a:schemeClr val="accent4">
                    <a:lumMod val="50000"/>
                  </a:schemeClr>
                </a:solidFill>
              </a:rPr>
              <a:t>الاشياء</a:t>
            </a:r>
            <a:r>
              <a:rPr lang="ar-SA" b="1" dirty="0">
                <a:solidFill>
                  <a:schemeClr val="accent4">
                    <a:lumMod val="50000"/>
                  </a:schemeClr>
                </a:solidFill>
              </a:rPr>
              <a:t> المرتبطة بموقف مخيف </a:t>
            </a:r>
          </a:p>
          <a:p>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102</TotalTime>
  <Words>961</Words>
  <Application>Microsoft Office PowerPoint</Application>
  <PresentationFormat>عرض على الشاشة (3:4)‏</PresentationFormat>
  <Paragraphs>91</Paragraphs>
  <Slides>22</Slides>
  <Notes>0</Notes>
  <HiddenSlides>0</HiddenSlides>
  <MMClips>0</MMClips>
  <ScaleCrop>false</ScaleCrop>
  <HeadingPairs>
    <vt:vector size="4" baseType="variant">
      <vt:variant>
        <vt:lpstr>سمة</vt:lpstr>
      </vt:variant>
      <vt:variant>
        <vt:i4>1</vt:i4>
      </vt:variant>
      <vt:variant>
        <vt:lpstr>عناوين الشرائح</vt:lpstr>
      </vt:variant>
      <vt:variant>
        <vt:i4>22</vt:i4>
      </vt:variant>
    </vt:vector>
  </HeadingPairs>
  <TitlesOfParts>
    <vt:vector size="23" baseType="lpstr">
      <vt:lpstr>حضري</vt:lpstr>
      <vt:lpstr>الخوف عند الأطفال </vt:lpstr>
      <vt:lpstr>أفنان العصيمي </vt:lpstr>
      <vt:lpstr>الخوف لدى الأطفال :</vt:lpstr>
      <vt:lpstr>تعريف انفعال الخوف :</vt:lpstr>
      <vt:lpstr>الشريحة 5</vt:lpstr>
      <vt:lpstr>أنواع الخوف :</vt:lpstr>
      <vt:lpstr>أعراض الخوف عند الأطفال :</vt:lpstr>
      <vt:lpstr>أعراض الخوف : </vt:lpstr>
      <vt:lpstr>أشكال الخوف :</vt:lpstr>
      <vt:lpstr>أسماء المهنا</vt:lpstr>
      <vt:lpstr>أسباب الخوف:</vt:lpstr>
      <vt:lpstr>الشريحة 12</vt:lpstr>
      <vt:lpstr>الشريحة 13</vt:lpstr>
      <vt:lpstr>الشريحة 14</vt:lpstr>
      <vt:lpstr>الشريحة 15</vt:lpstr>
      <vt:lpstr>نوف الحربي </vt:lpstr>
      <vt:lpstr>الوقاية والعلاج من الخوف :</vt:lpstr>
      <vt:lpstr>الشريحة 18</vt:lpstr>
      <vt:lpstr>الشريحة 19</vt:lpstr>
      <vt:lpstr>الشريحة 20</vt:lpstr>
      <vt:lpstr>الشريحة 21</vt:lpstr>
      <vt:lpstr>تم بحمد لله , شكرا لحسن استماعكم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الخوف عند الأطفال</dc:title>
  <dc:creator>DGL</dc:creator>
  <cp:lastModifiedBy>DGL</cp:lastModifiedBy>
  <cp:revision>12</cp:revision>
  <dcterms:created xsi:type="dcterms:W3CDTF">2017-10-13T07:12:41Z</dcterms:created>
  <dcterms:modified xsi:type="dcterms:W3CDTF">2017-10-21T19:46:07Z</dcterms:modified>
</cp:coreProperties>
</file>