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7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30/05/35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43808" y="1268760"/>
            <a:ext cx="4104456" cy="3776440"/>
          </a:xfrm>
        </p:spPr>
        <p:txBody>
          <a:bodyPr>
            <a:no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الجانب الانفعالي والاجتماعي في مرحلة الكهولة </a:t>
            </a:r>
            <a:endParaRPr lang="ar-SA" sz="6000" dirty="0">
              <a:solidFill>
                <a:schemeClr val="accent5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2083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الجانب الخلقي 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32560" y="2564904"/>
            <a:ext cx="7406640" cy="2880320"/>
          </a:xfrm>
        </p:spPr>
        <p:txBody>
          <a:bodyPr>
            <a:normAutofit fontScale="92500"/>
          </a:bodyPr>
          <a:lstStyle/>
          <a:p>
            <a:pPr algn="ctr"/>
            <a:r>
              <a:rPr lang="ar-SA" sz="4000" dirty="0" smtClean="0"/>
              <a:t>1- تخلي الفرد عن المثالية في المبادئ الخلقية </a:t>
            </a:r>
          </a:p>
          <a:p>
            <a:pPr algn="ctr"/>
            <a:r>
              <a:rPr lang="ar-SA" sz="4000" dirty="0" smtClean="0"/>
              <a:t>2- تضييق الفجوة بين سلوك الفرد ومعتقداته  </a:t>
            </a:r>
          </a:p>
          <a:p>
            <a:pPr algn="ctr"/>
            <a:endParaRPr lang="ar-SA" sz="4000" dirty="0"/>
          </a:p>
          <a:p>
            <a:pPr algn="ctr"/>
            <a:r>
              <a:rPr lang="ar-SA" sz="4000" dirty="0" smtClean="0">
                <a:solidFill>
                  <a:srgbClr val="FF0000"/>
                </a:solidFill>
              </a:rPr>
              <a:t>ناقشي هذا المنظور من وجهة نظر </a:t>
            </a:r>
            <a:r>
              <a:rPr lang="ar-SA" sz="4000" dirty="0" err="1" smtClean="0">
                <a:solidFill>
                  <a:srgbClr val="FF0000"/>
                </a:solidFill>
              </a:rPr>
              <a:t>كولبيرج</a:t>
            </a:r>
            <a:r>
              <a:rPr lang="ar-SA" sz="4000" dirty="0" smtClean="0">
                <a:solidFill>
                  <a:srgbClr val="FF0000"/>
                </a:solidFill>
              </a:rPr>
              <a:t> 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83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7406640" cy="5256584"/>
          </a:xfrm>
        </p:spPr>
        <p:txBody>
          <a:bodyPr>
            <a:normAutofit fontScale="90000"/>
          </a:bodyPr>
          <a:lstStyle/>
          <a:p>
            <a:pPr algn="just"/>
            <a:r>
              <a:rPr lang="ar-SA" dirty="0" smtClean="0"/>
              <a:t>- تعد هذه المرحلة من أكثر المراحل العمرية السابقة واللاحقة استقراراً من الناحية الانفعالية</a:t>
            </a:r>
            <a:br>
              <a:rPr lang="ar-SA" dirty="0" smtClean="0"/>
            </a:br>
            <a:r>
              <a:rPr lang="ar-SA" dirty="0" smtClean="0"/>
              <a:t>- يعود هذا الاستقرار الانفعالي إلى استقرار أوضاع الفرد من جميع النواحي </a:t>
            </a:r>
            <a:br>
              <a:rPr lang="ar-SA" dirty="0" smtClean="0"/>
            </a:br>
            <a:r>
              <a:rPr lang="ar-SA" dirty="0" smtClean="0"/>
              <a:t>- يعتري هذه المرحلة بعض الازمات الانفعالية</a:t>
            </a:r>
            <a:br>
              <a:rPr lang="ar-SA" dirty="0" smtClean="0"/>
            </a:br>
            <a:r>
              <a:rPr lang="ar-SA" dirty="0" smtClean="0"/>
              <a:t>أهم خصائص الجانب الانفعالي في هذه المرحلة: </a:t>
            </a:r>
            <a:br>
              <a:rPr lang="ar-SA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76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043608" y="188640"/>
            <a:ext cx="7795592" cy="6480720"/>
          </a:xfrm>
        </p:spPr>
        <p:txBody>
          <a:bodyPr>
            <a:noAutofit/>
          </a:bodyPr>
          <a:lstStyle/>
          <a:p>
            <a:pPr algn="just"/>
            <a:r>
              <a:rPr lang="ar-SA" sz="3200" dirty="0" smtClean="0">
                <a:solidFill>
                  <a:srgbClr val="FF0000"/>
                </a:solidFill>
              </a:rPr>
              <a:t>1- تحقيق الذات: </a:t>
            </a:r>
            <a:r>
              <a:rPr lang="ar-SA" sz="3200" dirty="0" smtClean="0"/>
              <a:t>في هذه المرحلة يبلغ مفهوم الذات ذروته من الناحية الايجابية نتيجة وصول الشخص إلى قدر من المكانة الاجتماعية وتحكمه في شؤونه الخاصة وشؤون الاخرين</a:t>
            </a:r>
          </a:p>
          <a:p>
            <a:pPr algn="just"/>
            <a:r>
              <a:rPr lang="ar-SA" sz="3200" dirty="0" smtClean="0">
                <a:solidFill>
                  <a:srgbClr val="FF0000"/>
                </a:solidFill>
              </a:rPr>
              <a:t>2- تجنب الاثارة: </a:t>
            </a:r>
            <a:r>
              <a:rPr lang="ar-SA" sz="3200" dirty="0" smtClean="0"/>
              <a:t>يبحث الافراد في هذا السن عن الهدوء فيقل عندهم السفر و التنقل .</a:t>
            </a:r>
          </a:p>
          <a:p>
            <a:pPr algn="just"/>
            <a:r>
              <a:rPr lang="ar-SA" sz="3200" dirty="0" smtClean="0">
                <a:solidFill>
                  <a:srgbClr val="FF0000"/>
                </a:solidFill>
              </a:rPr>
              <a:t>3- عدم الرغبة في التغيير: </a:t>
            </a:r>
            <a:r>
              <a:rPr lang="ar-SA" sz="3200" dirty="0" smtClean="0"/>
              <a:t>في هذه المرحلة غالبية الافراد لا يحبون تغيير في مجال عملهم او حياتهم أو محيطهم </a:t>
            </a:r>
          </a:p>
          <a:p>
            <a:pPr algn="just"/>
            <a:r>
              <a:rPr lang="ar-SA" sz="3200" dirty="0" smtClean="0">
                <a:solidFill>
                  <a:srgbClr val="FF0000"/>
                </a:solidFill>
              </a:rPr>
              <a:t>4- زيادة تثمين الجانب المادي: </a:t>
            </a:r>
            <a:r>
              <a:rPr lang="ar-SA" sz="3200" dirty="0" smtClean="0"/>
              <a:t>وهذا قد يعود للخبرة في الحياة او طبيعة النفس البشرية مع التقدم في العمر</a:t>
            </a:r>
          </a:p>
          <a:p>
            <a:pPr algn="just"/>
            <a:r>
              <a:rPr lang="ar-SA" sz="3200" dirty="0" smtClean="0">
                <a:solidFill>
                  <a:srgbClr val="FF0000"/>
                </a:solidFill>
              </a:rPr>
              <a:t>5- اختلاف تقدير الزمن: </a:t>
            </a:r>
            <a:r>
              <a:rPr lang="ar-SA" sz="3200" dirty="0" smtClean="0"/>
              <a:t>وهو اختلاف بين الكبار والشباب في تقدير بعض المواقف و الاحداث في اوقات معينة السابقة  او القادمة . 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522252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259632" y="404664"/>
            <a:ext cx="7579568" cy="6048672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انقطاع الطمث</a:t>
            </a:r>
          </a:p>
          <a:p>
            <a:pPr algn="ctr"/>
            <a:r>
              <a:rPr lang="ar-SA" sz="4000" b="1" dirty="0" smtClean="0">
                <a:solidFill>
                  <a:schemeClr val="tx1"/>
                </a:solidFill>
              </a:rPr>
              <a:t>يعد توقف الحيض عن المرأة بين عمري 40-50 من الاحداث الهامة والمؤثرة في حياتها وقد يكون من الصعب عليهن التكيف مع هذا الحدث </a:t>
            </a:r>
          </a:p>
          <a:p>
            <a:pPr marL="598932" indent="-571500" algn="ctr">
              <a:buFontTx/>
              <a:buChar char="-"/>
            </a:pPr>
            <a:r>
              <a:rPr lang="ar-SA" sz="4000" b="1" dirty="0" smtClean="0">
                <a:solidFill>
                  <a:schemeClr val="tx1"/>
                </a:solidFill>
              </a:rPr>
              <a:t>الاعراض الجسمية </a:t>
            </a:r>
          </a:p>
          <a:p>
            <a:pPr marL="598932" indent="-571500" algn="ctr">
              <a:buFontTx/>
              <a:buChar char="-"/>
            </a:pPr>
            <a:r>
              <a:rPr lang="ar-SA" sz="4000" b="1" dirty="0" smtClean="0">
                <a:solidFill>
                  <a:schemeClr val="tx1"/>
                </a:solidFill>
              </a:rPr>
              <a:t>الاعراض النفسية </a:t>
            </a:r>
          </a:p>
          <a:p>
            <a:pPr marL="598932" indent="-571500" algn="ctr">
              <a:buFontTx/>
              <a:buChar char="-"/>
            </a:pPr>
            <a:r>
              <a:rPr lang="ar-SA" sz="4000" b="1" dirty="0" smtClean="0">
                <a:solidFill>
                  <a:schemeClr val="tx1"/>
                </a:solidFill>
              </a:rPr>
              <a:t>كيفية التعامل مع هذه الفترة </a:t>
            </a:r>
            <a:r>
              <a:rPr lang="ar-SA" sz="4000" b="1" dirty="0" smtClean="0">
                <a:solidFill>
                  <a:srgbClr val="FF0000"/>
                </a:solidFill>
              </a:rPr>
              <a:t> 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84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403648" y="188640"/>
            <a:ext cx="7406640" cy="936104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أزمة منتصف العمر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115616" y="1268760"/>
            <a:ext cx="7694672" cy="4531264"/>
          </a:xfrm>
        </p:spPr>
        <p:txBody>
          <a:bodyPr>
            <a:noAutofit/>
          </a:bodyPr>
          <a:lstStyle/>
          <a:p>
            <a:pPr algn="r"/>
            <a:r>
              <a:rPr lang="ar-SA" sz="3600" dirty="0" smtClean="0"/>
              <a:t>يظهر هذا الاضطراب الانفعالي بين عمري  35-45 ويقصد به اعادة تقويم الفرد لحياته ومراجعة اهدافه وقد ينعكس عليه بسلوكيات غير مناسبة لعمره</a:t>
            </a:r>
          </a:p>
          <a:p>
            <a:pPr algn="r"/>
            <a:r>
              <a:rPr lang="ar-SA" sz="3600" dirty="0" smtClean="0"/>
              <a:t>مظاهر الازمة:</a:t>
            </a:r>
          </a:p>
          <a:p>
            <a:pPr algn="r"/>
            <a:r>
              <a:rPr lang="ar-SA" sz="3600" dirty="0" smtClean="0"/>
              <a:t>1- التقويم</a:t>
            </a:r>
          </a:p>
          <a:p>
            <a:pPr algn="r"/>
            <a:r>
              <a:rPr lang="ar-SA" sz="3600" dirty="0" smtClean="0"/>
              <a:t>2- التشبث بالشباب</a:t>
            </a:r>
          </a:p>
          <a:p>
            <a:pPr algn="r"/>
            <a:r>
              <a:rPr lang="ar-SA" sz="3600" dirty="0" smtClean="0"/>
              <a:t>3- الخلافات الأسرية</a:t>
            </a:r>
          </a:p>
          <a:p>
            <a:pPr algn="r"/>
            <a:r>
              <a:rPr lang="ar-SA" sz="3600" dirty="0" smtClean="0"/>
              <a:t>4- توتر العلاقات في مجال العمل </a:t>
            </a:r>
          </a:p>
          <a:p>
            <a:pPr algn="r"/>
            <a:r>
              <a:rPr lang="ar-SA" sz="3600" dirty="0" smtClean="0"/>
              <a:t>5- ظهور بعض الاعراض </a:t>
            </a:r>
            <a:r>
              <a:rPr lang="ar-SA" sz="3600" dirty="0" err="1" smtClean="0"/>
              <a:t>النفسجسمية</a:t>
            </a:r>
            <a:r>
              <a:rPr lang="ar-SA" sz="3600" dirty="0" smtClean="0"/>
              <a:t>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210780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عوامل ظهور الأزمة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32560" y="2492896"/>
            <a:ext cx="7406640" cy="3312368"/>
          </a:xfrm>
        </p:spPr>
        <p:txBody>
          <a:bodyPr>
            <a:normAutofit/>
          </a:bodyPr>
          <a:lstStyle/>
          <a:p>
            <a:pPr marL="484632" indent="-457200" algn="r">
              <a:buFontTx/>
              <a:buChar char="-"/>
            </a:pPr>
            <a:r>
              <a:rPr lang="ar-SA" sz="3600" dirty="0" smtClean="0"/>
              <a:t>ظهور تغيرات جسمية </a:t>
            </a:r>
          </a:p>
          <a:p>
            <a:pPr marL="484632" indent="-457200" algn="r">
              <a:buFontTx/>
              <a:buChar char="-"/>
            </a:pPr>
            <a:r>
              <a:rPr lang="ar-SA" sz="3600" dirty="0" smtClean="0"/>
              <a:t>رتابة الحياة </a:t>
            </a:r>
          </a:p>
          <a:p>
            <a:pPr marL="484632" indent="-457200" algn="r">
              <a:buFontTx/>
              <a:buChar char="-"/>
            </a:pPr>
            <a:r>
              <a:rPr lang="ar-SA" sz="3600" dirty="0" smtClean="0"/>
              <a:t>زيادة وقت الفراغ</a:t>
            </a:r>
          </a:p>
          <a:p>
            <a:pPr marL="484632" indent="-457200" algn="r">
              <a:buFontTx/>
              <a:buChar char="-"/>
            </a:pPr>
            <a:endParaRPr lang="ar-SA" sz="3600" dirty="0" smtClean="0"/>
          </a:p>
          <a:p>
            <a:pPr algn="r"/>
            <a:r>
              <a:rPr lang="ar-SA" sz="3600" dirty="0" smtClean="0"/>
              <a:t> مدى وجود هذه الظاهرة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592868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331640" y="285293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ar-SA" sz="8000" dirty="0" smtClean="0">
                <a:solidFill>
                  <a:srgbClr val="00B050"/>
                </a:solidFill>
              </a:rPr>
              <a:t>الجانب الاجتماعي </a:t>
            </a:r>
            <a:endParaRPr lang="ar-SA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34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rgbClr val="00B050"/>
                </a:solidFill>
              </a:rPr>
              <a:t>في مجال الأسرة </a:t>
            </a:r>
            <a:endParaRPr lang="ar-SA" sz="6000" dirty="0">
              <a:solidFill>
                <a:srgbClr val="00B05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7406640" cy="1752600"/>
          </a:xfrm>
        </p:spPr>
        <p:txBody>
          <a:bodyPr>
            <a:noAutofit/>
          </a:bodyPr>
          <a:lstStyle/>
          <a:p>
            <a:pPr marL="484632" indent="-457200" algn="r">
              <a:buFontTx/>
              <a:buChar char="-"/>
            </a:pPr>
            <a:r>
              <a:rPr lang="ar-SA" sz="4000" dirty="0" smtClean="0"/>
              <a:t>تعدد الدوار الاجتماعية </a:t>
            </a:r>
          </a:p>
          <a:p>
            <a:pPr marL="484632" indent="-457200" algn="r">
              <a:buFontTx/>
              <a:buChar char="-"/>
            </a:pPr>
            <a:r>
              <a:rPr lang="ar-SA" sz="4000" dirty="0" smtClean="0"/>
              <a:t>تقلص الاسرة ومرحلة العش الخالي</a:t>
            </a:r>
          </a:p>
          <a:p>
            <a:pPr marL="484632" indent="-457200" algn="r">
              <a:buFontTx/>
              <a:buChar char="-"/>
            </a:pPr>
            <a:r>
              <a:rPr lang="ar-SA" sz="4000" dirty="0" smtClean="0"/>
              <a:t>فتور العلاقات الزوجية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2215325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52878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rgbClr val="00B050"/>
                </a:solidFill>
              </a:rPr>
              <a:t>في مجال العمل 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32560" y="1484784"/>
            <a:ext cx="7406640" cy="504056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sz="5800" b="1" dirty="0" smtClean="0"/>
              <a:t>- </a:t>
            </a:r>
            <a:r>
              <a:rPr lang="ar-SA" sz="3600" b="1" dirty="0" smtClean="0"/>
              <a:t>الوصول لقمة الانجاز </a:t>
            </a:r>
          </a:p>
          <a:p>
            <a:pPr marL="484632" indent="-457200" algn="r">
              <a:buFontTx/>
              <a:buChar char="-"/>
            </a:pPr>
            <a:r>
              <a:rPr lang="ar-SA" sz="3600" b="1" dirty="0" smtClean="0"/>
              <a:t>تعدد ادوار العمل </a:t>
            </a:r>
          </a:p>
          <a:p>
            <a:pPr marL="484632" indent="-457200" algn="r">
              <a:buFontTx/>
              <a:buChar char="-"/>
            </a:pPr>
            <a:r>
              <a:rPr lang="ar-SA" sz="3600" b="1" dirty="0" smtClean="0"/>
              <a:t>رتابة العمل </a:t>
            </a:r>
          </a:p>
          <a:p>
            <a:pPr marL="484632" indent="-457200" algn="r">
              <a:buFontTx/>
              <a:buChar char="-"/>
            </a:pPr>
            <a:endParaRPr lang="ar-SA" sz="3600" dirty="0"/>
          </a:p>
          <a:p>
            <a:pPr algn="r"/>
            <a:r>
              <a:rPr lang="ar-SA" sz="3600" b="1" dirty="0" smtClean="0">
                <a:solidFill>
                  <a:srgbClr val="00B050"/>
                </a:solidFill>
              </a:rPr>
              <a:t>العلاقات الأخرى </a:t>
            </a:r>
          </a:p>
          <a:p>
            <a:pPr algn="r"/>
            <a:r>
              <a:rPr lang="ar-SA" sz="3600" b="1" dirty="0" smtClean="0">
                <a:solidFill>
                  <a:srgbClr val="7030A0"/>
                </a:solidFill>
              </a:rPr>
              <a:t>أ- تعدد العلاقات وتنوعها </a:t>
            </a:r>
          </a:p>
          <a:p>
            <a:pPr marL="713232" indent="-685800" algn="r">
              <a:buFontTx/>
              <a:buChar char="-"/>
            </a:pPr>
            <a:r>
              <a:rPr lang="ar-SA" sz="3600" b="1" dirty="0" smtClean="0">
                <a:solidFill>
                  <a:srgbClr val="7030A0"/>
                </a:solidFill>
              </a:rPr>
              <a:t>1- تعدد المجموعات </a:t>
            </a:r>
          </a:p>
          <a:p>
            <a:pPr marL="713232" indent="-685800" algn="r">
              <a:buFontTx/>
              <a:buChar char="-"/>
            </a:pPr>
            <a:r>
              <a:rPr lang="ar-SA" sz="3600" b="1" dirty="0" smtClean="0">
                <a:solidFill>
                  <a:srgbClr val="7030A0"/>
                </a:solidFill>
              </a:rPr>
              <a:t>2- تغير وظيفة المجموعة </a:t>
            </a:r>
          </a:p>
          <a:p>
            <a:pPr marL="713232" indent="-685800" algn="r">
              <a:buFontTx/>
              <a:buChar char="-"/>
            </a:pPr>
            <a:r>
              <a:rPr lang="ar-SA" sz="3600" b="1" dirty="0" smtClean="0">
                <a:solidFill>
                  <a:srgbClr val="7030A0"/>
                </a:solidFill>
              </a:rPr>
              <a:t>3- عد ضرورة التجانس </a:t>
            </a:r>
          </a:p>
          <a:p>
            <a:pPr algn="r"/>
            <a:r>
              <a:rPr lang="ar-SA" sz="3600" b="1" dirty="0" smtClean="0">
                <a:solidFill>
                  <a:srgbClr val="7030A0"/>
                </a:solidFill>
              </a:rPr>
              <a:t>ب- استيقاظ الصداقة </a:t>
            </a:r>
          </a:p>
          <a:p>
            <a:pPr algn="r"/>
            <a:r>
              <a:rPr lang="ar-SA" sz="3600" b="1" dirty="0" smtClean="0">
                <a:solidFill>
                  <a:srgbClr val="7030A0"/>
                </a:solidFill>
              </a:rPr>
              <a:t>ج- المشاركة في مناسبات اجتماعية </a:t>
            </a:r>
            <a:endParaRPr lang="ar-SA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72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303</Words>
  <Application>Microsoft Office PowerPoint</Application>
  <PresentationFormat>عرض على الشاشة (3:4)‏</PresentationFormat>
  <Paragraphs>48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انقلاب</vt:lpstr>
      <vt:lpstr>الجانب الانفعالي والاجتماعي في مرحلة الكهولة </vt:lpstr>
      <vt:lpstr>- تعد هذه المرحلة من أكثر المراحل العمرية السابقة واللاحقة استقراراً من الناحية الانفعالية - يعود هذا الاستقرار الانفعالي إلى استقرار أوضاع الفرد من جميع النواحي  - يعتري هذه المرحلة بعض الازمات الانفعالية أهم خصائص الجانب الانفعالي في هذه المرحلة:  </vt:lpstr>
      <vt:lpstr>عرض تقديمي في PowerPoint</vt:lpstr>
      <vt:lpstr>عرض تقديمي في PowerPoint</vt:lpstr>
      <vt:lpstr>أزمة منتصف العمر </vt:lpstr>
      <vt:lpstr>عوامل ظهور الأزمة </vt:lpstr>
      <vt:lpstr>الجانب الاجتماعي </vt:lpstr>
      <vt:lpstr>في مجال الأسرة </vt:lpstr>
      <vt:lpstr>في مجال العمل </vt:lpstr>
      <vt:lpstr>الجانب الخلقي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الجانب الانفعالي والاجتماعي في مرحلة الكهولة</dc:title>
  <dc:creator>A-M-Z</dc:creator>
  <cp:lastModifiedBy>A-M-Z</cp:lastModifiedBy>
  <cp:revision>6</cp:revision>
  <dcterms:created xsi:type="dcterms:W3CDTF">2014-03-24T23:15:02Z</dcterms:created>
  <dcterms:modified xsi:type="dcterms:W3CDTF">2014-03-30T22:59:40Z</dcterms:modified>
</cp:coreProperties>
</file>