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6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4164CAA-088E-4488-B665-7789E2B2167C}" type="datetimeFigureOut">
              <a:rPr lang="en-US" smtClean="0"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6172200" cy="1089025"/>
          </a:xfrm>
        </p:spPr>
        <p:txBody>
          <a:bodyPr>
            <a:normAutofit fontScale="90000"/>
          </a:bodyPr>
          <a:lstStyle/>
          <a:p>
            <a:pPr lvl="0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b="1" dirty="0">
                <a:solidFill>
                  <a:prstClr val="black"/>
                </a:solidFill>
                <a:ea typeface="Calibri"/>
                <a:cs typeface="Arial"/>
              </a:rPr>
              <a:t>تجربة رقم (4)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SA" sz="2800" b="1" dirty="0">
                <a:solidFill>
                  <a:prstClr val="black"/>
                </a:solidFill>
                <a:ea typeface="Calibri"/>
                <a:cs typeface="Arial"/>
              </a:rPr>
              <a:t>المركبات الكحولية</a:t>
            </a:r>
            <a:r>
              <a:rPr lang="en-US" sz="2800" b="1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2800" b="1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sz="2800" b="1" dirty="0"/>
          </a:p>
        </p:txBody>
      </p:sp>
      <p:sp>
        <p:nvSpPr>
          <p:cNvPr id="4" name="مستطيل 3"/>
          <p:cNvSpPr/>
          <p:nvPr/>
        </p:nvSpPr>
        <p:spPr>
          <a:xfrm>
            <a:off x="1219200" y="2438400"/>
            <a:ext cx="678180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تتميز </a:t>
            </a:r>
            <a:r>
              <a:rPr lang="ar-SA" dirty="0">
                <a:ea typeface="Calibri"/>
              </a:rPr>
              <a:t>افراد هذه المركبات بوجود مجموعة </a:t>
            </a:r>
            <a:r>
              <a:rPr lang="ar-SA" dirty="0" err="1">
                <a:ea typeface="Calibri"/>
              </a:rPr>
              <a:t>هيدروكسيل</a:t>
            </a:r>
            <a:r>
              <a:rPr lang="ar-SA" dirty="0">
                <a:ea typeface="Calibri"/>
              </a:rPr>
              <a:t> (</a:t>
            </a:r>
            <a:r>
              <a:rPr lang="en-US" dirty="0">
                <a:ea typeface="Calibri"/>
                <a:cs typeface="Arial"/>
              </a:rPr>
              <a:t>( OH</a:t>
            </a:r>
            <a:r>
              <a:rPr lang="en-US" baseline="30000" dirty="0">
                <a:ea typeface="Calibri"/>
                <a:cs typeface="Arial"/>
              </a:rPr>
              <a:t>-</a:t>
            </a:r>
            <a:r>
              <a:rPr lang="en-US" baseline="30000" dirty="0" smtClean="0">
                <a:effectLst/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ea typeface="Calibri"/>
              </a:rPr>
              <a:t>مرتبطة بطريق مباشر بذرة كربون </a:t>
            </a:r>
            <a:r>
              <a:rPr lang="ar-SA" dirty="0" smtClean="0">
                <a:ea typeface="Calibri"/>
              </a:rPr>
              <a:t>مشبعة. </a:t>
            </a:r>
            <a:r>
              <a:rPr lang="ar-SA" dirty="0">
                <a:ea typeface="Calibri"/>
              </a:rPr>
              <a:t>تتواجد مجموعة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كسوائل وتذوب في الماء. تذوب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في الماء عندما يقل عدد ذرات الكربون اقل من 6 ويتناقص درجة ذوبانها عند ارتفاع الوزن الجزيئي لاسيما اذا كان الكحول مادة صلبة.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</a:t>
            </a:r>
            <a:r>
              <a:rPr lang="ar-SA" dirty="0" err="1">
                <a:ea typeface="Calibri"/>
              </a:rPr>
              <a:t>التى</a:t>
            </a:r>
            <a:r>
              <a:rPr lang="ar-SA" dirty="0">
                <a:ea typeface="Calibri"/>
              </a:rPr>
              <a:t> تحوي مجموعتين </a:t>
            </a:r>
            <a:r>
              <a:rPr lang="ar-SA" dirty="0" err="1">
                <a:ea typeface="Calibri"/>
              </a:rPr>
              <a:t>هيدروكسيل</a:t>
            </a:r>
            <a:r>
              <a:rPr lang="ar-SA" dirty="0">
                <a:ea typeface="Calibri"/>
              </a:rPr>
              <a:t> فهي مواد سائلة لزجة او صلبة يذوب معظمها في الماء ولا تذوب في المذيبات الغير قطبية. تأكسد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الاولية وتتحول الى </a:t>
            </a:r>
            <a:r>
              <a:rPr lang="ar-SA" dirty="0" err="1">
                <a:ea typeface="Calibri"/>
              </a:rPr>
              <a:t>الالدهيدات</a:t>
            </a:r>
            <a:r>
              <a:rPr lang="ar-SA" dirty="0">
                <a:ea typeface="Calibri"/>
              </a:rPr>
              <a:t> و كما تتأثر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الثانوية حيث تأكسد الى </a:t>
            </a:r>
            <a:r>
              <a:rPr lang="ar-SA" dirty="0" err="1">
                <a:ea typeface="Calibri"/>
              </a:rPr>
              <a:t>كتيونات</a:t>
            </a:r>
            <a:r>
              <a:rPr lang="ar-SA" dirty="0">
                <a:ea typeface="Calibri"/>
              </a:rPr>
              <a:t>.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220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54018"/>
          </a:xfrm>
        </p:spPr>
        <p:txBody>
          <a:bodyPr>
            <a:normAutofit/>
          </a:bodyPr>
          <a:lstStyle/>
          <a:p>
            <a:r>
              <a:rPr lang="ar-SA" sz="2400" b="1" dirty="0"/>
              <a:t>أنواع الكحول</a:t>
            </a:r>
            <a:r>
              <a:rPr lang="ar-SA" sz="2400" dirty="0"/>
              <a:t> </a:t>
            </a:r>
            <a:endParaRPr lang="en-US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447799"/>
            <a:ext cx="6934200" cy="4321629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dirty="0"/>
              <a:t>تنقسم </a:t>
            </a:r>
            <a:r>
              <a:rPr lang="ar-SA" dirty="0" err="1"/>
              <a:t>الكحولات</a:t>
            </a:r>
            <a:r>
              <a:rPr lang="ar-SA" dirty="0"/>
              <a:t> وفقا لعدد ذرات الكربون المرتبطة بذرة الكربون التي </a:t>
            </a:r>
            <a:r>
              <a:rPr lang="ar-SA" dirty="0" smtClean="0"/>
              <a:t>تحمل مجموعة </a:t>
            </a:r>
            <a:r>
              <a:rPr lang="ar-SA" dirty="0" err="1"/>
              <a:t>الهيدروكسيل</a:t>
            </a:r>
            <a:r>
              <a:rPr lang="ar-SA" dirty="0"/>
              <a:t> الى:-</a:t>
            </a:r>
          </a:p>
          <a:p>
            <a:pPr marL="0" indent="0" algn="r" rtl="1">
              <a:buNone/>
            </a:pPr>
            <a:r>
              <a:rPr lang="ar-SA" dirty="0" smtClean="0"/>
              <a:t>1- </a:t>
            </a:r>
            <a:r>
              <a:rPr lang="ar-SA" dirty="0"/>
              <a:t>كحول أولي:</a:t>
            </a:r>
          </a:p>
          <a:p>
            <a:pPr marL="0" indent="0" algn="r" rtl="1">
              <a:buNone/>
            </a:pPr>
            <a:r>
              <a:rPr lang="ar-SA" dirty="0"/>
              <a:t>ويكون الكحول أولياً إذا كانت مجموعة </a:t>
            </a:r>
            <a:r>
              <a:rPr lang="en-US" dirty="0" smtClean="0"/>
              <a:t>OH </a:t>
            </a:r>
            <a:r>
              <a:rPr lang="en-US" dirty="0"/>
              <a:t>- </a:t>
            </a:r>
            <a:r>
              <a:rPr lang="ar-SA" dirty="0" smtClean="0"/>
              <a:t>على </a:t>
            </a:r>
            <a:r>
              <a:rPr lang="ar-SA" dirty="0"/>
              <a:t>أول ذرة كربون في الكحول وترتبط بذرتين هيدروجين ومجموعة الكيل واحدة . ويسمى الكحول حينئذ كحولا أوليا الصيغة العامة</a:t>
            </a:r>
            <a:r>
              <a:rPr lang="ar-SA" dirty="0" smtClean="0"/>
              <a:t>:</a:t>
            </a:r>
          </a:p>
          <a:p>
            <a:pPr marL="0" indent="0" algn="r" rtl="1">
              <a:buNone/>
            </a:pPr>
            <a:r>
              <a:rPr lang="ar-SA" dirty="0" smtClean="0"/>
              <a:t> </a:t>
            </a:r>
            <a:r>
              <a:rPr lang="en-US" dirty="0" smtClean="0"/>
              <a:t>R-CH2-OH</a:t>
            </a: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2- </a:t>
            </a:r>
            <a:r>
              <a:rPr lang="ar-SA" dirty="0"/>
              <a:t>كحول ثانوي</a:t>
            </a:r>
          </a:p>
          <a:p>
            <a:pPr marL="0" indent="0" algn="r" rtl="1">
              <a:buNone/>
            </a:pPr>
            <a:r>
              <a:rPr lang="ar-SA" dirty="0"/>
              <a:t>ويكون الكحول ثانوياً إذا كانت مجموعة </a:t>
            </a:r>
            <a:r>
              <a:rPr lang="en-US" dirty="0" smtClean="0"/>
              <a:t>OH - </a:t>
            </a:r>
            <a:r>
              <a:rPr lang="ar-SA" dirty="0"/>
              <a:t>على أي ذرة كربون  عدا الأولى. وتكون </a:t>
            </a:r>
            <a:r>
              <a:rPr lang="ar-SA" dirty="0" smtClean="0"/>
              <a:t>الكرتونة </a:t>
            </a:r>
            <a:r>
              <a:rPr lang="ar-SA" dirty="0" err="1"/>
              <a:t>المتصله</a:t>
            </a:r>
            <a:r>
              <a:rPr lang="ar-SA" dirty="0"/>
              <a:t> </a:t>
            </a:r>
            <a:r>
              <a:rPr lang="ar-SA" dirty="0" err="1"/>
              <a:t>بالهيدروكسيل</a:t>
            </a:r>
            <a:r>
              <a:rPr lang="ar-SA" dirty="0"/>
              <a:t> تحمل ذرة هيدروجين واحدة ومجموعتين </a:t>
            </a:r>
            <a:r>
              <a:rPr lang="ar-SA" dirty="0" err="1"/>
              <a:t>ألكيل</a:t>
            </a:r>
            <a:r>
              <a:rPr lang="ar-SA" dirty="0"/>
              <a:t> ويسمى الكحول حينئذ ثانويا الصيغة العامة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 </a:t>
            </a:r>
            <a:r>
              <a:rPr lang="en-US" dirty="0" smtClean="0"/>
              <a:t>R2-CH-OH</a:t>
            </a: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3-كحول </a:t>
            </a:r>
            <a:r>
              <a:rPr lang="ar-SA" dirty="0"/>
              <a:t>ثالثي</a:t>
            </a:r>
          </a:p>
          <a:p>
            <a:pPr marL="0" indent="0" algn="r" rtl="1">
              <a:buNone/>
            </a:pPr>
            <a:r>
              <a:rPr lang="ar-SA" dirty="0"/>
              <a:t>يكون الكحول </a:t>
            </a:r>
            <a:r>
              <a:rPr lang="ar-SA" dirty="0" smtClean="0"/>
              <a:t>ثلاثيا </a:t>
            </a:r>
            <a:r>
              <a:rPr lang="ar-SA" dirty="0"/>
              <a:t>إذا كانت مجموعة </a:t>
            </a:r>
            <a:r>
              <a:rPr lang="ar-SA" dirty="0" err="1"/>
              <a:t>الهيدروكسيل</a:t>
            </a:r>
            <a:r>
              <a:rPr lang="ar-SA" dirty="0"/>
              <a:t> على ذرة الكربون </a:t>
            </a:r>
          </a:p>
          <a:p>
            <a:pPr marL="0" indent="0" algn="r" rtl="1">
              <a:buNone/>
            </a:pPr>
            <a:r>
              <a:rPr lang="ar-SA" dirty="0"/>
              <a:t>المرتبطة بدورها بثلاث ذرات كربون أخرى (بثلاث مجموعات الكيل </a:t>
            </a:r>
            <a:r>
              <a:rPr lang="ar-SA" dirty="0" smtClean="0"/>
              <a:t>) </a:t>
            </a:r>
            <a:r>
              <a:rPr lang="ar-SA" dirty="0"/>
              <a:t>الصيغة العامة </a:t>
            </a:r>
            <a:r>
              <a:rPr lang="ar-SA" dirty="0" smtClean="0"/>
              <a:t>  </a:t>
            </a:r>
            <a:r>
              <a:rPr lang="ar-SA" dirty="0"/>
              <a:t>: </a:t>
            </a:r>
            <a:endParaRPr lang="ar-SA" dirty="0" smtClean="0"/>
          </a:p>
          <a:p>
            <a:pPr marL="0" indent="0" algn="r" rtl="1">
              <a:buNone/>
            </a:pPr>
            <a:r>
              <a:rPr lang="en-US" dirty="0" smtClean="0"/>
              <a:t>R3-C-OH</a:t>
            </a:r>
            <a:endParaRPr lang="en-US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1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219200"/>
            <a:ext cx="6614160" cy="3894269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مثال على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الكحولات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الأولية</a:t>
            </a:r>
            <a:r>
              <a:rPr lang="ar-SA" dirty="0"/>
              <a:t>: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 ا</a:t>
            </a:r>
            <a:r>
              <a:rPr lang="ar-SA" dirty="0" smtClean="0">
                <a:solidFill>
                  <a:srgbClr val="FF0000"/>
                </a:solidFill>
              </a:rPr>
              <a:t>لميثانول</a:t>
            </a:r>
            <a:r>
              <a:rPr lang="ar-SA" dirty="0"/>
              <a:t>: هو من الكحول البسيطة </a:t>
            </a:r>
            <a:r>
              <a:rPr lang="ar-SA" dirty="0" smtClean="0"/>
              <a:t>. يعتبر </a:t>
            </a:r>
            <a:r>
              <a:rPr lang="ar-SA" dirty="0"/>
              <a:t>الميثانول العنصر الرئيسي </a:t>
            </a:r>
            <a:r>
              <a:rPr lang="ar-SA" dirty="0" err="1"/>
              <a:t>للغازالطبيعي</a:t>
            </a:r>
            <a:r>
              <a:rPr lang="ar-SA" dirty="0"/>
              <a:t> ويستخدم في إنتاج اللدائن وصناعة الدهان، والورنيش، ووقود للمحركات، ولكنه غالي الثمن وصيغته </a:t>
            </a:r>
            <a:r>
              <a:rPr lang="ar-SA" dirty="0" smtClean="0"/>
              <a:t>الكيميائية</a:t>
            </a:r>
            <a:r>
              <a:rPr lang="en-US" dirty="0" smtClean="0"/>
              <a:t>CH4O</a:t>
            </a:r>
            <a:r>
              <a:rPr lang="ar-SA" dirty="0" smtClean="0"/>
              <a:t>  </a:t>
            </a:r>
          </a:p>
          <a:p>
            <a:pPr marL="0" indent="0" algn="r" rtl="1">
              <a:buNone/>
            </a:pPr>
            <a:r>
              <a:rPr lang="ar-SA" dirty="0" smtClean="0">
                <a:solidFill>
                  <a:srgbClr val="FF0000"/>
                </a:solidFill>
              </a:rPr>
              <a:t>  الإيثانول</a:t>
            </a:r>
            <a:r>
              <a:rPr lang="ar-SA" dirty="0"/>
              <a:t>: يتواجد هذا النوع في المشروبات الكحولية، ويستخدم في صنع العطور والمطهر والأصباغ، ينتج عن هذا النوع من الكحول وقود للمركبات عند خلطه ويتم إنتاجه بطرق متعددة وصيغته الكيميائية </a:t>
            </a:r>
            <a:r>
              <a:rPr lang="en-US" dirty="0"/>
              <a:t>C2H6O.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19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ar-SA" sz="2500" b="1" dirty="0">
                <a:solidFill>
                  <a:prstClr val="black"/>
                </a:solidFill>
                <a:ea typeface="Calibri"/>
                <a:cs typeface="Arial"/>
              </a:rPr>
              <a:t>المركبات الكحولية</a:t>
            </a:r>
            <a:r>
              <a:rPr lang="en-US" sz="2500" b="1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2500" b="1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914400" y="1600200"/>
            <a:ext cx="74676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اسم التجربة</a:t>
            </a:r>
            <a:r>
              <a:rPr lang="ar-SA" dirty="0">
                <a:ea typeface="Calibri"/>
              </a:rPr>
              <a:t>: الكشف عن المركبات الكحولية 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الادوات المستخدمة: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عينات من اماكن تسرب </a:t>
            </a:r>
            <a:r>
              <a:rPr lang="ar-SA" dirty="0" err="1">
                <a:ea typeface="Calibri"/>
              </a:rPr>
              <a:t>نفظي</a:t>
            </a:r>
            <a:r>
              <a:rPr lang="ar-SA" dirty="0">
                <a:ea typeface="Calibri"/>
              </a:rPr>
              <a:t> وترقم العينات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الأنابيب اختبار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ماء حنفية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ورق عباد الشمس الحمراء </a:t>
            </a:r>
            <a:r>
              <a:rPr lang="ar-SA" dirty="0" smtClean="0">
                <a:ea typeface="Calibri"/>
              </a:rPr>
              <a:t>والزرقاء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طريقة العمل: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يوزن 1 جرام او 1 مل من العينة المراد اختبارها في انبوبة نظيفة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يضاف 1 مل من الماء وثم تختبر بورقة عباد الشمس الاحمر والازرق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يلاحظ تلون لون ورقة عباد الشمس الى اللون الاحمر او اللون الزرق او لم يتغير اللون.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76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62800" y="914400"/>
            <a:ext cx="958915" cy="655638"/>
          </a:xfrm>
        </p:spPr>
        <p:txBody>
          <a:bodyPr>
            <a:normAutofit/>
          </a:bodyPr>
          <a:lstStyle/>
          <a:p>
            <a:pPr algn="r" rtl="1"/>
            <a:r>
              <a:rPr lang="ar-SA" sz="1800" dirty="0" smtClean="0"/>
              <a:t>النتيجة:</a:t>
            </a:r>
            <a:endParaRPr lang="en-US" sz="18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120"/>
              </p:ext>
            </p:extLst>
          </p:nvPr>
        </p:nvGraphicFramePr>
        <p:xfrm>
          <a:off x="1524000" y="2057400"/>
          <a:ext cx="6423058" cy="2514600"/>
        </p:xfrm>
        <a:graphic>
          <a:graphicData uri="http://schemas.openxmlformats.org/drawingml/2006/table">
            <a:tbl>
              <a:tblPr rtl="1" firstRow="1" firstCol="1" bandRow="1"/>
              <a:tblGrid>
                <a:gridCol w="2141019"/>
                <a:gridCol w="2141019"/>
                <a:gridCol w="1070510"/>
                <a:gridCol w="1070510"/>
              </a:tblGrid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رقم العينة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معدل الاذابة في الماء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تلون ورقة عباد الشمس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173684" y="4713124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 smtClean="0"/>
              <a:t>الاستنتاج: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44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15848</TotalTime>
  <Words>367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دبوس تثبيت</vt:lpstr>
      <vt:lpstr>تجربة رقم (4)  المركبات الكحولية </vt:lpstr>
      <vt:lpstr>أنواع الكحول </vt:lpstr>
      <vt:lpstr>PowerPoint Presentation</vt:lpstr>
      <vt:lpstr>المركبات الكحولية </vt:lpstr>
      <vt:lpstr>النتيجة: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تجربة رقم (4)  المركبات الكحولية</dc:title>
  <dc:creator>Administrator</dc:creator>
  <cp:lastModifiedBy>LENOVO</cp:lastModifiedBy>
  <cp:revision>11</cp:revision>
  <dcterms:created xsi:type="dcterms:W3CDTF">2017-02-14T08:43:56Z</dcterms:created>
  <dcterms:modified xsi:type="dcterms:W3CDTF">2017-04-29T10:46:16Z</dcterms:modified>
</cp:coreProperties>
</file>