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8" r:id="rId23"/>
    <p:sldId id="281" r:id="rId24"/>
    <p:sldId id="279" r:id="rId25"/>
    <p:sldId id="282" r:id="rId26"/>
    <p:sldId id="280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1" r:id="rId45"/>
    <p:sldId id="302" r:id="rId46"/>
    <p:sldId id="303" r:id="rId47"/>
    <p:sldId id="304" r:id="rId48"/>
    <p:sldId id="307" r:id="rId49"/>
    <p:sldId id="308" r:id="rId50"/>
    <p:sldId id="305" r:id="rId51"/>
    <p:sldId id="309" r:id="rId52"/>
    <p:sldId id="310" r:id="rId53"/>
    <p:sldId id="311" r:id="rId54"/>
    <p:sldId id="306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6" r:id="rId69"/>
    <p:sldId id="327" r:id="rId70"/>
    <p:sldId id="325" r:id="rId71"/>
    <p:sldId id="328" r:id="rId72"/>
    <p:sldId id="329" r:id="rId73"/>
    <p:sldId id="330" r:id="rId74"/>
    <p:sldId id="331" r:id="rId75"/>
    <p:sldId id="334" r:id="rId76"/>
    <p:sldId id="332" r:id="rId77"/>
    <p:sldId id="340" r:id="rId78"/>
    <p:sldId id="333" r:id="rId79"/>
    <p:sldId id="335" r:id="rId80"/>
    <p:sldId id="336" r:id="rId81"/>
    <p:sldId id="337" r:id="rId82"/>
    <p:sldId id="338" r:id="rId83"/>
    <p:sldId id="339" r:id="rId84"/>
    <p:sldId id="341" r:id="rId85"/>
    <p:sldId id="342" r:id="rId86"/>
    <p:sldId id="343" r:id="rId87"/>
    <p:sldId id="344" r:id="rId88"/>
    <p:sldId id="345" r:id="rId8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7AFB3D-7735-46B3-A087-C8F6699DB3B5}" type="datetimeFigureOut">
              <a:rPr lang="fr-FR" smtClean="0"/>
              <a:pPr/>
              <a:t>23/04/2016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8ACA01-D6BF-4A1E-978C-DFBA807B0F9D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81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b="1" dirty="0" smtClean="0">
                <a:solidFill>
                  <a:schemeClr val="bg1"/>
                </a:solidFill>
              </a:rPr>
              <a:t>الكتابة للعلاقات العامة</a:t>
            </a:r>
            <a:r>
              <a:rPr lang="fr-FR" b="1" dirty="0" smtClean="0">
                <a:solidFill>
                  <a:schemeClr val="bg1"/>
                </a:solidFill>
              </a:rPr>
              <a:t/>
            </a:r>
            <a:br>
              <a:rPr lang="fr-FR" b="1" dirty="0" smtClean="0">
                <a:solidFill>
                  <a:schemeClr val="bg1"/>
                </a:solidFill>
              </a:rPr>
            </a:br>
            <a:r>
              <a:rPr lang="ar-TN" sz="2000" b="1" dirty="0" smtClean="0">
                <a:solidFill>
                  <a:schemeClr val="bg1"/>
                </a:solidFill>
              </a:rPr>
              <a:t>343 علق</a:t>
            </a:r>
            <a:r>
              <a:rPr lang="fr-FR" dirty="0" smtClean="0">
                <a:solidFill>
                  <a:schemeClr val="bg1"/>
                </a:solidFill>
              </a:rPr>
              <a:t/>
            </a:r>
            <a:br>
              <a:rPr lang="fr-FR" dirty="0" smtClean="0">
                <a:solidFill>
                  <a:schemeClr val="bg1"/>
                </a:solidFill>
              </a:rPr>
            </a:br>
            <a:r>
              <a:rPr lang="ar-SA" b="1" dirty="0" smtClean="0"/>
              <a:t>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99548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ar-TN" dirty="0" smtClean="0">
                <a:solidFill>
                  <a:schemeClr val="bg1"/>
                </a:solidFill>
              </a:rPr>
              <a:t>الدكتورة هالة بن علي </a:t>
            </a:r>
            <a:r>
              <a:rPr lang="ar-TN" dirty="0" err="1" smtClean="0">
                <a:solidFill>
                  <a:schemeClr val="bg1"/>
                </a:solidFill>
              </a:rPr>
              <a:t>برناط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/>
          <a:lstStyle/>
          <a:p>
            <a:pPr algn="r"/>
            <a:r>
              <a:rPr lang="ar-TN" b="1" dirty="0" smtClean="0"/>
              <a:t>2</a:t>
            </a:r>
            <a:r>
              <a:rPr lang="ar-TN" sz="4800" b="1" dirty="0" smtClean="0"/>
              <a:t> – الكتب والكتيبات (</a:t>
            </a:r>
            <a:r>
              <a:rPr lang="ar-TN" sz="4800" b="1" dirty="0" err="1" smtClean="0"/>
              <a:t>المطويات</a:t>
            </a:r>
            <a:r>
              <a:rPr lang="ar-TN" sz="4800" b="1" dirty="0" smtClean="0"/>
              <a:t>)</a:t>
            </a:r>
            <a:endParaRPr lang="fr-FR" sz="4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r" rtl="1">
              <a:buNone/>
            </a:pPr>
            <a:endParaRPr lang="ar-TN" dirty="0" smtClean="0"/>
          </a:p>
          <a:p>
            <a:pPr algn="r" rtl="1">
              <a:buNone/>
            </a:pPr>
            <a:endParaRPr lang="ar-TN" dirty="0" smtClean="0"/>
          </a:p>
          <a:p>
            <a:pPr algn="r" rtl="1">
              <a:buNone/>
            </a:pPr>
            <a:r>
              <a:rPr lang="ar-TN" dirty="0" smtClean="0"/>
              <a:t> - </a:t>
            </a:r>
            <a:r>
              <a:rPr lang="ar-TN" sz="3200" dirty="0" smtClean="0"/>
              <a:t>مجموعة صفحات مربوطة أو ملصوقة أو </a:t>
            </a:r>
            <a:r>
              <a:rPr lang="ar-TN" sz="3200" dirty="0" err="1" smtClean="0"/>
              <a:t>مخيطة</a:t>
            </a:r>
            <a:r>
              <a:rPr lang="ar-TN" sz="3200" dirty="0" smtClean="0"/>
              <a:t> أو مطوية</a:t>
            </a:r>
          </a:p>
          <a:p>
            <a:pPr algn="r" rtl="1">
              <a:buNone/>
            </a:pPr>
            <a:r>
              <a:rPr lang="ar-TN" sz="3200" dirty="0" smtClean="0"/>
              <a:t> - وسيلة اتصال 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ar-TN" b="1" dirty="0" smtClean="0"/>
              <a:t>الكتب</a:t>
            </a:r>
            <a:r>
              <a:rPr lang="ar-TN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900634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TN" sz="3200" dirty="0" smtClean="0"/>
              <a:t>عدد صفحاته تزيد عن 49 </a:t>
            </a:r>
          </a:p>
          <a:p>
            <a:pPr algn="r" rtl="1"/>
            <a:r>
              <a:rPr lang="ar-TN" sz="3200" dirty="0" smtClean="0"/>
              <a:t>تتناول انجازات المؤسسة</a:t>
            </a:r>
          </a:p>
          <a:p>
            <a:pPr algn="r" rtl="1"/>
            <a:r>
              <a:rPr lang="ar-TN" sz="3200" dirty="0" smtClean="0"/>
              <a:t>تعرف بالمؤسسة</a:t>
            </a:r>
          </a:p>
          <a:p>
            <a:pPr algn="r" rtl="1"/>
            <a:r>
              <a:rPr lang="ar-TN" sz="3200" dirty="0" smtClean="0"/>
              <a:t>رؤية مدير المؤسسة</a:t>
            </a:r>
          </a:p>
          <a:p>
            <a:pPr algn="r" rtl="1"/>
            <a:r>
              <a:rPr lang="ar-TN" sz="3200" dirty="0" smtClean="0"/>
              <a:t>السيرة الذاتية لمدير المؤسسة أو شخص لعب دورا أساسيا في تأسيسها أو تطويرها</a:t>
            </a:r>
          </a:p>
          <a:p>
            <a:pPr algn="r" rtl="1"/>
            <a:endParaRPr lang="ar-TN" sz="3200" dirty="0" smtClean="0"/>
          </a:p>
          <a:p>
            <a:pPr algn="r" rtl="1"/>
            <a:r>
              <a:rPr lang="ar-TN" sz="3200" dirty="0" smtClean="0"/>
              <a:t>إدارة العلاقات العامة تتولى الإشراف على الانجاز (تكليف مكاتب خاصة)</a:t>
            </a:r>
          </a:p>
          <a:p>
            <a:pPr algn="r" rtl="1">
              <a:buNone/>
            </a:pPr>
            <a:endParaRPr lang="fr-FR" dirty="0"/>
          </a:p>
        </p:txBody>
      </p:sp>
      <p:sp>
        <p:nvSpPr>
          <p:cNvPr id="5" name="Flèche gauche 4"/>
          <p:cNvSpPr/>
          <p:nvPr/>
        </p:nvSpPr>
        <p:spPr>
          <a:xfrm>
            <a:off x="7215206" y="464344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400" b="1" dirty="0" smtClean="0"/>
              <a:t>الكتيبات أو </a:t>
            </a:r>
            <a:r>
              <a:rPr lang="ar-TN" sz="4400" b="1" dirty="0" err="1" smtClean="0"/>
              <a:t>المطويات</a:t>
            </a:r>
            <a:r>
              <a:rPr lang="ar-TN" sz="4400" b="1" dirty="0" smtClean="0"/>
              <a:t> 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r" rtl="1"/>
            <a:r>
              <a:rPr lang="ar-TN" sz="3600" dirty="0" smtClean="0"/>
              <a:t>يقل حجم الكتيب عن 49 صفحة</a:t>
            </a:r>
          </a:p>
          <a:p>
            <a:pPr algn="r" rtl="1"/>
            <a:r>
              <a:rPr lang="ar-TN" sz="3600" dirty="0" smtClean="0"/>
              <a:t>المطوية تكون في حجم صغير</a:t>
            </a:r>
          </a:p>
          <a:p>
            <a:pPr algn="r" rtl="1"/>
            <a:r>
              <a:rPr lang="ar-TN" sz="3600" dirty="0" smtClean="0"/>
              <a:t>تنقسم إلى 3 فئات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TN" sz="4400" b="1" dirty="0" smtClean="0"/>
              <a:t>الكتيبات أو </a:t>
            </a:r>
            <a:r>
              <a:rPr lang="ar-TN" sz="4400" b="1" dirty="0" err="1" smtClean="0"/>
              <a:t>المطويات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3200" b="1" u="sng" dirty="0" smtClean="0"/>
              <a:t>الفئة الأولى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المواد التعليمية أو التوجيهية للترحيب بالعاملين الجدد أو الزوار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تشمل بيانات عن المنظمة تهم العاملين </a:t>
            </a:r>
            <a:r>
              <a:rPr lang="ar-TN" sz="3200" dirty="0" err="1" smtClean="0"/>
              <a:t>بها</a:t>
            </a:r>
            <a:endParaRPr lang="ar-TN" sz="3200" dirty="0" smtClean="0"/>
          </a:p>
          <a:p>
            <a:pPr algn="r" rtl="1">
              <a:buFontTx/>
              <a:buChar char="-"/>
            </a:pPr>
            <a:r>
              <a:rPr lang="ar-TN" sz="3200" dirty="0" smtClean="0"/>
              <a:t>تشرح سياسات المنظمة وطبيعة خدماتها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تعرض تاريخ المنظمة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 تعرض السير الذاتية لكبار </a:t>
            </a:r>
            <a:r>
              <a:rPr lang="ar-TN" sz="3200" dirty="0" err="1" smtClean="0"/>
              <a:t>مسؤوليها</a:t>
            </a:r>
            <a:r>
              <a:rPr lang="ar-TN" sz="3200" dirty="0" smtClean="0"/>
              <a:t> مع صورهم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TN" sz="4400" b="1" dirty="0" smtClean="0"/>
              <a:t>الكتيبات أو </a:t>
            </a:r>
            <a:r>
              <a:rPr lang="ar-TN" sz="4400" b="1" dirty="0" err="1" smtClean="0"/>
              <a:t>المطويات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3200" b="1" u="sng" dirty="0" smtClean="0"/>
              <a:t>الفئة الثانية</a:t>
            </a:r>
          </a:p>
          <a:p>
            <a:pPr algn="r" rtl="1">
              <a:buNone/>
            </a:pPr>
            <a:r>
              <a:rPr lang="ar-TN" sz="3200" dirty="0" smtClean="0"/>
              <a:t> - تقدم بيانات مفيدة للعاملين : قواعد العمل، حقوق العاملين، واجباتهم، أنظمة التأمين الصحي والتقاعد ....</a:t>
            </a:r>
          </a:p>
          <a:p>
            <a:pPr algn="r" rtl="1">
              <a:buNone/>
            </a:pPr>
            <a:r>
              <a:rPr lang="ar-TN" sz="3200" dirty="0" smtClean="0"/>
              <a:t>أي كل البيانات التي يحتاجها العامل حول حقوقه وواجباته والنظام الداخلي للمنظمة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TN" sz="4400" b="1" dirty="0" smtClean="0"/>
              <a:t>الكتيبات أو </a:t>
            </a:r>
            <a:r>
              <a:rPr lang="ar-TN" sz="4400" b="1" dirty="0" err="1" smtClean="0"/>
              <a:t>المطويات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sz="3200" b="1" u="sng" dirty="0" smtClean="0"/>
              <a:t>الفئة الثالثة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تلعب دور التسويق للمؤسسة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شرح فلسفة المؤسسة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دورها الاجتماعي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انجازاتها</a:t>
            </a:r>
          </a:p>
          <a:p>
            <a:pPr algn="r" rtl="1">
              <a:buFontTx/>
              <a:buChar char="-"/>
            </a:pPr>
            <a:r>
              <a:rPr lang="ar-TN" sz="3200" dirty="0" smtClean="0"/>
              <a:t>شخصية رئيس المؤسسة </a:t>
            </a:r>
            <a:r>
              <a:rPr lang="ar-TN" dirty="0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TN" b="1" dirty="0" smtClean="0"/>
              <a:t>3- </a:t>
            </a:r>
            <a:r>
              <a:rPr lang="ar-SA" b="1" dirty="0" smtClean="0"/>
              <a:t>الملصق </a:t>
            </a:r>
            <a:r>
              <a:rPr lang="ar-SA" b="1" dirty="0" err="1" smtClean="0"/>
              <a:t>الجداري</a:t>
            </a:r>
            <a:r>
              <a:rPr lang="fr-FR" b="1" dirty="0" smtClean="0"/>
              <a:t>Poster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08098"/>
          </a:xfrm>
        </p:spPr>
        <p:txBody>
          <a:bodyPr anchor="ctr">
            <a:normAutofit/>
          </a:bodyPr>
          <a:lstStyle/>
          <a:p>
            <a:pPr algn="r">
              <a:buNone/>
            </a:pPr>
            <a:r>
              <a:rPr lang="ar-TN" sz="3200" b="1" dirty="0" smtClean="0"/>
              <a:t>هو </a:t>
            </a:r>
            <a:r>
              <a:rPr lang="ar-TN" sz="3200" b="1" dirty="0" err="1" smtClean="0"/>
              <a:t>روقة</a:t>
            </a:r>
            <a:r>
              <a:rPr lang="ar-TN" sz="3200" b="1" dirty="0" smtClean="0"/>
              <a:t> ملونة كبيرة الحجم مطبوع عليها صورة تلصق على جدار أو لوحة إشهار تحمل رسالة اتصالية مركزة تحتوى فكرة رئيسية </a:t>
            </a:r>
          </a:p>
          <a:p>
            <a:pPr algn="r">
              <a:buNone/>
            </a:pPr>
            <a:endParaRPr lang="ar-TN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الملصق </a:t>
            </a:r>
            <a:r>
              <a:rPr lang="ar-TN" sz="4000" b="1" dirty="0" err="1" smtClean="0"/>
              <a:t>الجداري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 algn="r" rtl="1"/>
            <a:r>
              <a:rPr lang="ar-TN" dirty="0" smtClean="0"/>
              <a:t>يستخدم لأغراض إعلامية أو دعائية أو ثقافية أو سياسية</a:t>
            </a:r>
          </a:p>
          <a:p>
            <a:pPr algn="r" rtl="1"/>
            <a:r>
              <a:rPr lang="ar-TN" dirty="0" smtClean="0"/>
              <a:t>تستخدمه إدارة العلاقات العامة كوسيلة للاتصال بجماهيرها</a:t>
            </a:r>
          </a:p>
          <a:p>
            <a:pPr algn="r" rtl="1"/>
            <a:r>
              <a:rPr lang="ar-TN" dirty="0" smtClean="0"/>
              <a:t>مساحته مرتبطة بالغرض المحدد وبالمكان </a:t>
            </a:r>
            <a:r>
              <a:rPr lang="ar-TN" dirty="0" err="1" smtClean="0"/>
              <a:t>والامكانيات</a:t>
            </a:r>
            <a:r>
              <a:rPr lang="ar-TN" dirty="0" smtClean="0"/>
              <a:t> المادية</a:t>
            </a:r>
          </a:p>
          <a:p>
            <a:pPr algn="r" rtl="1"/>
            <a:r>
              <a:rPr lang="ar-TN" dirty="0" smtClean="0"/>
              <a:t>تستخدم في طباعته مادة ورقية قوية أو مادة بلاستيكية أو قماش وذلك لتحمل الأحوال الجوية وتقلباتها</a:t>
            </a:r>
          </a:p>
          <a:p>
            <a:pPr algn="r" rtl="1"/>
            <a:r>
              <a:rPr lang="ar-TN" dirty="0" smtClean="0"/>
              <a:t>تكون مساحتها عادة أكبر من 70 سم في 100 سم وهي أكبر مساحة للورق الذي يمكن طباعته في قطعة واحدة</a:t>
            </a:r>
          </a:p>
          <a:p>
            <a:pPr algn="r" rtl="1"/>
            <a:r>
              <a:rPr lang="ar-TN" dirty="0" smtClean="0"/>
              <a:t>إذا تجاوزت هذه المساحة يمكن تقطيع الصورة إلى قطع ثم تجميعها عند لصقها</a:t>
            </a:r>
          </a:p>
          <a:p>
            <a:pPr algn="r" rtl="1">
              <a:buNone/>
            </a:pPr>
            <a:r>
              <a:rPr lang="ar-TN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000" b="1" dirty="0" smtClean="0"/>
              <a:t>الملصق </a:t>
            </a:r>
            <a:r>
              <a:rPr lang="ar-TN" sz="4000" b="1" dirty="0" err="1" smtClean="0"/>
              <a:t>الجداري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/>
          <a:lstStyle/>
          <a:p>
            <a:pPr algn="r" rtl="1">
              <a:buNone/>
            </a:pPr>
            <a:endParaRPr lang="ar-TN" sz="3200" dirty="0" smtClean="0"/>
          </a:p>
          <a:p>
            <a:pPr algn="r" rtl="1">
              <a:buFontTx/>
              <a:buChar char="-"/>
            </a:pPr>
            <a:r>
              <a:rPr lang="ar-TN" sz="3200" dirty="0" smtClean="0"/>
              <a:t>يحتوي على صورة وفكرة تتكون من عدد محدود من الكلمات (شعار)</a:t>
            </a:r>
          </a:p>
          <a:p>
            <a:pPr algn="r" rtl="1">
              <a:buNone/>
            </a:pPr>
            <a:endParaRPr lang="ar-TN" sz="3200" dirty="0" smtClean="0"/>
          </a:p>
          <a:p>
            <a:pPr algn="r" rtl="1">
              <a:buFontTx/>
              <a:buChar char="-"/>
            </a:pPr>
            <a:r>
              <a:rPr lang="ar-TN" sz="3200" dirty="0" smtClean="0"/>
              <a:t>يحتوي على الألوان التي تلعب دورا أساسيا في إثارة انتباه المتلقين وجذب اهتمامهم واسم المنظمة وعنوانها والمناسبة...</a:t>
            </a:r>
          </a:p>
          <a:p>
            <a:pPr algn="r" rtl="1">
              <a:buFontTx/>
              <a:buChar char="-"/>
            </a:pPr>
            <a:endParaRPr lang="ar-TN" dirty="0" smtClean="0"/>
          </a:p>
          <a:p>
            <a:pPr algn="r" rtl="1">
              <a:buFontTx/>
              <a:buChar char="-"/>
            </a:pPr>
            <a:endParaRPr lang="ar-TN" dirty="0" smtClean="0"/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TN" b="1" dirty="0" smtClean="0"/>
              <a:t>4-</a:t>
            </a:r>
            <a:r>
              <a:rPr lang="ar-SA" b="1" dirty="0" smtClean="0"/>
              <a:t>اللوحات الإعلانية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sz="3200" dirty="0" smtClean="0"/>
              <a:t>تشكل أداة اتصال بين المؤسسة وموظفيها وجماهيرها</a:t>
            </a:r>
          </a:p>
          <a:p>
            <a:pPr algn="r" rtl="1"/>
            <a:r>
              <a:rPr lang="ar-TN" sz="3200" dirty="0" smtClean="0"/>
              <a:t>أغلبها موجه إلى الجمهور الداخلي </a:t>
            </a:r>
          </a:p>
          <a:p>
            <a:pPr algn="r" rtl="1"/>
            <a:r>
              <a:rPr lang="ar-TN" sz="3200" dirty="0" smtClean="0"/>
              <a:t>يمكن استخدامها كوسيلة اتصال مع الجماهير الخارجية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ar-TN" b="1" dirty="0" smtClean="0"/>
              <a:t>الدرس الأول</a:t>
            </a:r>
            <a:br>
              <a:rPr lang="ar-TN" b="1" dirty="0" smtClean="0"/>
            </a:br>
            <a:r>
              <a:rPr lang="ar-TN" b="1" dirty="0" smtClean="0"/>
              <a:t>1 - التقرير السنوي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Autofit/>
          </a:bodyPr>
          <a:lstStyle/>
          <a:p>
            <a:pPr algn="r" rtl="1"/>
            <a:r>
              <a:rPr lang="ar-TN" sz="3200" dirty="0" smtClean="0"/>
              <a:t>تقرير حول أنشطة المؤسسة ويوجه إلى الجهات التالية</a:t>
            </a:r>
          </a:p>
          <a:p>
            <a:pPr algn="r" rtl="1"/>
            <a:r>
              <a:rPr lang="ar-TN" sz="3200" dirty="0" smtClean="0"/>
              <a:t>الجماهير ذات العلاقة بالمؤسسة</a:t>
            </a:r>
          </a:p>
          <a:p>
            <a:pPr algn="r" rtl="1"/>
            <a:r>
              <a:rPr lang="ar-TN" sz="3200" dirty="0" smtClean="0"/>
              <a:t>المساهمين والأطراف المتعاملة مع المؤسسة (موردين وموزعين ...)</a:t>
            </a:r>
          </a:p>
          <a:p>
            <a:pPr algn="r" rtl="1"/>
            <a:r>
              <a:rPr lang="ar-TN" sz="3200" dirty="0" smtClean="0"/>
              <a:t>مجالس الأمناء والهيئات التشريعية</a:t>
            </a:r>
          </a:p>
          <a:p>
            <a:pPr algn="r" rtl="1"/>
            <a:r>
              <a:rPr lang="ar-TN" sz="3200" dirty="0" smtClean="0"/>
              <a:t>مختلف الأطراف من المجتمع المدني (جمعيات تعاونية، نقابات ..)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000" b="1" dirty="0" smtClean="0"/>
              <a:t>قواعد استخدام اللوحات الإعلانية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 algn="r" rtl="1"/>
            <a:endParaRPr lang="ar-TN" dirty="0" smtClean="0"/>
          </a:p>
          <a:p>
            <a:pPr algn="r" rtl="1"/>
            <a:r>
              <a:rPr lang="ar-TN" b="1" u="sng" dirty="0" smtClean="0"/>
              <a:t>المكان </a:t>
            </a:r>
            <a:r>
              <a:rPr lang="ar-TN" dirty="0" smtClean="0"/>
              <a:t>: يجب أن يكون واضحا (المكان الذي يمر </a:t>
            </a:r>
            <a:r>
              <a:rPr lang="ar-TN" dirty="0" err="1" smtClean="0"/>
              <a:t>به</a:t>
            </a:r>
            <a:r>
              <a:rPr lang="ar-TN" dirty="0" smtClean="0"/>
              <a:t> يوميا الجمهور الداخلي أو الخارجي)</a:t>
            </a:r>
          </a:p>
          <a:p>
            <a:pPr algn="r" rtl="1"/>
            <a:r>
              <a:rPr lang="ar-TN" b="1" u="sng" dirty="0" smtClean="0"/>
              <a:t>النظافة والترتيب </a:t>
            </a:r>
            <a:r>
              <a:rPr lang="ar-TN" dirty="0" smtClean="0"/>
              <a:t>: تكون اللوحة نظيفة ومرتبة بشكل جذاب يمكن مشاهدة محتوياتها بشكل واضح مع ضرورة تفادي تكدس المواد</a:t>
            </a:r>
          </a:p>
          <a:p>
            <a:pPr algn="r" rtl="1"/>
            <a:r>
              <a:rPr lang="ar-TN" b="1" u="sng" dirty="0" smtClean="0"/>
              <a:t>الحداثة </a:t>
            </a:r>
            <a:r>
              <a:rPr lang="ar-TN" dirty="0" smtClean="0"/>
              <a:t>: يجب أن يتم تحديث مواد اللوحة باستمرار (حذف القديم ليحل محله الجديد)</a:t>
            </a:r>
          </a:p>
          <a:p>
            <a:pPr algn="r" rtl="1"/>
            <a:r>
              <a:rPr lang="ar-TN" b="1" u="sng" dirty="0" smtClean="0"/>
              <a:t>إثارة الاهتمام </a:t>
            </a:r>
            <a:r>
              <a:rPr lang="ar-TN" dirty="0" smtClean="0"/>
              <a:t>: يجب أن تكون موادها مثيرة للاهتمام (مزيج من المواضيع)</a:t>
            </a:r>
          </a:p>
          <a:p>
            <a:pPr algn="r" rtl="1"/>
            <a:r>
              <a:rPr lang="ar-TN" b="1" u="sng" dirty="0" smtClean="0"/>
              <a:t>المسؤولية</a:t>
            </a:r>
            <a:r>
              <a:rPr lang="ar-TN" dirty="0" smtClean="0"/>
              <a:t> : ضرورة تكليف موظف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000" b="1" dirty="0" smtClean="0"/>
              <a:t>مضمون اللوحات الإعلانية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TN" dirty="0" smtClean="0"/>
              <a:t>-خطط بناء أو إنشاءات أو توسعات</a:t>
            </a:r>
          </a:p>
          <a:p>
            <a:pPr algn="r" rtl="1"/>
            <a:r>
              <a:rPr lang="ar-TN" dirty="0" smtClean="0"/>
              <a:t>إعلانات المنتجات الجديدة</a:t>
            </a:r>
          </a:p>
          <a:p>
            <a:pPr algn="r" rtl="1"/>
            <a:r>
              <a:rPr lang="ar-TN" dirty="0" smtClean="0"/>
              <a:t>إعلانات الاجتماعات</a:t>
            </a:r>
          </a:p>
          <a:p>
            <a:pPr algn="r" rtl="1"/>
            <a:r>
              <a:rPr lang="ar-TN" dirty="0" smtClean="0"/>
              <a:t>قرارات جديدة</a:t>
            </a:r>
          </a:p>
          <a:p>
            <a:pPr algn="r" rtl="1"/>
            <a:r>
              <a:rPr lang="ar-TN" dirty="0" smtClean="0"/>
              <a:t>إرشادات عامة</a:t>
            </a:r>
          </a:p>
          <a:p>
            <a:pPr algn="r" rtl="1"/>
            <a:r>
              <a:rPr lang="ar-TN" dirty="0" smtClean="0"/>
              <a:t>سياسات المنظمة وتعليماتها</a:t>
            </a:r>
          </a:p>
          <a:p>
            <a:pPr algn="r" rtl="1"/>
            <a:r>
              <a:rPr lang="ar-TN" dirty="0" smtClean="0"/>
              <a:t>إعلانات متنوعة (عمل، رحلات، بيع، تأجير...)</a:t>
            </a:r>
          </a:p>
          <a:p>
            <a:pPr algn="r" rtl="1"/>
            <a:r>
              <a:rPr lang="ar-TN" dirty="0" smtClean="0"/>
              <a:t>أخبار الترقيات والتعيينات</a:t>
            </a:r>
          </a:p>
          <a:p>
            <a:pPr algn="r" rtl="1"/>
            <a:r>
              <a:rPr lang="ar-TN" dirty="0" smtClean="0"/>
              <a:t>مواد مسلية</a:t>
            </a:r>
          </a:p>
          <a:p>
            <a:pPr algn="r" rtl="1"/>
            <a:r>
              <a:rPr lang="ar-TN" dirty="0" smtClean="0"/>
              <a:t>قائمة الوجبة اليومية (في حال وجود مطعم بالمؤسسة)</a:t>
            </a:r>
          </a:p>
          <a:p>
            <a:pPr algn="r" rtl="1"/>
            <a:endParaRPr lang="fr-F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TN" b="1" dirty="0" smtClean="0"/>
              <a:t>الدرس الثاني</a:t>
            </a:r>
            <a:br>
              <a:rPr lang="ar-TN" b="1" dirty="0" smtClean="0"/>
            </a:br>
            <a:r>
              <a:rPr lang="ar-TN" b="1" dirty="0" smtClean="0"/>
              <a:t> الإعلان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3200" dirty="0" smtClean="0"/>
              <a:t>خطة يستخدمها المسوق لإيصال رسالة إلى جمهور مستهدف للترويج لمنتج معين أو لزيادة إدراك المتقبل لقيمة المنتج وأهميته</a:t>
            </a:r>
            <a:endParaRPr lang="fr-FR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000" b="1" dirty="0" smtClean="0"/>
              <a:t>تعريف الإعلان</a:t>
            </a:r>
            <a:r>
              <a:rPr lang="ar-TN" sz="4400" dirty="0" smtClean="0"/>
              <a:t> </a:t>
            </a:r>
            <a:endParaRPr lang="fr-FR" sz="4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sz="2800" dirty="0" smtClean="0"/>
              <a:t>من أقدم الأنشطة الترويجية</a:t>
            </a:r>
          </a:p>
          <a:p>
            <a:pPr algn="r" rtl="1"/>
            <a:r>
              <a:rPr lang="ar-TN" sz="2800" dirty="0" smtClean="0"/>
              <a:t>”الوسيلة غير الشخصية لتقديم البضائع والخدمات والأفكار بواسطة جهة معلومة ومقابل أجر مدفوع“</a:t>
            </a:r>
          </a:p>
          <a:p>
            <a:pPr algn="r" rtl="1"/>
            <a:r>
              <a:rPr lang="ar-TN" sz="2800" dirty="0" smtClean="0"/>
              <a:t>يتم الإعلان عبر وسيلة وليس عن طريق اتصال شخصي</a:t>
            </a:r>
          </a:p>
          <a:p>
            <a:pPr algn="r" rtl="1"/>
            <a:r>
              <a:rPr lang="ar-TN" sz="2800" dirty="0" smtClean="0"/>
              <a:t>يشمل المنتجات والأفكار والخدمات (تجاري/ ثقافي / سياسي / اجتماعي ..)</a:t>
            </a:r>
          </a:p>
          <a:p>
            <a:pPr algn="r" rtl="1"/>
            <a:r>
              <a:rPr lang="ar-TN" sz="2800" dirty="0" smtClean="0"/>
              <a:t>الجهة المروجة تكون معروفة (مصداقية)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000" b="1" dirty="0" smtClean="0"/>
              <a:t>أنواع الإعلانات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/>
          <a:lstStyle/>
          <a:p>
            <a:pPr algn="r" rtl="1"/>
            <a:r>
              <a:rPr lang="ar-TN" dirty="0" smtClean="0"/>
              <a:t>1- </a:t>
            </a:r>
            <a:r>
              <a:rPr lang="ar-TN" b="1" u="sng" dirty="0" smtClean="0"/>
              <a:t>الإعلان التجاري </a:t>
            </a:r>
            <a:r>
              <a:rPr lang="ar-TN" dirty="0" smtClean="0"/>
              <a:t>: إعلان يستهدف الترويج للسلع أو الخدمات المعلن عنها</a:t>
            </a:r>
          </a:p>
          <a:p>
            <a:pPr algn="r" rtl="1"/>
            <a:endParaRPr lang="ar-TN" dirty="0" smtClean="0"/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2- </a:t>
            </a:r>
            <a:r>
              <a:rPr lang="ar-TN" b="1" u="sng" dirty="0" smtClean="0"/>
              <a:t>إعلان العلاقات العامة </a:t>
            </a:r>
            <a:r>
              <a:rPr lang="ar-TN" dirty="0" smtClean="0"/>
              <a:t>: يستهدف الترويج لأفكار للحصول على فهم وثقة وتأييد الجمهور (بناء صورة طيبة عن المؤسسة) بما يساعد عملية البيع عن طريق تنمية المؤثرات غير المباشرة على عملية البيع</a:t>
            </a:r>
          </a:p>
          <a:p>
            <a:pPr algn="r" rtl="1">
              <a:buNone/>
            </a:pPr>
            <a:r>
              <a:rPr lang="ar-TN" dirty="0" smtClean="0"/>
              <a:t>وبالتالي لا تركز على منتج معين وإنما قيمة المؤسسة ودورها وانجازاتها وفلسفتها...</a:t>
            </a:r>
            <a:endParaRPr lang="fr-F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ar-TN" sz="4000" b="1" dirty="0" smtClean="0"/>
              <a:t>أهداف إعلان العلاقات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 algn="r" rtl="1"/>
            <a:r>
              <a:rPr lang="ar-TN" dirty="0" smtClean="0"/>
              <a:t>بناء رأي عام</a:t>
            </a:r>
            <a:r>
              <a:rPr lang="fr-FR" dirty="0" smtClean="0"/>
              <a:t> </a:t>
            </a:r>
            <a:r>
              <a:rPr lang="ar-TN" dirty="0" smtClean="0"/>
              <a:t> موالي للمنظمة (تعريف الجماهير بوظائفها وأهدافها ومساهمتها في التنمية .... ) من خلال الإعلانات المقدمة في وسائل الإعلام</a:t>
            </a:r>
          </a:p>
          <a:p>
            <a:pPr algn="r" rtl="1"/>
            <a:r>
              <a:rPr lang="ar-TN" dirty="0" smtClean="0"/>
              <a:t>بناء صورة ذهنية ايجابية عن المنظمة في أذهان الجماهير وتدعيمها باستمرار</a:t>
            </a:r>
          </a:p>
          <a:p>
            <a:pPr algn="r" rtl="1"/>
            <a:r>
              <a:rPr lang="ar-TN" dirty="0" smtClean="0"/>
              <a:t>كسب ثقة الجماهير وتحسين صورة المنظمة</a:t>
            </a:r>
          </a:p>
          <a:p>
            <a:pPr algn="r" rtl="1"/>
            <a:r>
              <a:rPr lang="ar-TN" dirty="0" smtClean="0"/>
              <a:t>تصحيح سوء فهم أو مواجهة حملات نقد (أثناء وبعد بعض الأزمات)</a:t>
            </a:r>
          </a:p>
          <a:p>
            <a:pPr algn="r" rtl="1"/>
            <a:r>
              <a:rPr lang="ar-TN" dirty="0" smtClean="0"/>
              <a:t>كسب تأييد مؤسسات الدولة (التعبير الواضح لسياستها)</a:t>
            </a:r>
          </a:p>
          <a:p>
            <a:pPr algn="r" rtl="1"/>
            <a:r>
              <a:rPr lang="ar-TN" dirty="0" smtClean="0"/>
              <a:t>جذب عاملين أكفاء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وظائف إعلان العلاقات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3200" dirty="0" smtClean="0"/>
              <a:t>1- وظيفة إعلامية</a:t>
            </a:r>
          </a:p>
          <a:p>
            <a:pPr algn="r" rtl="1"/>
            <a:r>
              <a:rPr lang="ar-TN" sz="3200" dirty="0" smtClean="0"/>
              <a:t>2- وظيفة وقائية</a:t>
            </a:r>
          </a:p>
          <a:p>
            <a:pPr algn="r" rtl="1"/>
            <a:r>
              <a:rPr lang="ar-TN" sz="3200" dirty="0" smtClean="0"/>
              <a:t>3- وظيفة الخدمة العامة</a:t>
            </a:r>
          </a:p>
          <a:p>
            <a:pPr algn="r" rtl="1"/>
            <a:r>
              <a:rPr lang="ar-TN" sz="3200" dirty="0" smtClean="0"/>
              <a:t>4- وظيفة تعليمية</a:t>
            </a:r>
          </a:p>
          <a:p>
            <a:pPr algn="r" rtl="1"/>
            <a:r>
              <a:rPr lang="ar-TN" sz="3200" dirty="0" smtClean="0"/>
              <a:t>5- وظيفة دفاعية</a:t>
            </a:r>
          </a:p>
          <a:p>
            <a:pPr algn="r" rtl="1"/>
            <a:r>
              <a:rPr lang="ar-TN" sz="3200" dirty="0" smtClean="0"/>
              <a:t>6- وظيفة رسم صورة ذهنية </a:t>
            </a:r>
            <a:endParaRPr lang="fr-FR" sz="3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4000" b="1" dirty="0" smtClean="0"/>
              <a:t>1- الوظيفة الإعلامية لإعلان العلاقات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3200" dirty="0" smtClean="0"/>
              <a:t>إعلام الجماهير بأعمال المنظمة وسياساتها وبرامجها ومهارة العاملين </a:t>
            </a:r>
            <a:r>
              <a:rPr lang="ar-TN" sz="3200" dirty="0" err="1" smtClean="0"/>
              <a:t>بها</a:t>
            </a:r>
            <a:r>
              <a:rPr lang="ar-TN" sz="3200" dirty="0" smtClean="0"/>
              <a:t> وتنوع منتجاتها ....</a:t>
            </a:r>
          </a:p>
          <a:p>
            <a:pPr algn="r" rtl="1">
              <a:buNone/>
            </a:pPr>
            <a:endParaRPr lang="ar-TN" sz="3200" dirty="0" smtClean="0"/>
          </a:p>
          <a:p>
            <a:pPr algn="r" rtl="1"/>
            <a:r>
              <a:rPr lang="ar-TN" sz="3200" dirty="0" smtClean="0"/>
              <a:t>تساهم هذه المعلومات في بناء صورتها لدى الجماهير وتدعيمها</a:t>
            </a:r>
            <a:endParaRPr lang="fr-FR" sz="32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4000" b="1" dirty="0" smtClean="0"/>
              <a:t>2- الوظيفة الوقائية لإعلان العلاقات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3200" dirty="0" smtClean="0"/>
              <a:t>تتحقق هذه الوظيفة من خلال تقديم المعلومات والحقائق الصادقة بطريقة موضوعية توضح سلامة المؤسسة وتضمن كسب تأييد الهيئات التشريعية والتنفيذية والجماهير لها </a:t>
            </a:r>
          </a:p>
          <a:p>
            <a:pPr algn="r" rtl="1">
              <a:buNone/>
            </a:pPr>
            <a:endParaRPr lang="ar-TN" sz="3200" dirty="0" smtClean="0"/>
          </a:p>
          <a:p>
            <a:pPr algn="r" rtl="1"/>
            <a:r>
              <a:rPr lang="ar-TN" sz="3200" dirty="0" smtClean="0"/>
              <a:t>تساهم في منع أية أضرار بمصالحها</a:t>
            </a:r>
            <a:endParaRPr lang="fr-FR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TN" sz="4000" b="1" dirty="0" smtClean="0"/>
              <a:t>3- وظيفة الخدمة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2800" dirty="0" smtClean="0"/>
              <a:t>تتحقق هذه الوظيفة من خلال تعزيز أو تغيير اتجاهات الجماهير حول قضايا اجتماعية متنوعة ودعوة الجماهير لاتخاذ موقف إيجابي نحوها أو القيام بسلوك مفيد</a:t>
            </a:r>
          </a:p>
          <a:p>
            <a:pPr algn="r" rtl="1"/>
            <a:r>
              <a:rPr lang="ar-TN" sz="2800" dirty="0" smtClean="0"/>
              <a:t>يسعى هذا الإعلان إلى تسويق المؤسسة كهيئة حريصة على مصالح المجتمع والجماهير</a:t>
            </a:r>
          </a:p>
          <a:p>
            <a:pPr algn="r" rtl="1"/>
            <a:r>
              <a:rPr lang="ar-TN" sz="2800" dirty="0" smtClean="0"/>
              <a:t>تسويق فكرة ذات فائدة للمجتمع وغالبا ما تلجأ المؤسسات إلى مثل هذا الإعلان للترويج للمفاهيم المرغوبة اجتماعيا</a:t>
            </a:r>
          </a:p>
          <a:p>
            <a:pPr algn="r" rtl="1"/>
            <a:r>
              <a:rPr lang="ar-TN" sz="2800" dirty="0" smtClean="0"/>
              <a:t>تستخدمه المؤسسات الخيرية لجمع التبرعات</a:t>
            </a:r>
            <a:endParaRPr lang="fr-FR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 anchor="t">
            <a:normAutofit/>
          </a:bodyPr>
          <a:lstStyle/>
          <a:p>
            <a:pPr algn="r"/>
            <a:r>
              <a:rPr lang="ar-TN" sz="4000" b="1" dirty="0" smtClean="0"/>
              <a:t>أغراض التقرير السنوي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pPr algn="r" rtl="1"/>
            <a:r>
              <a:rPr lang="ar-TN" sz="3200" dirty="0" smtClean="0"/>
              <a:t>توفير معلومات كاملة عن المنظمة : تشمل عرضا للموقف المالي بصفة شاملة وذلك لتقييم موقف المؤسسة</a:t>
            </a:r>
          </a:p>
          <a:p>
            <a:pPr algn="r" rtl="1"/>
            <a:r>
              <a:rPr lang="ar-TN" sz="3200" dirty="0" smtClean="0"/>
              <a:t>تلبية المتطلبات القانونية : القانون التجاري يفرض على المؤسسات الربحية تقديم تقرير لمساهميها توفر فيه كل المعلومات حول أوضاعها المالية</a:t>
            </a:r>
          </a:p>
          <a:p>
            <a:pPr algn="r" rtl="1"/>
            <a:r>
              <a:rPr lang="ar-TN" sz="3200" dirty="0" smtClean="0"/>
              <a:t>التأثير على آراء المالكين وحملة الأسهم حول الإدارة : يعتبر التقرير أداة صلة بين الإدارة وجماهيرها تقدمه لتوضيح ما حققته من نجاحات وما صادفته من صعوبات أو فشل.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TN" sz="4000" b="1" dirty="0" smtClean="0"/>
              <a:t>4- الوظيفة التعليمية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2800" dirty="0" smtClean="0"/>
              <a:t>يستخدم لتعليم وتدريب الجماهير على كيفية الاستفادة من خدمة مؤسسة</a:t>
            </a:r>
          </a:p>
          <a:p>
            <a:pPr algn="r" rtl="1">
              <a:buNone/>
            </a:pPr>
            <a:r>
              <a:rPr lang="ar-TN" sz="2800" dirty="0" smtClean="0"/>
              <a:t> </a:t>
            </a:r>
          </a:p>
          <a:p>
            <a:pPr algn="r" rtl="1"/>
            <a:r>
              <a:rPr lang="ar-TN" sz="2800" dirty="0" smtClean="0"/>
              <a:t>يقدم للجمهور معلومات تفيده في تحقيق منافع شخصية</a:t>
            </a:r>
          </a:p>
          <a:p>
            <a:pPr algn="r" rtl="1">
              <a:buNone/>
            </a:pPr>
            <a:endParaRPr lang="ar-TN" sz="2800" dirty="0" smtClean="0"/>
          </a:p>
          <a:p>
            <a:pPr algn="r" rtl="1"/>
            <a:r>
              <a:rPr lang="ar-TN" sz="2800" dirty="0" smtClean="0"/>
              <a:t>التعريف بالأساليب المتطورة التي تتبعها المؤسسة وتوضيح كيفية الاستفادة منها</a:t>
            </a:r>
            <a:endParaRPr lang="fr-FR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TN" sz="4000" b="1" dirty="0" smtClean="0"/>
              <a:t>5- الوظيفة الدفاعية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3200" dirty="0" smtClean="0"/>
              <a:t>مواجهة حملات النقد الموجهة للمؤسسة</a:t>
            </a:r>
          </a:p>
          <a:p>
            <a:pPr algn="r" rtl="1"/>
            <a:r>
              <a:rPr lang="ar-TN" sz="3200" dirty="0" smtClean="0"/>
              <a:t>الدفاع عن سياستها</a:t>
            </a:r>
          </a:p>
          <a:p>
            <a:pPr algn="r" rtl="1"/>
            <a:r>
              <a:rPr lang="ar-TN" sz="3200" dirty="0" smtClean="0"/>
              <a:t>مواجهة الأزمات التي تتعرض لها والتي قد تؤثر على مصالحها</a:t>
            </a:r>
            <a:endParaRPr lang="fr-FR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 rtl="1"/>
            <a:r>
              <a:rPr lang="ar-TN" sz="4000" b="1" dirty="0" smtClean="0"/>
              <a:t>6- وظيفة رسم الصورة الذهنية أو تدعيمها أو تغييرها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sz="3200" dirty="0" smtClean="0"/>
              <a:t>المحافظة على جعل المنتج في قمة اهتمامات </a:t>
            </a:r>
            <a:r>
              <a:rPr lang="ar-TN" sz="3200" dirty="0" err="1" smtClean="0"/>
              <a:t>وإدراكات</a:t>
            </a:r>
            <a:r>
              <a:rPr lang="ar-TN" sz="3200" dirty="0" smtClean="0"/>
              <a:t> ذهنية المستهلك</a:t>
            </a:r>
          </a:p>
          <a:p>
            <a:pPr algn="r" rtl="1"/>
            <a:r>
              <a:rPr lang="ar-TN" sz="3200" dirty="0" smtClean="0"/>
              <a:t>خلق صورة إيجابية عن المؤسسة وأنشطتها التجارية وغير التجارية</a:t>
            </a:r>
          </a:p>
          <a:p>
            <a:pPr algn="r" rtl="1"/>
            <a:r>
              <a:rPr lang="ar-TN" sz="3200" dirty="0" smtClean="0"/>
              <a:t>تعزيز شهرة المؤسسة ومكانتها في ذهنية </a:t>
            </a:r>
            <a:r>
              <a:rPr lang="ar-TN" sz="3200" dirty="0" err="1" smtClean="0"/>
              <a:t>الحرفاء</a:t>
            </a:r>
            <a:endParaRPr lang="ar-TN" sz="3200" dirty="0" smtClean="0"/>
          </a:p>
          <a:p>
            <a:pPr algn="r" rtl="1"/>
            <a:endParaRPr lang="fr-F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عناصر إعلان العلاقات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>
            <a:normAutofit/>
          </a:bodyPr>
          <a:lstStyle/>
          <a:p>
            <a:pPr algn="r" rtl="1"/>
            <a:r>
              <a:rPr lang="ar-TN" sz="2800" dirty="0" smtClean="0"/>
              <a:t>1-</a:t>
            </a:r>
            <a:r>
              <a:rPr lang="ar-TN" sz="2800" b="1" u="sng" dirty="0" smtClean="0"/>
              <a:t> العنوان </a:t>
            </a:r>
            <a:r>
              <a:rPr lang="ar-TN" sz="2800" dirty="0" smtClean="0"/>
              <a:t>: يتضمن العنوان الرئيسي (عناوين فرعية)</a:t>
            </a:r>
          </a:p>
          <a:p>
            <a:pPr algn="r" rtl="1"/>
            <a:r>
              <a:rPr lang="ar-TN" sz="2800" dirty="0" smtClean="0"/>
              <a:t>2- </a:t>
            </a:r>
            <a:r>
              <a:rPr lang="ar-TN" sz="2800" b="1" u="sng" dirty="0" smtClean="0"/>
              <a:t>الرسالة الإعلانية </a:t>
            </a:r>
            <a:r>
              <a:rPr lang="ar-TN" sz="2800" dirty="0" smtClean="0"/>
              <a:t>: تتكون من فقرة أو أكثر (الفكرة الرئيسية)</a:t>
            </a:r>
          </a:p>
          <a:p>
            <a:pPr algn="r" rtl="1"/>
            <a:r>
              <a:rPr lang="ar-TN" sz="2800" dirty="0" smtClean="0"/>
              <a:t>3- </a:t>
            </a:r>
            <a:r>
              <a:rPr lang="ar-TN" sz="2800" b="1" u="sng" dirty="0" smtClean="0"/>
              <a:t>العمل الفني </a:t>
            </a:r>
            <a:r>
              <a:rPr lang="ar-TN" sz="2800" dirty="0" smtClean="0"/>
              <a:t>: الرسوم أو الصور</a:t>
            </a:r>
          </a:p>
          <a:p>
            <a:pPr algn="r" rtl="1"/>
            <a:r>
              <a:rPr lang="ar-TN" sz="2800" dirty="0" smtClean="0"/>
              <a:t>4- </a:t>
            </a:r>
            <a:r>
              <a:rPr lang="ar-TN" sz="2800" b="1" u="sng" dirty="0" smtClean="0"/>
              <a:t>اسم المعلن والعلامات التجارية </a:t>
            </a:r>
            <a:r>
              <a:rPr lang="ar-TN" sz="2800" dirty="0" smtClean="0"/>
              <a:t>: المؤسسة والمنتج أو الخدمة المروج لها</a:t>
            </a:r>
          </a:p>
          <a:p>
            <a:pPr algn="r" rtl="1"/>
            <a:r>
              <a:rPr lang="ar-TN" sz="2800" dirty="0" smtClean="0"/>
              <a:t>5-</a:t>
            </a:r>
            <a:r>
              <a:rPr lang="ar-TN" sz="2800" b="1" u="sng" dirty="0" smtClean="0"/>
              <a:t> الشعار </a:t>
            </a:r>
            <a:r>
              <a:rPr lang="ar-TN" sz="2800" dirty="0" smtClean="0"/>
              <a:t>: هو الخلاصة المركزة للحملة يقدم للجمهور في كلمات محدودة ما يطلب منه من مواقف وأفعال.</a:t>
            </a:r>
            <a:endParaRPr lang="fr-FR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1- العناوين الإعلانية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pPr algn="r" rtl="1"/>
            <a:r>
              <a:rPr lang="ar-TN" sz="2800" dirty="0" smtClean="0"/>
              <a:t>يعتبر العنوان أهم عناصر الإعلان حيث يقع عليه العبء الأكبر في جذب انتباه القارئ وإثارة اهتمامه ويتطلب مهارات خاصة حيث تتوقف عليه فعالية الإعلان</a:t>
            </a:r>
          </a:p>
          <a:p>
            <a:pPr algn="r" rtl="1">
              <a:buNone/>
            </a:pPr>
            <a:endParaRPr lang="ar-TN" sz="2800" dirty="0" smtClean="0"/>
          </a:p>
          <a:p>
            <a:pPr algn="r" rtl="1"/>
            <a:r>
              <a:rPr lang="ar-TN" sz="2800" dirty="0" smtClean="0"/>
              <a:t>يتكون من جملة واحدة في موضع بارز وببنط (حجم) كبير </a:t>
            </a:r>
          </a:p>
          <a:p>
            <a:pPr algn="r" rtl="1"/>
            <a:endParaRPr lang="ar-TN" sz="2800" dirty="0" smtClean="0"/>
          </a:p>
          <a:p>
            <a:pPr algn="r" rtl="1"/>
            <a:r>
              <a:rPr lang="ar-TN" sz="2800" dirty="0" smtClean="0"/>
              <a:t>تركيز اهتمام القارئ على أهم الأفكار الواردة في الإعلان</a:t>
            </a:r>
          </a:p>
          <a:p>
            <a:pPr algn="r" rtl="1">
              <a:buNone/>
            </a:pPr>
            <a:endParaRPr lang="ar-TN" sz="2800" dirty="0" smtClean="0"/>
          </a:p>
          <a:p>
            <a:pPr algn="r" rtl="1"/>
            <a:r>
              <a:rPr lang="ar-TN" sz="2800" dirty="0" smtClean="0"/>
              <a:t>استمالة القارئ لقراءة نص الرسالة الإعلانية</a:t>
            </a:r>
            <a:endParaRPr lang="fr-FR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متطلبات تحرير العنوان الإعلاني الفعال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dirty="0" smtClean="0"/>
              <a:t>يثير اهتمام القارئ من خلال التركيز على الفكرة الرئيسية</a:t>
            </a:r>
          </a:p>
          <a:p>
            <a:pPr algn="r" rtl="1"/>
            <a:r>
              <a:rPr lang="ar-TN" dirty="0" smtClean="0"/>
              <a:t>يتضمن معلومات جديدة </a:t>
            </a:r>
          </a:p>
          <a:p>
            <a:pPr algn="r" rtl="1"/>
            <a:r>
              <a:rPr lang="ar-TN" dirty="0" smtClean="0"/>
              <a:t>يثير فضول القارئ</a:t>
            </a:r>
          </a:p>
          <a:p>
            <a:pPr algn="r" rtl="1"/>
            <a:r>
              <a:rPr lang="ar-TN" dirty="0" smtClean="0"/>
              <a:t>يكون صحيحا  وواقعيا (غير مبالغ فيه)</a:t>
            </a:r>
          </a:p>
          <a:p>
            <a:pPr algn="r" rtl="1"/>
            <a:r>
              <a:rPr lang="ar-TN" dirty="0" smtClean="0"/>
              <a:t>استخدام الأسلوب الإيجابي : التركيز على المزايا يزيد من تأثير العنوان</a:t>
            </a:r>
          </a:p>
          <a:p>
            <a:pPr algn="r" rtl="1"/>
            <a:r>
              <a:rPr lang="ar-TN" dirty="0" smtClean="0"/>
              <a:t>تجنب الأسلوب السلبي : تنبه إلى السلبيات من خلال ذكر الايجابيات</a:t>
            </a:r>
          </a:p>
          <a:p>
            <a:pPr algn="r" rtl="1"/>
            <a:r>
              <a:rPr lang="ar-TN" dirty="0" smtClean="0"/>
              <a:t>جملة قصيرة (7 كلمات على أقصى تقدير) سهل القراءة وأكثر تأثيرا</a:t>
            </a:r>
          </a:p>
          <a:p>
            <a:pPr algn="r" rtl="1"/>
            <a:r>
              <a:rPr lang="ar-TN" dirty="0" smtClean="0"/>
              <a:t>الإعلان القصير (2 </a:t>
            </a:r>
            <a:r>
              <a:rPr lang="ar-TN" dirty="0" err="1" smtClean="0"/>
              <a:t>الى</a:t>
            </a:r>
            <a:r>
              <a:rPr lang="ar-TN" dirty="0" smtClean="0"/>
              <a:t> 3 كلمات)</a:t>
            </a:r>
          </a:p>
          <a:p>
            <a:pPr algn="r" rtl="1"/>
            <a:r>
              <a:rPr lang="ar-TN" dirty="0" smtClean="0"/>
              <a:t>موقع العنوان : يتصدر الإعلان (فوق الصورة)</a:t>
            </a:r>
          </a:p>
          <a:p>
            <a:pPr algn="r" rtl="1"/>
            <a:endParaRPr lang="ar-TN" dirty="0" smtClean="0"/>
          </a:p>
          <a:p>
            <a:pPr algn="r" rtl="1"/>
            <a:endParaRPr lang="ar-TN" dirty="0" smtClean="0"/>
          </a:p>
          <a:p>
            <a:pPr algn="r" rtl="1"/>
            <a:endParaRPr lang="fr-FR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أسلوب العنوان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sz="3200" dirty="0" smtClean="0"/>
              <a:t>الأسلوب الإخباري</a:t>
            </a:r>
          </a:p>
          <a:p>
            <a:pPr algn="r" rtl="1"/>
            <a:r>
              <a:rPr lang="ar-TN" sz="3200" dirty="0" smtClean="0"/>
              <a:t>العنوان الاستشهادي ”كل هؤلاء يشاركون في دعم الجمعية الخيرية ..)</a:t>
            </a:r>
          </a:p>
          <a:p>
            <a:pPr algn="r" rtl="1"/>
            <a:r>
              <a:rPr lang="ar-TN" sz="3200" dirty="0" smtClean="0"/>
              <a:t>العنوان الاستفهامي (لماذا أو كيف)</a:t>
            </a:r>
          </a:p>
          <a:p>
            <a:pPr algn="r" rtl="1"/>
            <a:r>
              <a:rPr lang="ar-TN" sz="3200" dirty="0" smtClean="0"/>
              <a:t>استخدام كلمة أو كلمتين ذات معنى</a:t>
            </a:r>
          </a:p>
          <a:p>
            <a:pPr algn="r" rtl="1"/>
            <a:r>
              <a:rPr lang="ar-TN" sz="3200" dirty="0" smtClean="0"/>
              <a:t>عنوان موجه إلى جمهور مستهدف (يخاطب الجمهور)</a:t>
            </a:r>
          </a:p>
          <a:p>
            <a:pPr algn="r" rtl="1"/>
            <a:endParaRPr lang="fr-FR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2- النص الإعلاني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b="1" u="sng" dirty="0" smtClean="0"/>
              <a:t>متطلبات كتابة النص الإعلاني </a:t>
            </a:r>
            <a:r>
              <a:rPr lang="ar-TN" dirty="0" smtClean="0"/>
              <a:t>:</a:t>
            </a:r>
          </a:p>
          <a:p>
            <a:pPr algn="r" rtl="1"/>
            <a:r>
              <a:rPr lang="ar-TN" dirty="0" smtClean="0"/>
              <a:t>- الإلمام بالظروف البيئية المحيطة بنشاط المؤسسة</a:t>
            </a:r>
          </a:p>
          <a:p>
            <a:pPr algn="r" rtl="1"/>
            <a:r>
              <a:rPr lang="ar-TN" dirty="0" smtClean="0"/>
              <a:t>- مراجعة الصورة الذهنية الحالية للمؤسسة (نقاط القوة والضعف)</a:t>
            </a:r>
          </a:p>
          <a:p>
            <a:pPr algn="r" rtl="1"/>
            <a:r>
              <a:rPr lang="ar-TN" dirty="0" smtClean="0"/>
              <a:t>- تحديد الأهداف التي يسعى الإعلان إلى تحقيقها</a:t>
            </a:r>
          </a:p>
          <a:p>
            <a:pPr algn="r" rtl="1"/>
            <a:r>
              <a:rPr lang="ar-TN" dirty="0" smtClean="0"/>
              <a:t>- ابتكار الأفكار والدعاوى الإعلانية التي يتضمنها الإعلان</a:t>
            </a:r>
          </a:p>
          <a:p>
            <a:pPr algn="r" rtl="1"/>
            <a:r>
              <a:rPr lang="ar-TN" dirty="0" smtClean="0"/>
              <a:t>- مراعاة خصائص الجمهور المستهدف واحتياجاته</a:t>
            </a:r>
          </a:p>
          <a:p>
            <a:pPr algn="r" rtl="1"/>
            <a:r>
              <a:rPr lang="ar-TN" dirty="0" smtClean="0"/>
              <a:t>- الوعي بإمكانيات وخصائص الوسيلة الإعلامية المستخدمة ومراعاة ضوابط الزمن والمساحة والحجم عند الكتابة</a:t>
            </a:r>
          </a:p>
          <a:p>
            <a:pPr algn="r" rtl="1"/>
            <a:endParaRPr lang="fr-FR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عناصر النص الإعلاني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2800" b="1" u="sng" dirty="0" smtClean="0"/>
              <a:t>الفكرة </a:t>
            </a:r>
            <a:r>
              <a:rPr lang="ar-TN" sz="2800" dirty="0" smtClean="0"/>
              <a:t>: تقديم الفكرة الرئيسية للرسالة الإعلانية (يتم التعبير عنها في العنوان الرئيسي والفرعي) </a:t>
            </a:r>
          </a:p>
          <a:p>
            <a:pPr algn="r" rtl="1"/>
            <a:r>
              <a:rPr lang="ar-TN" sz="2800" b="1" u="sng" dirty="0" smtClean="0"/>
              <a:t>البيانات </a:t>
            </a:r>
            <a:r>
              <a:rPr lang="ar-TN" sz="2800" dirty="0" smtClean="0"/>
              <a:t>: تفاصيل الرسالة الإعلانية والإثباتات الدالة على صدق المعلومات الواردة فيها (معدلات أداء المنظمة ، قيمة الأسهم في البورصة ، أراء الخبراء ...)</a:t>
            </a:r>
          </a:p>
          <a:p>
            <a:pPr algn="r" rtl="1"/>
            <a:r>
              <a:rPr lang="ar-TN" sz="2800" b="1" u="sng" dirty="0" smtClean="0"/>
              <a:t>الاستحقاق</a:t>
            </a:r>
            <a:r>
              <a:rPr lang="ar-TN" sz="2800" dirty="0" smtClean="0"/>
              <a:t> : ختام الرسالة الإعلانية يعمل على وصل البيانات بالأفكار المؤيدة لها وطرح خلاصة الرسالة الإعلانية</a:t>
            </a:r>
            <a:endParaRPr lang="fr-FR" sz="2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خصائص النص الإعلاني الفعال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dirty="0" smtClean="0"/>
              <a:t>يرتبط النص الإعلاني بالوتر الإعلاني المستخدم في الحملة الإعلانية وأهدافها</a:t>
            </a:r>
          </a:p>
          <a:p>
            <a:pPr algn="r" rtl="1"/>
            <a:r>
              <a:rPr lang="ar-TN" dirty="0" smtClean="0"/>
              <a:t>كتابة النص من وجهة نظر الجمهور (ضع نفسك مكان الجمهور)</a:t>
            </a:r>
          </a:p>
          <a:p>
            <a:pPr algn="r" rtl="1"/>
            <a:r>
              <a:rPr lang="ar-TN" dirty="0" smtClean="0"/>
              <a:t>توجيه الحديث للجمهور بلغة الفرد (تحدث كما لو كنت تتحدث لصديق)</a:t>
            </a:r>
          </a:p>
          <a:p>
            <a:pPr algn="r" rtl="1"/>
            <a:r>
              <a:rPr lang="ar-TN" dirty="0" smtClean="0"/>
              <a:t>احترم التسلسل والترابط المنطقي (لا تحاول التعبير عن أكثر من فكرة في النص الواحد)</a:t>
            </a:r>
          </a:p>
          <a:p>
            <a:pPr algn="r" rtl="1"/>
            <a:r>
              <a:rPr lang="ar-TN" dirty="0" smtClean="0"/>
              <a:t>ابتعد عن الحشو والكلمات التي لا تؤدي معنى</a:t>
            </a:r>
          </a:p>
          <a:p>
            <a:pPr algn="r" rtl="1"/>
            <a:r>
              <a:rPr lang="ar-TN" dirty="0" smtClean="0"/>
              <a:t>الجمل القصيرة والكلمات الواضحة والمفهومة</a:t>
            </a:r>
          </a:p>
          <a:p>
            <a:pPr algn="r" rtl="1"/>
            <a:r>
              <a:rPr lang="ar-TN" dirty="0" smtClean="0"/>
              <a:t>المضارع والمبنى للمعلوم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 anchor="t">
            <a:normAutofit/>
          </a:bodyPr>
          <a:lstStyle/>
          <a:p>
            <a:pPr algn="r"/>
            <a:r>
              <a:rPr lang="ar-TN" sz="4000" b="1" dirty="0" smtClean="0"/>
              <a:t>أغراض التقرير السنوي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 algn="r" rtl="1"/>
            <a:r>
              <a:rPr lang="ar-TN" sz="3200" dirty="0" smtClean="0"/>
              <a:t>التأثير على السوق المالي والجهات الحكومية : تحتاج السوق المالية (بيع وشراء الأسهم / البنوك المختلفة) إلى معلومات حول المؤسسات الربحية. كما تحتاج الجهات الحكومية إلى هذه المعلومات لمعرفة ما إذا كانت المؤسسة تلتزم بالقوانين.</a:t>
            </a:r>
          </a:p>
          <a:p>
            <a:pPr algn="r" rtl="1">
              <a:buNone/>
            </a:pPr>
            <a:endParaRPr lang="ar-TN" sz="3200" dirty="0" smtClean="0"/>
          </a:p>
          <a:p>
            <a:pPr algn="r" rtl="1">
              <a:buNone/>
            </a:pPr>
            <a:r>
              <a:rPr lang="ar-TN" sz="3200" b="1" dirty="0" smtClean="0"/>
              <a:t>يؤثر التقرير تأثيرا كبيرا على العمليات المالية المختلفة للمؤسسة وعلى موقف الجهات الحكومية منها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أسلوب النص الإعلاني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 fontScale="92500"/>
          </a:bodyPr>
          <a:lstStyle/>
          <a:p>
            <a:pPr algn="r" rtl="1"/>
            <a:r>
              <a:rPr lang="ar-TN" b="1" u="sng" dirty="0" smtClean="0"/>
              <a:t>النص الواقعي </a:t>
            </a:r>
            <a:r>
              <a:rPr lang="ar-TN" dirty="0" smtClean="0"/>
              <a:t>: يقدم معلومات بطريقة واضحة ومنطقية (يعتمد على حقائق)</a:t>
            </a:r>
          </a:p>
          <a:p>
            <a:pPr algn="r" rtl="1">
              <a:buNone/>
            </a:pPr>
            <a:r>
              <a:rPr lang="ar-TN" dirty="0" smtClean="0"/>
              <a:t>     نص يمزج الحقائق بالأساليب البلاغية : حقائق ويدعمها بالحجج</a:t>
            </a:r>
          </a:p>
          <a:p>
            <a:pPr algn="r" rtl="1"/>
            <a:r>
              <a:rPr lang="ar-TN" b="1" u="sng" dirty="0" smtClean="0"/>
              <a:t>النص القصة </a:t>
            </a:r>
            <a:r>
              <a:rPr lang="ar-TN" dirty="0" smtClean="0"/>
              <a:t>: يعرض موقف ذو طابع إنساني واجتماعي (يروي قصة تمثل فلسفة المنظمة وقياداتها أو </a:t>
            </a:r>
            <a:r>
              <a:rPr lang="ar-TN" dirty="0" err="1" smtClean="0"/>
              <a:t>ريادتها</a:t>
            </a:r>
            <a:r>
              <a:rPr lang="ar-TN" dirty="0" smtClean="0"/>
              <a:t> في مجال ما)</a:t>
            </a:r>
          </a:p>
          <a:p>
            <a:pPr algn="r" rtl="1"/>
            <a:r>
              <a:rPr lang="ar-TN" b="1" u="sng" dirty="0" smtClean="0"/>
              <a:t>النص الصريح </a:t>
            </a:r>
            <a:r>
              <a:rPr lang="ar-TN" dirty="0" smtClean="0"/>
              <a:t>: نص يؤكد مصداقية المنظمة بالاعتراف ببعض نقاط الضعف </a:t>
            </a:r>
          </a:p>
          <a:p>
            <a:pPr algn="r" rtl="1"/>
            <a:r>
              <a:rPr lang="ar-TN" b="1" u="sng" dirty="0" smtClean="0"/>
              <a:t>النص الاستشهادي : </a:t>
            </a:r>
            <a:r>
              <a:rPr lang="ar-TN" dirty="0" smtClean="0"/>
              <a:t>يستشهد بآراء الخبراء (مكانة ) على صحة المعلومات</a:t>
            </a:r>
          </a:p>
          <a:p>
            <a:pPr algn="r" rtl="1"/>
            <a:r>
              <a:rPr lang="ar-TN" b="1" u="sng" dirty="0" smtClean="0"/>
              <a:t>النص </a:t>
            </a:r>
            <a:r>
              <a:rPr lang="ar-TN" b="1" u="sng" dirty="0" err="1" smtClean="0"/>
              <a:t>الفكاهي</a:t>
            </a:r>
            <a:r>
              <a:rPr lang="ar-TN" b="1" u="sng" dirty="0" smtClean="0"/>
              <a:t> </a:t>
            </a:r>
            <a:r>
              <a:rPr lang="ar-TN" dirty="0" smtClean="0"/>
              <a:t>: يستخدم الفكاهة لجذب الجمهور</a:t>
            </a:r>
          </a:p>
          <a:p>
            <a:pPr algn="r" rtl="1"/>
            <a:r>
              <a:rPr lang="ar-TN" b="1" u="sng" dirty="0" smtClean="0"/>
              <a:t>النص </a:t>
            </a:r>
            <a:r>
              <a:rPr lang="ar-TN" b="1" u="sng" dirty="0" err="1" smtClean="0"/>
              <a:t>التأثيري</a:t>
            </a:r>
            <a:r>
              <a:rPr lang="ar-TN" b="1" u="sng" dirty="0" smtClean="0"/>
              <a:t> </a:t>
            </a:r>
            <a:r>
              <a:rPr lang="ar-TN" dirty="0" smtClean="0"/>
              <a:t>: يعتمد على أساليب عاطفية للتأثير في مشاعر الجمهور</a:t>
            </a:r>
          </a:p>
          <a:p>
            <a:pPr algn="r" rtl="1"/>
            <a:r>
              <a:rPr lang="ar-TN" b="1" u="sng" dirty="0" smtClean="0"/>
              <a:t>نص في شكل تعليقات </a:t>
            </a:r>
            <a:r>
              <a:rPr lang="ar-TN" dirty="0" smtClean="0"/>
              <a:t>:  تعليق تحت كل صورة</a:t>
            </a:r>
          </a:p>
          <a:p>
            <a:pPr algn="r" rtl="1"/>
            <a:r>
              <a:rPr lang="ar-TN" b="1" u="sng" dirty="0" smtClean="0"/>
              <a:t>النص الموقع من المعلن </a:t>
            </a:r>
            <a:r>
              <a:rPr lang="ar-TN" dirty="0" smtClean="0"/>
              <a:t>: نشر توقيع المعلن (قادة المنظمة أو خبرائها) لتأكيد حقيقة ما جاء في الإعلان</a:t>
            </a:r>
            <a:endParaRPr lang="fr-F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 rtl="1"/>
            <a:r>
              <a:rPr lang="ar-TN" b="1" dirty="0" smtClean="0"/>
              <a:t>3- الشعار الإعلاني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sz="2800" dirty="0" smtClean="0"/>
              <a:t>جملة قصيرة وموجزة تستخدم جماليات اللغة ومفردات الثقافة المجتمعية</a:t>
            </a:r>
          </a:p>
          <a:p>
            <a:pPr algn="r" rtl="1"/>
            <a:r>
              <a:rPr lang="ar-TN" sz="2800" dirty="0" smtClean="0"/>
              <a:t>يتكرر بشكل منتظم في كل الرسائل الإعلانية الخاصة بالحملة أو المنتج</a:t>
            </a:r>
          </a:p>
          <a:p>
            <a:pPr algn="r" rtl="1"/>
            <a:r>
              <a:rPr lang="ar-TN" sz="2800" dirty="0" smtClean="0"/>
              <a:t>رسم صورة ذهنية إيجابية عن المنظمة </a:t>
            </a:r>
          </a:p>
          <a:p>
            <a:pPr algn="r" rtl="1"/>
            <a:r>
              <a:rPr lang="ar-TN" sz="2800" dirty="0" smtClean="0"/>
              <a:t>زيادة القدرة على التذكر</a:t>
            </a:r>
          </a:p>
          <a:p>
            <a:pPr algn="r" rtl="1"/>
            <a:r>
              <a:rPr lang="ar-TN" sz="2800" dirty="0" smtClean="0"/>
              <a:t>خلق بعض المشاعر وربطها بالمنظمة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خصائص الشعار الإعلاني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2800" dirty="0" smtClean="0"/>
              <a:t>البساطة في التعبير (يوضح معاني كثيرة في جملة بسيطة ورشيقة)</a:t>
            </a:r>
          </a:p>
          <a:p>
            <a:pPr algn="r" rtl="1"/>
            <a:r>
              <a:rPr lang="ar-TN" sz="2800" dirty="0" smtClean="0"/>
              <a:t>الوضوح والابتعاد عن الغموض</a:t>
            </a:r>
          </a:p>
          <a:p>
            <a:pPr algn="r" rtl="1"/>
            <a:r>
              <a:rPr lang="ar-TN" sz="2800" dirty="0" smtClean="0"/>
              <a:t>يكون موجزا في أقل عدد من الكلمات</a:t>
            </a:r>
          </a:p>
          <a:p>
            <a:pPr algn="r" rtl="1"/>
            <a:r>
              <a:rPr lang="ar-TN" sz="2800" dirty="0" smtClean="0"/>
              <a:t>استخدام كلمات ذات جرس موسيقي يخلق إيقاعا ويحقق قدرة </a:t>
            </a:r>
            <a:r>
              <a:rPr lang="ar-TN" sz="2800" dirty="0" err="1" smtClean="0"/>
              <a:t>تذكيرية</a:t>
            </a:r>
            <a:r>
              <a:rPr lang="ar-TN" sz="2800" dirty="0" smtClean="0"/>
              <a:t> عالية</a:t>
            </a:r>
          </a:p>
          <a:p>
            <a:pPr algn="r" rtl="1"/>
            <a:r>
              <a:rPr lang="ar-TN" sz="2800" dirty="0" smtClean="0"/>
              <a:t>يجسد نقطة مركزية في السياسة الإعلانية</a:t>
            </a:r>
            <a:endParaRPr lang="fr-FR" sz="28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الاستراتيجيات الإبداعية لإعلانات العلاقات العامة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sz="2800" b="1" u="sng" dirty="0" err="1" smtClean="0"/>
              <a:t>استراتيجية</a:t>
            </a:r>
            <a:r>
              <a:rPr lang="ar-TN" sz="2800" b="1" u="sng" dirty="0" smtClean="0"/>
              <a:t> الصورة الذهنية </a:t>
            </a:r>
            <a:r>
              <a:rPr lang="ar-TN" sz="2800" dirty="0" smtClean="0"/>
              <a:t>(خلق انطباع ايجابي عن المنظمة في أذهان الجماهير)</a:t>
            </a:r>
          </a:p>
          <a:p>
            <a:pPr algn="r" rtl="1"/>
            <a:r>
              <a:rPr lang="ar-TN" sz="2800" b="1" u="sng" dirty="0" err="1" smtClean="0"/>
              <a:t>استراتيجية</a:t>
            </a:r>
            <a:r>
              <a:rPr lang="ar-TN" sz="2800" b="1" u="sng" dirty="0" smtClean="0"/>
              <a:t> </a:t>
            </a:r>
            <a:r>
              <a:rPr lang="ar-TN" sz="2800" b="1" u="sng" dirty="0" err="1" smtClean="0"/>
              <a:t>الريادة</a:t>
            </a:r>
            <a:r>
              <a:rPr lang="ar-TN" sz="2800" b="1" u="sng" dirty="0" smtClean="0"/>
              <a:t> والتفوق </a:t>
            </a:r>
            <a:r>
              <a:rPr lang="ar-TN" sz="2800" dirty="0" smtClean="0"/>
              <a:t>: تستند على مهارة القيادة </a:t>
            </a:r>
            <a:r>
              <a:rPr lang="ar-TN" sz="2800" dirty="0" err="1" smtClean="0"/>
              <a:t>وريادة</a:t>
            </a:r>
            <a:r>
              <a:rPr lang="ar-TN" sz="2800" dirty="0" smtClean="0"/>
              <a:t> المنظمة في مجال عملها</a:t>
            </a:r>
          </a:p>
          <a:p>
            <a:pPr algn="r" rtl="1"/>
            <a:r>
              <a:rPr lang="ar-TN" sz="2800" b="1" u="sng" dirty="0" err="1" smtClean="0"/>
              <a:t>استراتيجية</a:t>
            </a:r>
            <a:r>
              <a:rPr lang="ar-TN" sz="2800" b="1" u="sng" dirty="0" smtClean="0"/>
              <a:t> مكانة المنظمة </a:t>
            </a:r>
            <a:r>
              <a:rPr lang="ar-TN" sz="2800" dirty="0" smtClean="0"/>
              <a:t>: تبرز مكانة المنظمة بين المنظمات المنافسة</a:t>
            </a:r>
          </a:p>
          <a:p>
            <a:pPr algn="r" rtl="1"/>
            <a:r>
              <a:rPr lang="ar-TN" sz="2800" b="1" u="sng" dirty="0" err="1" smtClean="0"/>
              <a:t>الاستراتيجية</a:t>
            </a:r>
            <a:r>
              <a:rPr lang="ar-TN" sz="2800" b="1" u="sng" dirty="0" smtClean="0"/>
              <a:t> الوجدانية/ العاطفية </a:t>
            </a:r>
            <a:r>
              <a:rPr lang="ar-TN" sz="2800" dirty="0" smtClean="0"/>
              <a:t>: تقوم على خلق التعاطف الوجداني مع المنظمة أكثر من الاعتماد على حقائق منطقية وعقلية</a:t>
            </a:r>
          </a:p>
          <a:p>
            <a:pPr algn="r" rtl="1"/>
            <a:endParaRPr lang="ar-TN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 rtl="1"/>
            <a:r>
              <a:rPr lang="ar-TN" sz="4000" b="1" dirty="0" smtClean="0"/>
              <a:t>تصميم الإعلان المطبوع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b="1" u="sng" dirty="0" smtClean="0"/>
              <a:t>تنسيق وتكامل العناصر المكونة للإعلان </a:t>
            </a:r>
            <a:r>
              <a:rPr lang="ar-TN" dirty="0" smtClean="0"/>
              <a:t>(عنوان ونص وصورة وشعار..)</a:t>
            </a:r>
          </a:p>
          <a:p>
            <a:pPr algn="r" rtl="1"/>
            <a:r>
              <a:rPr lang="ar-TN" dirty="0" smtClean="0"/>
              <a:t>طريقة التصميم تؤثر على الجمهور</a:t>
            </a:r>
          </a:p>
          <a:p>
            <a:pPr algn="r" rtl="1"/>
            <a:r>
              <a:rPr lang="ar-TN" b="1" u="sng" dirty="0" smtClean="0"/>
              <a:t>تقوم على التوازن  بين عناصر الإعلان </a:t>
            </a:r>
            <a:r>
              <a:rPr lang="ar-TN" dirty="0" smtClean="0"/>
              <a:t>: موزعة على المركز البصري للقارئ </a:t>
            </a:r>
          </a:p>
          <a:p>
            <a:pPr algn="r" rtl="1"/>
            <a:r>
              <a:rPr lang="ar-TN" b="1" u="sng" dirty="0" smtClean="0"/>
              <a:t>التناسب</a:t>
            </a:r>
            <a:r>
              <a:rPr lang="ar-TN" dirty="0" smtClean="0"/>
              <a:t> : تقسيم المساحة الإعلانية على العناصر بطريقة تتناسب مع الجزء المطلوب التركيز عليه </a:t>
            </a:r>
          </a:p>
          <a:p>
            <a:pPr algn="r" rtl="1"/>
            <a:r>
              <a:rPr lang="ar-TN" b="1" u="sng" dirty="0" smtClean="0"/>
              <a:t>تصميم يركز على النص الإعلاني أو على الصورة أو على الشعار </a:t>
            </a:r>
            <a:r>
              <a:rPr lang="ar-TN" dirty="0" smtClean="0"/>
              <a:t>(بحسب الهدف من الإعلان )</a:t>
            </a:r>
            <a:endParaRPr lang="fr-F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928826"/>
          </a:xfrm>
        </p:spPr>
        <p:txBody>
          <a:bodyPr>
            <a:normAutofit fontScale="90000"/>
          </a:bodyPr>
          <a:lstStyle/>
          <a:p>
            <a:pPr algn="ctr" rtl="1"/>
            <a:r>
              <a:rPr lang="ar-TN" b="1" dirty="0" smtClean="0"/>
              <a:t>الدرس الثالث</a:t>
            </a:r>
            <a:br>
              <a:rPr lang="ar-TN" b="1" dirty="0" smtClean="0"/>
            </a:br>
            <a:r>
              <a:rPr lang="ar-SA" b="1" dirty="0" smtClean="0"/>
              <a:t>تحرير المواد المرئية </a:t>
            </a:r>
            <a:r>
              <a:rPr lang="ar-SA" b="1" dirty="0" err="1" smtClean="0"/>
              <a:t>و</a:t>
            </a:r>
            <a:r>
              <a:rPr lang="ar-SA" b="1" dirty="0" smtClean="0"/>
              <a:t> المسموعة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ar-SA" b="1" dirty="0" smtClean="0"/>
              <a:t> (الأفلام </a:t>
            </a:r>
            <a:r>
              <a:rPr lang="ar-SA" b="1" dirty="0" err="1" smtClean="0"/>
              <a:t>و</a:t>
            </a:r>
            <a:r>
              <a:rPr lang="ar-SA" b="1" dirty="0" smtClean="0"/>
              <a:t> اللقاءات)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أهميتها :</a:t>
            </a:r>
          </a:p>
          <a:p>
            <a:pPr algn="r" rtl="1"/>
            <a:r>
              <a:rPr lang="ar-TN" dirty="0" smtClean="0"/>
              <a:t>- جماهير واسعة ومختلفة (نوع، عمر، مستوى ثقافي واجتماعي ...)</a:t>
            </a:r>
          </a:p>
          <a:p>
            <a:pPr algn="r" rtl="1"/>
            <a:r>
              <a:rPr lang="ar-TN" dirty="0" smtClean="0"/>
              <a:t>- انتشار واسع للجماهير</a:t>
            </a:r>
          </a:p>
          <a:p>
            <a:pPr algn="r" rtl="1"/>
            <a:r>
              <a:rPr lang="ar-TN" dirty="0" smtClean="0"/>
              <a:t>- قوة تأثير على المتلقي</a:t>
            </a:r>
          </a:p>
          <a:p>
            <a:pPr algn="r" rtl="1"/>
            <a:r>
              <a:rPr lang="ar-TN" dirty="0" smtClean="0"/>
              <a:t>- تساعد على قوة التذكر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تستخدمها إدارة العلاقات العامة عن طريق البرامج الإذاعية والتلفزيونية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ar-TN" dirty="0" smtClean="0"/>
              <a:t> </a:t>
            </a:r>
            <a:r>
              <a:rPr lang="ar-TN" b="1" dirty="0" smtClean="0"/>
              <a:t>البرامج الإذاعية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الاستناد على الصوت غير كاف (الموسيقى والمؤثرات الصوتية : أصوات حركات الحياة أو الواقع الفعلي والأصوات الطبيعية  )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الصمت : يؤدي وظيفة الفواصل بين الكلمات والجمل والعبارات والذي يمكن استخدامه وتوظيفه لإحداث تأثير معين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اعتماد عناصر صوتية يمكن أن يزيد من قوة التأثير في المستمع</a:t>
            </a:r>
          </a:p>
          <a:p>
            <a:pPr algn="r" rtl="1"/>
            <a:endParaRPr lang="ar-TN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ar-TN" b="1" dirty="0" smtClean="0"/>
              <a:t>البرامج التلفزيونية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يتميز بمصداقية عالية (الكاميرا تنقل بصدق كل ما يشاهده المتلقي)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يتميز بنقل المرئيات وما يصاحبها من حركات وأصوات</a:t>
            </a:r>
            <a:endParaRPr lang="fr-FR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ar-TN" b="1" dirty="0" smtClean="0"/>
              <a:t>اللقاء التلفزيوني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تعرض المؤسسات وجهة نظرها أمام الجمهور 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اتصال مباشر بين ممثل المؤسسة والمدعوين للقاء 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ممثل المؤسسة يكون مطلعا على كل ما يدور داخل المؤسسة (المتحدث باسمها)</a:t>
            </a:r>
          </a:p>
          <a:p>
            <a:pPr algn="r" rtl="1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4400" b="1" dirty="0" smtClean="0"/>
              <a:t>يحقق اللقاء التلفزيوني الفوائد التالية :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النشر السريع والواسع لوجهة نظر المؤسسة وللمعلومات التي ترغب في إيصالها للجمهور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يعرَف الجمهور على الجوانب المهمة للقضية المطروحة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يوضح مختلف جوانب وجهة نظر المؤسسة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ar-TN" sz="4000" b="1" dirty="0" smtClean="0"/>
              <a:t>مضمون التقرير السنوي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pPr algn="r" rtl="1"/>
            <a:r>
              <a:rPr lang="ar-TN" sz="3200" dirty="0" smtClean="0"/>
              <a:t>1- الجزء المالي : الجزء الأساسي (بيان حول الإيرادات والنفقات / حسابات الربح والخسارة / الديون / رأس المال)</a:t>
            </a:r>
          </a:p>
          <a:p>
            <a:pPr algn="r" rtl="1">
              <a:buNone/>
            </a:pPr>
            <a:r>
              <a:rPr lang="ar-TN" sz="3200" dirty="0"/>
              <a:t> </a:t>
            </a:r>
            <a:r>
              <a:rPr lang="ar-TN" sz="3200" dirty="0" smtClean="0"/>
              <a:t> هذه الأرقام يعدها القسم المختص وتتولى إدارة العلاقات العامة شرحها والتعليق عليها</a:t>
            </a:r>
          </a:p>
          <a:p>
            <a:pPr algn="r" rtl="1"/>
            <a:r>
              <a:rPr lang="ar-TN" sz="3200" dirty="0" smtClean="0"/>
              <a:t>2- الإنشاءات : ضرورة تخصيص مكان في التقرير لتوضيح الإنشاءات الجديدة ونسبة أو مراحل إنجازها نظرا لأهميتها </a:t>
            </a:r>
          </a:p>
          <a:p>
            <a:pPr algn="r" rtl="1"/>
            <a:r>
              <a:rPr lang="ar-TN" sz="3200" dirty="0" smtClean="0"/>
              <a:t>3- الضرائب والرسوم : تأثير نسبة الضرائب على أرباح المؤسسة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TN" sz="4400" b="1" dirty="0" smtClean="0"/>
              <a:t>متطلبات اللقاء التلفزيوني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dirty="0" smtClean="0"/>
              <a:t>الإطلاع على كل جوانب القضية المطروحة</a:t>
            </a:r>
          </a:p>
          <a:p>
            <a:pPr algn="r" rtl="1"/>
            <a:r>
              <a:rPr lang="ar-TN" dirty="0" smtClean="0"/>
              <a:t>التعرف على شخصية الإعلامي الذي سيدير اللقاء</a:t>
            </a:r>
          </a:p>
          <a:p>
            <a:pPr algn="r" rtl="1"/>
            <a:r>
              <a:rPr lang="ar-TN" dirty="0" smtClean="0"/>
              <a:t>التعرف على الشخصيات التي ستحضر اللقاء (وجهات نظرها سلوكها ...)</a:t>
            </a:r>
          </a:p>
          <a:p>
            <a:pPr algn="r" rtl="1"/>
            <a:r>
              <a:rPr lang="ar-TN" dirty="0" smtClean="0"/>
              <a:t>الاهتمام بالمظهر والهندام</a:t>
            </a:r>
          </a:p>
          <a:p>
            <a:pPr algn="r" rtl="1"/>
            <a:r>
              <a:rPr lang="ar-TN" dirty="0" smtClean="0"/>
              <a:t>الانتباه إلى طريقة الجلوس وحركة اليدين والرجلين وعلامات الوجه.. (كاميرا تتابع باستمرار حركات كل الضيوف)</a:t>
            </a:r>
          </a:p>
          <a:p>
            <a:pPr algn="r" rtl="1"/>
            <a:r>
              <a:rPr lang="ar-TN" dirty="0" smtClean="0"/>
              <a:t>كل حركة لها تفسيرها (تتوافق مع الكلمات)</a:t>
            </a:r>
          </a:p>
          <a:p>
            <a:pPr algn="r" rtl="1"/>
            <a:r>
              <a:rPr lang="ar-TN" dirty="0" smtClean="0"/>
              <a:t>عدم الانفعال ، عدم التطرق إلى الحياة الشخصية للآخرين، المناقشة بموضوعية وهدوء (الحجج)</a:t>
            </a:r>
            <a:endParaRPr lang="fr-FR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ar-TN" b="1" dirty="0" smtClean="0"/>
              <a:t> أفلام العلاقات العامة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TN" dirty="0" smtClean="0"/>
              <a:t>سمات أفلام العلاقات العامة :</a:t>
            </a:r>
          </a:p>
          <a:p>
            <a:pPr algn="r" rtl="1"/>
            <a:r>
              <a:rPr lang="ar-TN" dirty="0" smtClean="0"/>
              <a:t>- إنتاجها لا يقابله الحصول على عائد مادي مباشر أو فوري</a:t>
            </a:r>
          </a:p>
          <a:p>
            <a:pPr algn="r" rtl="1"/>
            <a:r>
              <a:rPr lang="ar-TN" dirty="0" smtClean="0"/>
              <a:t>- تهدف لخلق وتنمية الدوافع والأفكار والاتجاهات والسلوك المحابي للمؤسسة</a:t>
            </a:r>
          </a:p>
          <a:p>
            <a:pPr algn="r" rtl="1"/>
            <a:r>
              <a:rPr lang="ar-TN" dirty="0" smtClean="0"/>
              <a:t>- تكون في العادة بدون نجوم</a:t>
            </a:r>
          </a:p>
          <a:p>
            <a:pPr algn="r" rtl="1"/>
            <a:r>
              <a:rPr lang="ar-TN" dirty="0" smtClean="0"/>
              <a:t>- تستخدم لأغراض التدريب وإعلام العاملين والتأثير في الجماهير الخارجية وإعلامها</a:t>
            </a:r>
          </a:p>
          <a:p>
            <a:pPr algn="r" rtl="1"/>
            <a:r>
              <a:rPr lang="ar-TN" dirty="0" smtClean="0"/>
              <a:t>- تخدم أغراض إدارة العلاقات العامة وأهدافها</a:t>
            </a:r>
          </a:p>
          <a:p>
            <a:pPr algn="r" rtl="1"/>
            <a:r>
              <a:rPr lang="ar-TN" dirty="0" smtClean="0"/>
              <a:t>- تباع بأسعار الكلفة أو توزع مجانا</a:t>
            </a:r>
            <a:endParaRPr lang="fr-FR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4400" b="1" dirty="0" smtClean="0"/>
              <a:t>مضامينها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تحدد وفقا لأهداف المؤسسة</a:t>
            </a:r>
          </a:p>
          <a:p>
            <a:pPr algn="r" rtl="1"/>
            <a:r>
              <a:rPr lang="ar-TN" dirty="0" smtClean="0"/>
              <a:t>أفلام دعائية تدافع عن سياسة المؤسسة</a:t>
            </a:r>
          </a:p>
          <a:p>
            <a:pPr algn="r" rtl="1"/>
            <a:r>
              <a:rPr lang="ar-TN" dirty="0" smtClean="0"/>
              <a:t>الاتصال الداخلي</a:t>
            </a:r>
          </a:p>
          <a:p>
            <a:pPr algn="r" rtl="1"/>
            <a:r>
              <a:rPr lang="ar-TN" dirty="0" smtClean="0"/>
              <a:t>أفلام وثائقية عن القطاع الاقتصادي المعني</a:t>
            </a:r>
          </a:p>
          <a:p>
            <a:pPr algn="r" rtl="1"/>
            <a:r>
              <a:rPr lang="ar-TN" dirty="0" smtClean="0"/>
              <a:t>أفلام تدريبية</a:t>
            </a:r>
          </a:p>
          <a:p>
            <a:pPr algn="r" rtl="1"/>
            <a:r>
              <a:rPr lang="ar-TN" dirty="0" smtClean="0"/>
              <a:t>أفلام تعليمية وإرشادية</a:t>
            </a:r>
          </a:p>
          <a:p>
            <a:pPr algn="r" rtl="1"/>
            <a:r>
              <a:rPr lang="ar-TN" dirty="0" smtClean="0"/>
              <a:t>أفلام عامة تناقش مشكلات اجتماعية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4400" b="1" dirty="0" smtClean="0"/>
              <a:t>مدة الفلم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يتحدد وفقا لطبيعته والجمهور المستهدف 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الاتجاه العام : بين 20 و30 دقيقة</a:t>
            </a:r>
            <a:endParaRPr lang="fr-FR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4400" b="1" dirty="0" smtClean="0"/>
              <a:t>دورة حياة أفلام العلاقات العامة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طبيعة المادة المقدمة عن المؤسسة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التغيرات التي تحدث في المؤسسة (أسلوب العمل، المنتجات..)</a:t>
            </a:r>
          </a:p>
          <a:p>
            <a:pPr algn="r" rtl="1">
              <a:buNone/>
            </a:pPr>
            <a:endParaRPr lang="ar-TN" dirty="0" smtClean="0"/>
          </a:p>
          <a:p>
            <a:pPr algn="r" rtl="1"/>
            <a:r>
              <a:rPr lang="ar-TN" dirty="0" smtClean="0"/>
              <a:t>عادة أقل من 5 سنوات</a:t>
            </a:r>
            <a:endParaRPr lang="fr-FR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4400" b="1" dirty="0" smtClean="0"/>
              <a:t>استخدامات أفلام العلاقات العامة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dirty="0" smtClean="0"/>
              <a:t>تعرض على زوار المؤسسة </a:t>
            </a:r>
          </a:p>
          <a:p>
            <a:pPr algn="r" rtl="1"/>
            <a:r>
              <a:rPr lang="ar-TN" dirty="0" smtClean="0"/>
              <a:t>تعرض في المؤتمرات والحلقات الدراسية واللقاءات العلمية وغيرها</a:t>
            </a:r>
          </a:p>
          <a:p>
            <a:pPr algn="r" rtl="1"/>
            <a:r>
              <a:rPr lang="ar-TN" dirty="0" smtClean="0"/>
              <a:t>تعرض على التجمعات المهنية والأكاديمية والطلابية وغيرها بغرض الإعلام بأهداف المؤسسة وسياستها..</a:t>
            </a:r>
          </a:p>
          <a:p>
            <a:pPr algn="r" rtl="1"/>
            <a:r>
              <a:rPr lang="ar-TN" dirty="0" smtClean="0"/>
              <a:t>تعرضها وسائل الإعلام ضمن برامج خاصة</a:t>
            </a:r>
          </a:p>
          <a:p>
            <a:pPr algn="r" rtl="1"/>
            <a:r>
              <a:rPr lang="ar-TN" dirty="0" smtClean="0"/>
              <a:t>تستخدم كوثيقة تاريخية للباحثين والمختصرين في شؤون القطاع</a:t>
            </a:r>
            <a:endParaRPr lang="fr-FR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784976" cy="2092792"/>
          </a:xfrm>
        </p:spPr>
        <p:txBody>
          <a:bodyPr anchor="t">
            <a:noAutofit/>
          </a:bodyPr>
          <a:lstStyle/>
          <a:p>
            <a:pPr algn="ctr" rtl="1"/>
            <a:r>
              <a:rPr lang="ar-TN" sz="4400" b="1" dirty="0" smtClean="0"/>
              <a:t>الدرس الرابع</a:t>
            </a:r>
            <a:br>
              <a:rPr lang="ar-TN" sz="4400" b="1" dirty="0" smtClean="0"/>
            </a:br>
            <a:r>
              <a:rPr lang="ar-SA" sz="4000" b="1" dirty="0" smtClean="0"/>
              <a:t>المواد الإعلامية والأحداث الخاصة في العلاقات العامة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714776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b="1" dirty="0" smtClean="0"/>
              <a:t>الأنشطة والفعاليات التي تنظمها المؤسسة لشد انتباه الجمهور</a:t>
            </a:r>
          </a:p>
          <a:p>
            <a:pPr marL="0" indent="0" algn="r" rtl="1">
              <a:buNone/>
            </a:pPr>
            <a:endParaRPr lang="ar-SA" dirty="0"/>
          </a:p>
          <a:p>
            <a:pPr algn="r" rtl="1"/>
            <a:r>
              <a:rPr lang="ar-SA" dirty="0" smtClean="0"/>
              <a:t>المؤتمر الصحفي</a:t>
            </a:r>
          </a:p>
          <a:p>
            <a:pPr algn="r" rtl="1"/>
            <a:r>
              <a:rPr lang="ar-SA" dirty="0" smtClean="0"/>
              <a:t>الدعوات</a:t>
            </a:r>
          </a:p>
          <a:p>
            <a:pPr algn="r" rtl="1"/>
            <a:r>
              <a:rPr lang="ar-SA" dirty="0" smtClean="0"/>
              <a:t>صندوق الشكاوى والمقترحات</a:t>
            </a:r>
          </a:p>
          <a:p>
            <a:pPr algn="r" rtl="1"/>
            <a:r>
              <a:rPr lang="ar-SA" dirty="0" smtClean="0"/>
              <a:t>زيارة المنظمة</a:t>
            </a:r>
          </a:p>
          <a:p>
            <a:pPr algn="r" rtl="1"/>
            <a:r>
              <a:rPr lang="ar-SA" dirty="0" smtClean="0"/>
              <a:t>المعارض</a:t>
            </a:r>
          </a:p>
          <a:p>
            <a:pPr algn="r" rtl="1"/>
            <a:r>
              <a:rPr lang="ar-SA" dirty="0" smtClean="0"/>
              <a:t>الاجتماعات</a:t>
            </a:r>
          </a:p>
        </p:txBody>
      </p:sp>
    </p:spTree>
    <p:extLst>
      <p:ext uri="{BB962C8B-B14F-4D97-AF65-F5344CB8AC3E}">
        <p14:creationId xmlns:p14="http://schemas.microsoft.com/office/powerpoint/2010/main" xmlns="" val="17033380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1- المؤتمر الصحفي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 anchor="ctr"/>
          <a:lstStyle/>
          <a:p>
            <a:pPr algn="r" rtl="1"/>
            <a:r>
              <a:rPr lang="ar-SA" dirty="0" smtClean="0"/>
              <a:t>يعقد المؤتمر إذا كانت هناك قضية ملحة</a:t>
            </a:r>
          </a:p>
          <a:p>
            <a:pPr algn="r" rtl="1"/>
            <a:r>
              <a:rPr lang="ar-SA" dirty="0" smtClean="0"/>
              <a:t>تقديم مسؤولين جدد</a:t>
            </a:r>
          </a:p>
          <a:p>
            <a:pPr algn="r" rtl="1"/>
            <a:r>
              <a:rPr lang="ar-SA" dirty="0" smtClean="0"/>
              <a:t>لا يكون في شكل قراءة بيان صحفي</a:t>
            </a:r>
          </a:p>
          <a:p>
            <a:pPr algn="r" rtl="1"/>
            <a:r>
              <a:rPr lang="ar-SA" dirty="0" smtClean="0"/>
              <a:t>الاهتمام بأسئلة الصحافيين (حتى لا يتجنب الصحفي الحضور للمؤتمرات القادمة)</a:t>
            </a:r>
          </a:p>
          <a:p>
            <a:pPr algn="r" rtl="1"/>
            <a:r>
              <a:rPr lang="ar-SA" dirty="0"/>
              <a:t>الاقتصار على قضية </a:t>
            </a:r>
            <a:r>
              <a:rPr lang="ar-SA" dirty="0" smtClean="0"/>
              <a:t>واحدة (حتى لا يفقد المؤتمر قوته وتأثيره)</a:t>
            </a:r>
          </a:p>
          <a:p>
            <a:pPr algn="r" rtl="1"/>
            <a:r>
              <a:rPr lang="ar-SA" dirty="0" smtClean="0"/>
              <a:t>يقوم على التأثير (المتحدث باسم المؤسسة)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346554550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3600" b="1" dirty="0" smtClean="0"/>
              <a:t>صفات المتحدث باسم المؤسسة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507288" cy="4389120"/>
          </a:xfrm>
        </p:spPr>
        <p:txBody>
          <a:bodyPr anchor="ctr"/>
          <a:lstStyle/>
          <a:p>
            <a:pPr algn="r" rtl="1"/>
            <a:r>
              <a:rPr lang="ar-SA" dirty="0" smtClean="0"/>
              <a:t>شخصية مهمة داخل المؤسسة (يشترك في وضع سياساتها، </a:t>
            </a:r>
            <a:r>
              <a:rPr lang="ar-SA" dirty="0"/>
              <a:t>قيادي، </a:t>
            </a:r>
            <a:r>
              <a:rPr lang="ar-SA" dirty="0" smtClean="0"/>
              <a:t>يمتلك كل المعلومات)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شخصية مهمة بالنسبة إلى الصحفيين 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يمكن اعتماد متحدث باسم المؤسسة (تدريبه)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390420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سلوك المتحدث باسم المؤسسة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628800"/>
            <a:ext cx="8856984" cy="4695800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رحابة الصدر وعدم التوتر</a:t>
            </a:r>
          </a:p>
          <a:p>
            <a:pPr algn="r" rtl="1"/>
            <a:r>
              <a:rPr lang="ar-SA" dirty="0" smtClean="0"/>
              <a:t>عدم التسرع في الإجابة (التفكير جيدا)</a:t>
            </a:r>
          </a:p>
          <a:p>
            <a:pPr algn="r" rtl="1"/>
            <a:r>
              <a:rPr lang="ar-SA" dirty="0" smtClean="0"/>
              <a:t>الصدق</a:t>
            </a:r>
          </a:p>
          <a:p>
            <a:pPr algn="r" rtl="1"/>
            <a:r>
              <a:rPr lang="ar-SA" dirty="0" smtClean="0"/>
              <a:t>القدرة على الحوار (مستمعا جيدا)</a:t>
            </a:r>
          </a:p>
          <a:p>
            <a:pPr algn="r" rtl="1"/>
            <a:r>
              <a:rPr lang="ar-SA" dirty="0" smtClean="0"/>
              <a:t>التركيز على موضوع المؤتمر (تجنب المواضيع الجانبية والشخصية)</a:t>
            </a:r>
          </a:p>
          <a:p>
            <a:pPr algn="r" rtl="1"/>
            <a:r>
              <a:rPr lang="ar-SA" dirty="0"/>
              <a:t>التحدث بوضوح وبلباقة (تجنب العدائية تجاه الصحافيين) واعتماد لغة سهلة وصحيحة</a:t>
            </a:r>
          </a:p>
          <a:p>
            <a:pPr algn="r" rtl="1"/>
            <a:r>
              <a:rPr lang="ar-SA" dirty="0" smtClean="0"/>
              <a:t>احترام الصحافيين (عدم الاستهزاء أو التعالي أو طرح مواضيع شخصية تخصهم)</a:t>
            </a:r>
          </a:p>
          <a:p>
            <a:pPr algn="r" rtl="1"/>
            <a:r>
              <a:rPr lang="ar-SA" dirty="0" smtClean="0"/>
              <a:t>لا يطلب منهم عدم نشر ما ذكره 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6074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r"/>
            <a:r>
              <a:rPr lang="ar-TN" sz="4000" b="1" dirty="0" smtClean="0"/>
              <a:t>مضمون التقرير السنوي</a:t>
            </a:r>
            <a:endParaRPr lang="fr-FR" sz="40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/>
          <a:lstStyle/>
          <a:p>
            <a:pPr algn="r" rtl="1"/>
            <a:r>
              <a:rPr lang="ar-TN" sz="3200" dirty="0" smtClean="0"/>
              <a:t>4- الجوانب القانونية : الإشارة إلى كل القوانين الجديدة الصادرة خلال فترة التقرير وتأثيرها على العمل والأرباح (شرحها بصفة دقيقة)</a:t>
            </a:r>
          </a:p>
          <a:p>
            <a:pPr algn="r" rtl="1"/>
            <a:r>
              <a:rPr lang="ar-TN" sz="3200" dirty="0" smtClean="0"/>
              <a:t>5- الحالة الاقتصادية : ذكر الحالة الاقتصادية التي تمر </a:t>
            </a:r>
            <a:r>
              <a:rPr lang="ar-TN" sz="3200" dirty="0" err="1" smtClean="0"/>
              <a:t>بها</a:t>
            </a:r>
            <a:r>
              <a:rPr lang="ar-TN" sz="3200" dirty="0" smtClean="0"/>
              <a:t> الدولة أو العالم (مراحل انتعاش أو انكماش) تأثيرها على الوضع المالي </a:t>
            </a:r>
          </a:p>
          <a:p>
            <a:pPr algn="r" rtl="1"/>
            <a:r>
              <a:rPr lang="ar-TN" sz="3200" dirty="0" smtClean="0"/>
              <a:t>6- حالة القطاع الذي تعمل فيه المؤسسة : الإشارة إلى مشاكل القطاع وتأثيرها على وضع المؤسسة </a:t>
            </a:r>
          </a:p>
          <a:p>
            <a:pPr algn="r" rtl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فوائد المؤتمر الصحفي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767808"/>
          </a:xfrm>
        </p:spPr>
        <p:txBody>
          <a:bodyPr anchor="ctr"/>
          <a:lstStyle/>
          <a:p>
            <a:pPr algn="r" rtl="1"/>
            <a:r>
              <a:rPr lang="ar-SA" dirty="0" smtClean="0"/>
              <a:t>النشر السريع والواسع للمعلومات ووجهات النظر التي ترغب المنظمة في نشرها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نشر المعلومات عبر كل وسائل الإعلام في الوقت نفسه يعطي أكثر فرص وصول الرسالة إلى المتلقي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يقوي علاقة المؤسسة بوسائل الإعلام (الشعور بالاهتمام بوسائل الإعلام)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1244556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متى يعقد المؤتمر الصحفي ؟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484784"/>
            <a:ext cx="8712968" cy="4896544"/>
          </a:xfrm>
        </p:spPr>
        <p:txBody>
          <a:bodyPr/>
          <a:lstStyle/>
          <a:p>
            <a:pPr algn="r" rtl="1"/>
            <a:r>
              <a:rPr lang="ar-SA" dirty="0" smtClean="0"/>
              <a:t>وجود قضية مهمة (غير اعتيادية) مثيرة لاهتمام الجمهور</a:t>
            </a:r>
          </a:p>
          <a:p>
            <a:pPr algn="r" rtl="1"/>
            <a:r>
              <a:rPr lang="ar-SA" dirty="0" smtClean="0"/>
              <a:t>الرغبة في الإعلان عن أنباء مهمة ويصعب توضيحها في بيان صحفي</a:t>
            </a:r>
          </a:p>
          <a:p>
            <a:pPr algn="r" rtl="1"/>
            <a:r>
              <a:rPr lang="ar-SA" dirty="0" smtClean="0"/>
              <a:t>ضرورة الرد على تساؤلات يطرحها الرأي العام ووسائل الإعلام (تباين ردود فعل الجماهير)</a:t>
            </a:r>
          </a:p>
          <a:p>
            <a:pPr algn="r" rtl="1"/>
            <a:r>
              <a:rPr lang="ar-SA" dirty="0" smtClean="0"/>
              <a:t>رغبة صحفيين في لقاء شخصية مهمة في المؤسسة للاستفسار حول موضوع مهم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b="1" u="sng" dirty="0" smtClean="0"/>
              <a:t>(انتاج جديد، أزمة، تغييرات على مستوى الإدارة، مشروع جديد، الإعلان عن خطة عمل أو خدمة جديدة، افتتاح مشروع جديد...)</a:t>
            </a:r>
          </a:p>
          <a:p>
            <a:pPr algn="r" rtl="1"/>
            <a:endParaRPr lang="ar-SA" u="sng" dirty="0"/>
          </a:p>
        </p:txBody>
      </p:sp>
    </p:spTree>
    <p:extLst>
      <p:ext uri="{BB962C8B-B14F-4D97-AF65-F5344CB8AC3E}">
        <p14:creationId xmlns:p14="http://schemas.microsoft.com/office/powerpoint/2010/main" xmlns="" val="27750924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/>
            <a:r>
              <a:rPr lang="ar-SA" sz="4000" b="1" dirty="0" smtClean="0"/>
              <a:t>أنواع المؤتمرات الصحفية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79512" y="1935480"/>
            <a:ext cx="8784976" cy="4389120"/>
          </a:xfrm>
        </p:spPr>
        <p:txBody>
          <a:bodyPr anchor="ctr"/>
          <a:lstStyle/>
          <a:p>
            <a:pPr algn="r" rtl="1"/>
            <a:r>
              <a:rPr lang="ar-SA" b="1" u="sng" dirty="0" smtClean="0"/>
              <a:t>المؤتمر الدفاعي </a:t>
            </a:r>
            <a:r>
              <a:rPr lang="ar-SA" dirty="0" smtClean="0"/>
              <a:t>: للرد على اتهامات توجه للمؤسسة (البيان الصحفي غير كاف)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المؤتمر الفوري </a:t>
            </a:r>
            <a:r>
              <a:rPr lang="ar-SA" dirty="0" smtClean="0"/>
              <a:t>: حدث آني مهم جدا (حادث، فوز، اتهام..)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المؤتمر المنتظم </a:t>
            </a:r>
            <a:r>
              <a:rPr lang="ar-SA" dirty="0" smtClean="0"/>
              <a:t>: يعقد بشكل دوري (للإعلان عن آخر التطورات)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0594818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SA" sz="4000" b="1" dirty="0" smtClean="0"/>
              <a:t>التخطيط لعقد المؤتمر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التأكد من وجود مادة إخبارية ثرية ومهمة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البيان الصحفي غير كاف لتوضيح الموضوع للصحفيين ومن ثم الرأي العام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تدريب المتحدث باسم المؤسسة (أسئلة محرجة، الاجابة..)</a:t>
            </a:r>
          </a:p>
        </p:txBody>
      </p:sp>
    </p:spTree>
    <p:extLst>
      <p:ext uri="{BB962C8B-B14F-4D97-AF65-F5344CB8AC3E}">
        <p14:creationId xmlns:p14="http://schemas.microsoft.com/office/powerpoint/2010/main" xmlns="" val="19442634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الإجراءات اللازمة لعقد المؤتمر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4695800"/>
          </a:xfrm>
        </p:spPr>
        <p:txBody>
          <a:bodyPr/>
          <a:lstStyle/>
          <a:p>
            <a:pPr algn="r" rtl="1"/>
            <a:r>
              <a:rPr lang="ar-SA" dirty="0"/>
              <a:t>من هو المتحدث </a:t>
            </a:r>
            <a:r>
              <a:rPr lang="ar-SA" dirty="0" smtClean="0"/>
              <a:t>؟ (الاهتمام بالشكل والموضوع)</a:t>
            </a:r>
            <a:endParaRPr lang="ar-SA" dirty="0"/>
          </a:p>
          <a:p>
            <a:pPr algn="r" rtl="1"/>
            <a:r>
              <a:rPr lang="ar-SA" dirty="0"/>
              <a:t>ما هو الموضوع </a:t>
            </a:r>
            <a:r>
              <a:rPr lang="ar-SA" dirty="0" smtClean="0"/>
              <a:t>المطروح وما أهميته ؟ (التأكد من أهميته)</a:t>
            </a:r>
            <a:endParaRPr lang="ar-SA" dirty="0"/>
          </a:p>
          <a:p>
            <a:pPr algn="r" rtl="1"/>
            <a:r>
              <a:rPr lang="ar-SA" dirty="0" smtClean="0"/>
              <a:t>أين </a:t>
            </a:r>
            <a:r>
              <a:rPr lang="ar-SA" dirty="0"/>
              <a:t>يعقد المؤتمر </a:t>
            </a:r>
            <a:r>
              <a:rPr lang="ar-SA" dirty="0" smtClean="0"/>
              <a:t>؟ (القرب، تسهيل عمل الصحفيين : موقف السيارات، التبريد أو التدفئة، توصيل الكهرباء للهواتف وأجهزة المصورين، الإضاءة..) </a:t>
            </a:r>
            <a:endParaRPr lang="ar-SA" dirty="0"/>
          </a:p>
          <a:p>
            <a:pPr algn="r" rtl="1"/>
            <a:r>
              <a:rPr lang="ar-SA" dirty="0"/>
              <a:t>متى يعقد المؤتمر </a:t>
            </a:r>
            <a:r>
              <a:rPr lang="ar-SA" dirty="0" smtClean="0"/>
              <a:t>؟ (تجنب مواعيد بعض المناسبات أو نهاية الدوام أو طبع الصحف أو بث النشرات الإخبارية)</a:t>
            </a:r>
            <a:endParaRPr lang="ar-SA" dirty="0"/>
          </a:p>
          <a:p>
            <a:pPr algn="r" rtl="1"/>
            <a:r>
              <a:rPr lang="ar-SA" dirty="0"/>
              <a:t>كيف يتم ترتيب القاعة </a:t>
            </a:r>
            <a:r>
              <a:rPr lang="ar-SA" dirty="0" smtClean="0"/>
              <a:t>؟ (منصة عالية للمتحدث وكراسي مصطفة ومنظمة بنفس الشكل حتى لا يكون هناك انطباعا بالتمييز بين الحاضرين، الأجهزة الضرورية للحديث والاستماع)</a:t>
            </a:r>
            <a:endParaRPr lang="ar-SA" dirty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5686804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تنظيم المؤتمر </a:t>
            </a:r>
            <a:r>
              <a:rPr lang="ar-TN" sz="4000" b="1" dirty="0" smtClean="0"/>
              <a:t>الصحفي 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700808"/>
            <a:ext cx="8568952" cy="4623792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توجيه دعوات لكل وسائل الإعلام (عدم استثناء أحد) قبل فترة من الموعد</a:t>
            </a:r>
          </a:p>
          <a:p>
            <a:pPr algn="r" rtl="1"/>
            <a:r>
              <a:rPr lang="ar-SA" dirty="0" smtClean="0"/>
              <a:t>الدعوة : الخطوط العامة للمؤتمر وأسباب انعقاده، التاريخ، المكان، اسم المتحدث</a:t>
            </a:r>
          </a:p>
          <a:p>
            <a:pPr algn="r" rtl="1"/>
            <a:r>
              <a:rPr lang="ar-SA" dirty="0" smtClean="0"/>
              <a:t>استقبال الصحفيين وتسجيل أسمائهم وأسماء المؤسسات الإعلامية (عند باب القاعة)</a:t>
            </a:r>
          </a:p>
          <a:p>
            <a:pPr algn="r" rtl="1"/>
            <a:r>
              <a:rPr lang="ar-SA" dirty="0" smtClean="0"/>
              <a:t>ضرورة وجود مضيف استقبال أو موظفي العلاقات العامة (شارة مميزة تحمل أسماءهم والمؤسسة والتنظيم وتربط في عروة سترتهم حتى يتعرف عليهم الحاضرون لطلب العون ..)</a:t>
            </a:r>
          </a:p>
          <a:p>
            <a:pPr algn="r" rtl="1"/>
            <a:r>
              <a:rPr lang="ar-SA" dirty="0" smtClean="0"/>
              <a:t>كراسي القاعة كافية (الطاولات للكتابة وأوراق وأقلام والتوصيل الكهربائي...)</a:t>
            </a:r>
          </a:p>
          <a:p>
            <a:pPr algn="r" rtl="1"/>
            <a:r>
              <a:rPr lang="ar-SA" dirty="0" smtClean="0"/>
              <a:t>الترجمة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64999178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بيان المؤتمر</a:t>
            </a:r>
            <a:r>
              <a:rPr lang="ar-TN" sz="4000" b="1" dirty="0" smtClean="0"/>
              <a:t> الصحفي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الاقتباس الدقيق للموضوع (السبب)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يعطي للصحفيين فترة لاستيعاب المضمون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يضمن اهتمام الصحفي بالموضوع وتوجيه الأسئلة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1472830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3600" b="1" dirty="0" smtClean="0"/>
              <a:t>المؤتمر الصحفي الناجح</a:t>
            </a: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 anchor="ctr"/>
          <a:lstStyle/>
          <a:p>
            <a:pPr algn="r" rtl="1"/>
            <a:r>
              <a:rPr lang="ar-SA" dirty="0" smtClean="0"/>
              <a:t>الالتزام بموعد المؤتمر</a:t>
            </a:r>
          </a:p>
          <a:p>
            <a:pPr algn="r" rtl="1"/>
            <a:r>
              <a:rPr lang="ar-SA" dirty="0" smtClean="0"/>
              <a:t>تلاوة البيان باختصار لإتاحة الفرصة للصحفيين لطرح أسئلتهم</a:t>
            </a:r>
          </a:p>
          <a:p>
            <a:pPr algn="r" rtl="1"/>
            <a:r>
              <a:rPr lang="ar-SA" dirty="0" smtClean="0"/>
              <a:t>معاملة الصحفيين بكل احترام وشفافية عند الإجابة على الأسئلة (دون الكشف عن أسرار المؤسسة)</a:t>
            </a:r>
          </a:p>
          <a:p>
            <a:pPr algn="r" rtl="1"/>
            <a:r>
              <a:rPr lang="ar-SA" dirty="0" smtClean="0"/>
              <a:t>عدائية المتحدث ليست في صالح المؤسسة</a:t>
            </a:r>
          </a:p>
          <a:p>
            <a:pPr algn="r" rtl="1"/>
            <a:r>
              <a:rPr lang="ar-SA" dirty="0" smtClean="0"/>
              <a:t>لباقة المتحدث وسلامة لغته</a:t>
            </a:r>
          </a:p>
          <a:p>
            <a:pPr algn="r" rtl="1"/>
            <a:r>
              <a:rPr lang="ar-SA" dirty="0" smtClean="0"/>
              <a:t>تدريب المتحدث على مواجهة المواقف الصعبة المحتملة</a:t>
            </a:r>
          </a:p>
          <a:p>
            <a:pPr algn="r" rtl="1"/>
            <a:r>
              <a:rPr lang="ar-SA" dirty="0" smtClean="0"/>
              <a:t>التركيز على موضوع المؤتمر وأهدافه (تجنب المواضيع الجانبية)</a:t>
            </a:r>
          </a:p>
        </p:txBody>
      </p:sp>
    </p:spTree>
    <p:extLst>
      <p:ext uri="{BB962C8B-B14F-4D97-AF65-F5344CB8AC3E}">
        <p14:creationId xmlns:p14="http://schemas.microsoft.com/office/powerpoint/2010/main" xmlns="" val="191091462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r" rtl="1"/>
            <a:r>
              <a:rPr lang="ar-SA" b="1" dirty="0" smtClean="0"/>
              <a:t>2- الدعوة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824536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ar-SA" dirty="0" smtClean="0"/>
              <a:t>نوع من الأحداث الخاصة التي تعدها إدارة العلاقات العامة (يقدم فيها الطعام والشراب)</a:t>
            </a:r>
          </a:p>
          <a:p>
            <a:pPr algn="r" rtl="1"/>
            <a:r>
              <a:rPr lang="ar-SA" dirty="0" smtClean="0"/>
              <a:t>يرتبط عادة بنشاط آخر (اجتماع، حلقة دراسية..) أو يكون حدثا مستقلا</a:t>
            </a:r>
          </a:p>
          <a:p>
            <a:pPr algn="r" rtl="1"/>
            <a:r>
              <a:rPr lang="ar-SA" dirty="0" smtClean="0"/>
              <a:t>إدارة العلاقات العامة تهتم بكل التفاصيل (حجوزات، أنواع الأطعمة، موعد الحضور...)</a:t>
            </a:r>
          </a:p>
          <a:p>
            <a:pPr algn="r" rtl="1"/>
            <a:r>
              <a:rPr lang="ar-SA" dirty="0" smtClean="0"/>
              <a:t>دعوة الفطور</a:t>
            </a:r>
          </a:p>
          <a:p>
            <a:pPr algn="r" rtl="1"/>
            <a:r>
              <a:rPr lang="ar-SA" dirty="0" smtClean="0"/>
              <a:t>دعوة الغداء</a:t>
            </a:r>
          </a:p>
          <a:p>
            <a:pPr algn="r" rtl="1"/>
            <a:r>
              <a:rPr lang="ar-SA" dirty="0" smtClean="0"/>
              <a:t>دعوة العشاء</a:t>
            </a:r>
          </a:p>
          <a:p>
            <a:pPr algn="r" rtl="1"/>
            <a:r>
              <a:rPr lang="ar-SA" dirty="0" smtClean="0"/>
              <a:t>الولائم الكبرى</a:t>
            </a:r>
          </a:p>
          <a:p>
            <a:pPr algn="r" rtl="1"/>
            <a:r>
              <a:rPr lang="ar-SA" dirty="0" smtClean="0"/>
              <a:t>حفلات الكوكتيل</a:t>
            </a:r>
          </a:p>
          <a:p>
            <a:pPr algn="r" rtl="1"/>
            <a:r>
              <a:rPr lang="ar-SA" dirty="0" smtClean="0"/>
              <a:t>غرفة الضيافة</a:t>
            </a:r>
          </a:p>
          <a:p>
            <a:pPr algn="r" rtl="1"/>
            <a:r>
              <a:rPr lang="ar-SA" dirty="0" smtClean="0"/>
              <a:t>حفلات الاستقبال المسائية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5294427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أنواع الدعوات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/>
          <a:lstStyle/>
          <a:p>
            <a:pPr algn="r" rtl="1"/>
            <a:r>
              <a:rPr lang="ar-SA" b="1" u="sng" dirty="0" smtClean="0"/>
              <a:t>دعوة الفطور </a:t>
            </a:r>
            <a:r>
              <a:rPr lang="ar-SA" dirty="0" smtClean="0"/>
              <a:t>: تنظم خلال المؤتمرات أو الاجتماعات لتحفيز المشاركين على حضور النشاط في موعده المحدد (لقاء غير رسمي يقوم على الاتصال المباشر للتقريب بين مختلف الأطراف ووجهات نظرهم)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دعوة الغداء </a:t>
            </a:r>
            <a:r>
              <a:rPr lang="ar-SA" dirty="0" smtClean="0"/>
              <a:t>: </a:t>
            </a:r>
          </a:p>
          <a:p>
            <a:pPr algn="r" rtl="1">
              <a:buFontTx/>
              <a:buChar char="-"/>
            </a:pPr>
            <a:r>
              <a:rPr lang="ar-SA" dirty="0" smtClean="0"/>
              <a:t>تبدأ وتنتهي بوقت محدد ( لتتيح للمدعوين فرصة العودة إلى العمل)</a:t>
            </a:r>
          </a:p>
          <a:p>
            <a:pPr algn="r" rtl="1">
              <a:buFontTx/>
              <a:buChar char="-"/>
            </a:pPr>
            <a:r>
              <a:rPr lang="ar-SA" dirty="0" smtClean="0"/>
              <a:t>تأخذ </a:t>
            </a:r>
            <a:r>
              <a:rPr lang="ar-SA" dirty="0"/>
              <a:t>طابعا رسميا (الترحيب بالضيوف وموضوع اللقاء)</a:t>
            </a:r>
          </a:p>
          <a:p>
            <a:pPr algn="r" rtl="1">
              <a:buFontTx/>
              <a:buChar char="-"/>
            </a:pPr>
            <a:r>
              <a:rPr lang="ar-SA" dirty="0" smtClean="0"/>
              <a:t>تخصيص مكان على رأس الطاولة لكبار المسؤولين (للاستماع للكلمة)</a:t>
            </a:r>
          </a:p>
          <a:p>
            <a:pPr algn="r" rtl="1">
              <a:buFontTx/>
              <a:buChar char="-"/>
            </a:pPr>
            <a:r>
              <a:rPr lang="ar-SA" dirty="0" smtClean="0"/>
              <a:t>تخصيص مكان لكل ضيف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051909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r"/>
            <a:r>
              <a:rPr lang="ar-TN" sz="4400" b="1" dirty="0" smtClean="0"/>
              <a:t>مضمون التقرير السنوي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Autofit/>
          </a:bodyPr>
          <a:lstStyle/>
          <a:p>
            <a:pPr algn="r" rtl="1"/>
            <a:r>
              <a:rPr lang="ar-TN" sz="3200" dirty="0" smtClean="0"/>
              <a:t>7- العلاقة مع الأجهزة الحكومية أي إدارات الرقابة المالية أو الصحية : تأثير أجهزة الدولة على أعمالها (تعرقل  ...)</a:t>
            </a:r>
          </a:p>
          <a:p>
            <a:pPr algn="r" rtl="1"/>
            <a:r>
              <a:rPr lang="ar-TN" sz="3200" dirty="0" smtClean="0"/>
              <a:t>8- التسويق : ذكر الأنشطة التسويقية وطبيعتها التي تقوم </a:t>
            </a:r>
            <a:r>
              <a:rPr lang="ar-TN" sz="3200" dirty="0" err="1" smtClean="0"/>
              <a:t>بها</a:t>
            </a:r>
            <a:r>
              <a:rPr lang="ar-TN" sz="3200" dirty="0" smtClean="0"/>
              <a:t> </a:t>
            </a:r>
            <a:r>
              <a:rPr lang="ar-TN" sz="3200" dirty="0"/>
              <a:t>ا</a:t>
            </a:r>
            <a:r>
              <a:rPr lang="ar-TN" sz="3200" dirty="0" smtClean="0"/>
              <a:t>لمؤسسة للترويج لمنتجاتها</a:t>
            </a:r>
          </a:p>
          <a:p>
            <a:pPr algn="r" rtl="1"/>
            <a:r>
              <a:rPr lang="ar-TN" sz="3200" dirty="0" smtClean="0"/>
              <a:t>9- العضوية : يلعب حجم العضوية دورا مهما في تحديد مدى نجاح المؤسسة (المنظمات التطوعية)</a:t>
            </a:r>
          </a:p>
          <a:p>
            <a:pPr algn="r" rtl="1"/>
            <a:r>
              <a:rPr lang="ar-TN" sz="3200" dirty="0" smtClean="0"/>
              <a:t>10- الجوانب الشخصية : ذكر مؤهلات </a:t>
            </a:r>
            <a:r>
              <a:rPr lang="ar-TN" sz="3200" dirty="0" err="1" smtClean="0"/>
              <a:t>مسؤولي</a:t>
            </a:r>
            <a:r>
              <a:rPr lang="ar-TN" sz="3200" dirty="0" smtClean="0"/>
              <a:t> المؤسسة ونشر صورهم (لدعم الصورة الذهنية للمؤسسة وتسهيل الحكم عليها)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52694"/>
          </a:xfrm>
        </p:spPr>
        <p:txBody>
          <a:bodyPr>
            <a:normAutofit fontScale="90000"/>
          </a:bodyPr>
          <a:lstStyle/>
          <a:p>
            <a:pPr algn="r" rtl="1"/>
            <a:r>
              <a:rPr lang="ar-TN" b="1" dirty="0" smtClean="0"/>
              <a:t>أنواع الدعوات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b="1" u="sng" dirty="0" smtClean="0"/>
              <a:t>دعوة العشاء </a:t>
            </a:r>
            <a:r>
              <a:rPr lang="ar-SA" dirty="0" smtClean="0"/>
              <a:t>: </a:t>
            </a:r>
          </a:p>
          <a:p>
            <a:pPr algn="r" rtl="1">
              <a:buFontTx/>
              <a:buChar char="-"/>
            </a:pPr>
            <a:r>
              <a:rPr lang="ar-SA" dirty="0"/>
              <a:t>تأخذ طابعا رسميا (قد يفوق دعوة الغداء)</a:t>
            </a:r>
          </a:p>
          <a:p>
            <a:pPr algn="r" rtl="1">
              <a:buFontTx/>
              <a:buChar char="-"/>
            </a:pPr>
            <a:r>
              <a:rPr lang="ar-SA" dirty="0"/>
              <a:t>ينطبق عليها كل إعدادات دعوة الغداء ما عدا الوقت (غير محدد)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الولائم الكبرى </a:t>
            </a:r>
            <a:r>
              <a:rPr lang="ar-SA" dirty="0" smtClean="0"/>
              <a:t>: هو أكثر أنواع الدعوات رسمية (ينطبق عليه كل إعدادات العشاء)</a:t>
            </a:r>
          </a:p>
          <a:p>
            <a:pPr algn="r" rtl="1"/>
            <a:r>
              <a:rPr lang="ar-SA" b="1" u="sng" dirty="0" smtClean="0"/>
              <a:t>حفلات الكوكتيل </a:t>
            </a:r>
            <a:r>
              <a:rPr lang="ar-SA" dirty="0" smtClean="0"/>
              <a:t>: تتم الدعوة لها بصفة رسمية أو غير رسمية وتقام في أماكن خاصة أو في الفنادق (مساءً أو في نهاية اليوم)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غرف الضيافة </a:t>
            </a:r>
            <a:r>
              <a:rPr lang="ar-SA" dirty="0" smtClean="0"/>
              <a:t>: هو اجتماع جانبي يقام في غرفة على هامش مؤتمر أو اجتماع عام (فرصة النقاش والمحادثات الجانبية) ويمكن أن تؤثر نتائجها على ما سيدور في الجلسات العامة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حفلات الاستقبال المسائية </a:t>
            </a:r>
            <a:r>
              <a:rPr lang="ar-SA" dirty="0" smtClean="0"/>
              <a:t>: نشاط غير رسمي لتبادل الحديث أو الاستماع أو تقريب وجهات النظر في نشاط معين 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3463378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r" rtl="1"/>
            <a:r>
              <a:rPr lang="ar-SA" b="1" dirty="0" smtClean="0"/>
              <a:t>3- صندوق الشكاوى والمقترحات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 anchor="ctr"/>
          <a:lstStyle/>
          <a:p>
            <a:pPr algn="r" rtl="1"/>
            <a:r>
              <a:rPr lang="ar-SA" dirty="0" smtClean="0"/>
              <a:t>تسهيل وصول شكاوى الجمهور ومقترحاته إلى </a:t>
            </a:r>
            <a:r>
              <a:rPr lang="ar-SA" dirty="0" err="1" smtClean="0"/>
              <a:t>مسؤولي</a:t>
            </a:r>
            <a:r>
              <a:rPr lang="ar-SA" dirty="0" smtClean="0"/>
              <a:t> المؤسسة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قياس التغذية العكسية لنشاط المؤسسة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الحصول على مقترحات قد تكون مهمة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الاهتمام بمكان وضع الصندوق (يراه الجمهور الداخلي أو الخارجي بسهولة)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4366762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4000" b="1" dirty="0" smtClean="0"/>
              <a:t>المآخذ على بعض صناديق المقترحات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توضع في أماكن جانبية (غير واضحة)</a:t>
            </a:r>
          </a:p>
          <a:p>
            <a:pPr algn="r" rtl="1"/>
            <a:r>
              <a:rPr lang="ar-SA" dirty="0" smtClean="0"/>
              <a:t>يكسوها التراب (يدل على عدم الاهتمام بمحتوياتها)</a:t>
            </a:r>
          </a:p>
          <a:p>
            <a:pPr algn="r" rtl="1"/>
            <a:r>
              <a:rPr lang="ar-SA" dirty="0" smtClean="0"/>
              <a:t>لا تتم الإجابة عليها</a:t>
            </a:r>
          </a:p>
          <a:p>
            <a:pPr algn="r" rtl="1"/>
            <a:r>
              <a:rPr lang="ar-SA" dirty="0" smtClean="0"/>
              <a:t>لا تقرأ</a:t>
            </a:r>
          </a:p>
          <a:p>
            <a:pPr algn="r" rtl="1"/>
            <a:r>
              <a:rPr lang="ar-SA" dirty="0" smtClean="0"/>
              <a:t>لا يوجد مسؤول مكلف بمتابعة محتوياتها</a:t>
            </a:r>
          </a:p>
          <a:p>
            <a:pPr algn="r" rtl="1"/>
            <a:r>
              <a:rPr lang="ar-SA" dirty="0" smtClean="0"/>
              <a:t>تنظر لها على أنها شكاوى ضد أشخاص بعينهم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67467407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الحلول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ترتبط بإدارة العلاقات العامة التي تكلف </a:t>
            </a:r>
            <a:r>
              <a:rPr lang="ar-SA" dirty="0" err="1" smtClean="0"/>
              <a:t>مسؤولا</a:t>
            </a:r>
            <a:r>
              <a:rPr lang="ar-SA" dirty="0" smtClean="0"/>
              <a:t> لمتابعتها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إبلاغ المرسل بوصول شكواه أو مقترحه والوعد بدراسة الرسالة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رصد جوائز للمقترحات المهمة والمفيدة للمؤسسة</a:t>
            </a:r>
            <a:endParaRPr lang="ar-TN" dirty="0" smtClean="0"/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نشر الشكاوى وإجابة المؤسسة في مجلة المؤسس</a:t>
            </a:r>
            <a:r>
              <a:rPr lang="ar-TN" dirty="0" smtClean="0"/>
              <a:t>ة</a:t>
            </a:r>
          </a:p>
          <a:p>
            <a:pPr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الاهتمام بمكان الصندوق ونظافته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03442798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rtl="1"/>
            <a:r>
              <a:rPr lang="ar-SA" b="1" dirty="0" smtClean="0"/>
              <a:t>4- زيارة المنظمة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مناسبة لربط تواصل مع الجماهير الخارجية</a:t>
            </a:r>
          </a:p>
          <a:p>
            <a:pPr algn="r" rtl="1"/>
            <a:r>
              <a:rPr lang="ar-SA" dirty="0" smtClean="0"/>
              <a:t>توضيح طريقة العمل، المعدات ، التجهيزات ...</a:t>
            </a:r>
          </a:p>
          <a:p>
            <a:pPr algn="r" rtl="1"/>
            <a:r>
              <a:rPr lang="ar-SA" dirty="0" smtClean="0"/>
              <a:t>تتم خلال مناسبات معينة (افتتاح مبنى، ذكرى معينة...)</a:t>
            </a:r>
          </a:p>
          <a:p>
            <a:pPr algn="r" rtl="1"/>
            <a:r>
              <a:rPr lang="ar-SA" dirty="0" smtClean="0"/>
              <a:t>يمكن أن تتم بشكل مستمر (جزءً مكملا لنشاط المؤسسة)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4130160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 anchor="t">
            <a:normAutofit/>
          </a:bodyPr>
          <a:lstStyle/>
          <a:p>
            <a:pPr algn="ctr" rtl="1"/>
            <a:r>
              <a:rPr lang="ar-SA" sz="4000" b="1" dirty="0" smtClean="0"/>
              <a:t>عناصر الزيارة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400600"/>
          </a:xfrm>
        </p:spPr>
        <p:txBody>
          <a:bodyPr>
            <a:normAutofit/>
          </a:bodyPr>
          <a:lstStyle/>
          <a:p>
            <a:pPr algn="r" rtl="1"/>
            <a:r>
              <a:rPr lang="ar-SA" b="1" u="sng" dirty="0" smtClean="0"/>
              <a:t>التوقيت </a:t>
            </a:r>
            <a:r>
              <a:rPr lang="ar-SA" dirty="0" smtClean="0"/>
              <a:t>(ملائما للزوار)</a:t>
            </a:r>
          </a:p>
          <a:p>
            <a:pPr algn="r" rtl="1"/>
            <a:r>
              <a:rPr lang="ar-SA" b="1" u="sng" dirty="0" smtClean="0"/>
              <a:t>حركة المرور ووقوف سيارات الزوار</a:t>
            </a:r>
            <a:r>
              <a:rPr lang="ar-SA" dirty="0" smtClean="0"/>
              <a:t> </a:t>
            </a:r>
            <a:endParaRPr lang="ar-SA" b="1" u="sng" dirty="0" smtClean="0"/>
          </a:p>
          <a:p>
            <a:pPr algn="r" rtl="1"/>
            <a:r>
              <a:rPr lang="ar-SA" b="1" u="sng" dirty="0" smtClean="0"/>
              <a:t>الاستقبال</a:t>
            </a:r>
            <a:r>
              <a:rPr lang="ar-SA" dirty="0" smtClean="0"/>
              <a:t> (تكليف فريق خاص)</a:t>
            </a:r>
            <a:endParaRPr lang="ar-SA" b="1" u="sng" dirty="0" smtClean="0"/>
          </a:p>
          <a:p>
            <a:pPr algn="r" rtl="1"/>
            <a:r>
              <a:rPr lang="ar-SA" b="1" u="sng" dirty="0" smtClean="0"/>
              <a:t>إجراءات السلامة</a:t>
            </a:r>
            <a:r>
              <a:rPr lang="ar-SA" dirty="0" smtClean="0"/>
              <a:t> (تحديد خط سير الزيارة)</a:t>
            </a:r>
            <a:endParaRPr lang="ar-SA" b="1" u="sng" dirty="0" smtClean="0"/>
          </a:p>
          <a:p>
            <a:pPr algn="r" rtl="1"/>
            <a:r>
              <a:rPr lang="ar-SA" b="1" u="sng" dirty="0" smtClean="0"/>
              <a:t>المساعدة الطبية الأولية</a:t>
            </a:r>
            <a:r>
              <a:rPr lang="ar-SA" dirty="0"/>
              <a:t> </a:t>
            </a:r>
            <a:r>
              <a:rPr lang="ar-SA" dirty="0" smtClean="0"/>
              <a:t>(التفكير في تكليف فريق طبي)</a:t>
            </a:r>
            <a:endParaRPr lang="ar-SA" b="1" u="sng" dirty="0" smtClean="0"/>
          </a:p>
          <a:p>
            <a:pPr algn="r" rtl="1"/>
            <a:r>
              <a:rPr lang="ar-SA" b="1" u="sng" dirty="0" smtClean="0"/>
              <a:t>المرشدون</a:t>
            </a:r>
            <a:r>
              <a:rPr lang="ar-SA" dirty="0"/>
              <a:t> </a:t>
            </a:r>
            <a:r>
              <a:rPr lang="ar-SA" dirty="0" smtClean="0"/>
              <a:t>(تكليف أشخاص للإرشاد بمختلف نقاط الزيارة)</a:t>
            </a:r>
            <a:endParaRPr lang="ar-SA" b="1" u="sng" dirty="0" smtClean="0"/>
          </a:p>
          <a:p>
            <a:pPr algn="r" rtl="1"/>
            <a:r>
              <a:rPr lang="ar-SA" b="1" u="sng" dirty="0" smtClean="0"/>
              <a:t>توزيع الهدايا والمطبوعات</a:t>
            </a:r>
          </a:p>
          <a:p>
            <a:pPr algn="r" rtl="1"/>
            <a:r>
              <a:rPr lang="ar-SA" b="1" u="sng" dirty="0" smtClean="0"/>
              <a:t>تصوير الزوار</a:t>
            </a:r>
          </a:p>
          <a:p>
            <a:pPr algn="r" rtl="1"/>
            <a:r>
              <a:rPr lang="ar-SA" b="1" u="sng" dirty="0" smtClean="0"/>
              <a:t>دعوة الزوار</a:t>
            </a:r>
            <a:r>
              <a:rPr lang="ar-SA" dirty="0" smtClean="0"/>
              <a:t> (وجبة غداء بعد الزيارة أو احتساء مشروبات ..)</a:t>
            </a:r>
            <a:endParaRPr lang="ar-SA" b="1" u="sng" dirty="0" smtClean="0"/>
          </a:p>
          <a:p>
            <a:pPr algn="r" rtl="1"/>
            <a:r>
              <a:rPr lang="ar-SA" b="1" u="sng" dirty="0" smtClean="0"/>
              <a:t>استمارة استبيان</a:t>
            </a:r>
            <a:r>
              <a:rPr lang="ar-SA" dirty="0" smtClean="0"/>
              <a:t> (نهاية الزيارة للتعرف على وجهة نظرهم)</a:t>
            </a:r>
            <a:endParaRPr lang="ar-SA" b="1" u="sng" dirty="0"/>
          </a:p>
        </p:txBody>
      </p:sp>
    </p:spTree>
    <p:extLst>
      <p:ext uri="{BB962C8B-B14F-4D97-AF65-F5344CB8AC3E}">
        <p14:creationId xmlns:p14="http://schemas.microsoft.com/office/powerpoint/2010/main" xmlns="" val="301577392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 algn="ctr" rtl="1"/>
            <a:r>
              <a:rPr lang="ar-SA" dirty="0"/>
              <a:t/>
            </a:r>
            <a:br>
              <a:rPr lang="ar-SA" dirty="0"/>
            </a:br>
            <a:r>
              <a:rPr lang="ar-SA" sz="6000" b="1" dirty="0" smtClean="0"/>
              <a:t>5- المعارض</a:t>
            </a:r>
            <a:endParaRPr lang="ar-SA" sz="6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تهدف إلى تحسين صورة المؤسسة لدى الرأي العام</a:t>
            </a:r>
          </a:p>
          <a:p>
            <a:pPr algn="r" rtl="1"/>
            <a:r>
              <a:rPr lang="ar-SA" dirty="0" smtClean="0"/>
              <a:t>تزويد الرأي العام بمعلومات حول المؤسسة وتقوم على جذبه ومده بالمعطيات التالية :</a:t>
            </a:r>
          </a:p>
          <a:p>
            <a:pPr algn="r" rtl="1"/>
            <a:r>
              <a:rPr lang="ar-SA" dirty="0" smtClean="0"/>
              <a:t>- معلومات عن المؤسسة (تاريخ، نشاط، خطط، نجاحات ، إدارة..)</a:t>
            </a:r>
          </a:p>
          <a:p>
            <a:pPr algn="r" rtl="1"/>
            <a:r>
              <a:rPr lang="ar-SA" dirty="0" smtClean="0"/>
              <a:t>- منتجات </a:t>
            </a:r>
          </a:p>
          <a:p>
            <a:pPr algn="r" rtl="1"/>
            <a:r>
              <a:rPr lang="ar-SA" dirty="0" smtClean="0"/>
              <a:t>- أسلوب صناعة المنتجات (تستجيب لمواصفات معينة ...)</a:t>
            </a:r>
          </a:p>
          <a:p>
            <a:pPr algn="r" rtl="1"/>
            <a:r>
              <a:rPr lang="ar-SA" dirty="0" smtClean="0"/>
              <a:t>- مدى استفادة الجمهور 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0004304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طريقة العرض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797776"/>
          </a:xfrm>
        </p:spPr>
        <p:txBody>
          <a:bodyPr anchor="ctr"/>
          <a:lstStyle/>
          <a:p>
            <a:pPr algn="r" rtl="1"/>
            <a:r>
              <a:rPr lang="ar-SA" b="1" u="sng" dirty="0" smtClean="0"/>
              <a:t>الاهتمام بالشكل والمحتوى</a:t>
            </a:r>
          </a:p>
          <a:p>
            <a:pPr marL="0" indent="0" algn="r" rtl="1">
              <a:buNone/>
            </a:pPr>
            <a:endParaRPr lang="ar-SA" b="1" u="sng" dirty="0" smtClean="0"/>
          </a:p>
          <a:p>
            <a:pPr algn="r" rtl="1"/>
            <a:r>
              <a:rPr lang="ar-SA" dirty="0" smtClean="0"/>
              <a:t>شكل جذاب (صور، رسومات، نماذج، لوحات، عرض آلات قديمة..)</a:t>
            </a:r>
          </a:p>
          <a:p>
            <a:pPr algn="r" rtl="1"/>
            <a:r>
              <a:rPr lang="ar-SA" dirty="0" smtClean="0"/>
              <a:t>محتوى : ثري ومفيد للجمهور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9300354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 rtl="1"/>
            <a:r>
              <a:rPr lang="ar-SA" b="1" dirty="0" smtClean="0"/>
              <a:t>6- الاجتماعات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algn="r" rtl="1"/>
            <a:r>
              <a:rPr lang="ar-SA" dirty="0" smtClean="0"/>
              <a:t>تتولى إدارة العلاقات العامة تنظيم الاجتماعات </a:t>
            </a:r>
          </a:p>
          <a:p>
            <a:pPr algn="r" rtl="1"/>
            <a:r>
              <a:rPr lang="ar-SA" dirty="0" smtClean="0"/>
              <a:t>التخطيط المحكم يساعد على نجاح الاجتماع</a:t>
            </a:r>
          </a:p>
          <a:p>
            <a:pPr algn="r" rtl="1"/>
            <a:endParaRPr lang="ar-SA" dirty="0"/>
          </a:p>
          <a:p>
            <a:pPr algn="r" rtl="1"/>
            <a:r>
              <a:rPr lang="ar-SA" b="1" u="sng" dirty="0" smtClean="0"/>
              <a:t>أنواع الاجتماعات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اجتماع المشاركة : لحل مشكلة أو وضع خطة عمل</a:t>
            </a:r>
          </a:p>
          <a:p>
            <a:pPr algn="r" rtl="1"/>
            <a:r>
              <a:rPr lang="ar-SA" dirty="0" smtClean="0"/>
              <a:t>اجتماع الاستماع : الاعلان عن قرارات جديدة أو قوانين جديدة ...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/>
              <a:t>تحديد الهدف الأساسي من الاجتماع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786117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خطة عقد الاجتماعات 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u="sng" dirty="0" smtClean="0"/>
              <a:t>يجب أن تتضمن الخطة الإجابة على التساؤلات التالية </a:t>
            </a:r>
            <a:r>
              <a:rPr lang="ar-SA" dirty="0" smtClean="0"/>
              <a:t>:</a:t>
            </a:r>
          </a:p>
          <a:p>
            <a:pPr algn="r" rtl="1"/>
            <a:r>
              <a:rPr lang="ar-SA" dirty="0" smtClean="0"/>
              <a:t>من يحضر ؟</a:t>
            </a:r>
          </a:p>
          <a:p>
            <a:pPr algn="r" rtl="1"/>
            <a:r>
              <a:rPr lang="ar-SA" dirty="0" smtClean="0"/>
              <a:t>من يتحدث ؟</a:t>
            </a:r>
          </a:p>
          <a:p>
            <a:pPr algn="r" rtl="1"/>
            <a:r>
              <a:rPr lang="ar-SA" dirty="0" smtClean="0"/>
              <a:t>أين يعقد الاجتماع ؟</a:t>
            </a:r>
          </a:p>
          <a:p>
            <a:pPr algn="r" rtl="1"/>
            <a:r>
              <a:rPr lang="ar-SA" dirty="0" smtClean="0"/>
              <a:t>متى ؟</a:t>
            </a:r>
          </a:p>
          <a:p>
            <a:pPr algn="r" rtl="1"/>
            <a:r>
              <a:rPr lang="ar-SA" dirty="0" smtClean="0"/>
              <a:t>كم هي مدة الاجتماع وإلى متى يمكن أن يستمر ؟</a:t>
            </a:r>
          </a:p>
          <a:p>
            <a:pPr algn="r" rtl="1"/>
            <a:r>
              <a:rPr lang="ar-SA" dirty="0" smtClean="0"/>
              <a:t>ما هي المواضيع التي سيناقشها أي جدول أعمال الاجتماع ؟</a:t>
            </a:r>
          </a:p>
          <a:p>
            <a:pPr algn="r" rtl="1"/>
            <a:r>
              <a:rPr lang="ar-SA" dirty="0" smtClean="0"/>
              <a:t>ما هي التسهيلات الضرورية اللازمة لعقد الاجتماع ؟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25829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TN" sz="4400" b="1" dirty="0" smtClean="0"/>
              <a:t>أسلوب كتابة التقرير السنوي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TN" sz="3200" dirty="0" smtClean="0"/>
              <a:t>واضح</a:t>
            </a:r>
          </a:p>
          <a:p>
            <a:pPr algn="r" rtl="1"/>
            <a:r>
              <a:rPr lang="ar-TN" sz="3200" dirty="0" smtClean="0"/>
              <a:t>مختصر</a:t>
            </a:r>
          </a:p>
          <a:p>
            <a:pPr algn="r" rtl="1"/>
            <a:r>
              <a:rPr lang="ar-TN" sz="3200" dirty="0" smtClean="0"/>
              <a:t>مفيد</a:t>
            </a:r>
          </a:p>
          <a:p>
            <a:pPr algn="r" rtl="1"/>
            <a:r>
              <a:rPr lang="ar-TN" sz="3200" dirty="0" smtClean="0"/>
              <a:t>مبسط</a:t>
            </a:r>
          </a:p>
          <a:p>
            <a:pPr algn="r" rtl="1"/>
            <a:r>
              <a:rPr lang="ar-TN" sz="3200" dirty="0" smtClean="0"/>
              <a:t>عدم الإخلال بالمعنى </a:t>
            </a:r>
          </a:p>
          <a:p>
            <a:pPr algn="r" rtl="1"/>
            <a:r>
              <a:rPr lang="ar-TN" sz="3200" dirty="0" smtClean="0"/>
              <a:t>الابتعاد عن استخدام المصطلحات الأجنبية والعلمية المعقدة غير المفهومة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السيطرة والإشراف والإدارة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تكليف شخص يتولى إدارة الحوار أو يسير الجلسة</a:t>
            </a:r>
          </a:p>
          <a:p>
            <a:pPr algn="r" rtl="1"/>
            <a:r>
              <a:rPr lang="ar-SA" b="1" u="sng" dirty="0" smtClean="0"/>
              <a:t>تتولى إدارة العلاقات العامة الإشراف على مستلزمات الاجتماع</a:t>
            </a:r>
          </a:p>
          <a:p>
            <a:pPr algn="r" rtl="1"/>
            <a:r>
              <a:rPr lang="ar-SA" dirty="0" smtClean="0"/>
              <a:t>- المكان</a:t>
            </a:r>
          </a:p>
          <a:p>
            <a:pPr algn="r" rtl="1"/>
            <a:r>
              <a:rPr lang="ar-SA" dirty="0" smtClean="0"/>
              <a:t>- ترتيب الجلوس</a:t>
            </a:r>
          </a:p>
          <a:p>
            <a:pPr algn="r" rtl="1"/>
            <a:r>
              <a:rPr lang="ar-SA" dirty="0" smtClean="0"/>
              <a:t>-توزيع الدعوات لحضور الاجتماع</a:t>
            </a:r>
          </a:p>
          <a:p>
            <a:pPr algn="r" rtl="1"/>
            <a:r>
              <a:rPr lang="ar-SA" dirty="0" smtClean="0"/>
              <a:t>- المتحدثون</a:t>
            </a:r>
          </a:p>
          <a:p>
            <a:pPr algn="r" rtl="1"/>
            <a:r>
              <a:rPr lang="ar-SA" dirty="0" smtClean="0"/>
              <a:t>-إعداد البرنامج وتوزيعه على الحضور</a:t>
            </a:r>
          </a:p>
          <a:p>
            <a:pPr algn="r" rtl="1"/>
            <a:r>
              <a:rPr lang="ar-SA" dirty="0" smtClean="0"/>
              <a:t>- التسهيلات (إضاءة، تسجيل صوتي، توزيع دفاتر وأقلام ..)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01581857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 rtl="1"/>
            <a:r>
              <a:rPr lang="ar-SA" b="1" dirty="0" smtClean="0"/>
              <a:t>استخدام الانترنت في العلاقات العامة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1- الموقع الالكتروني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2- البريد الالكتروني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dirty="0" smtClean="0"/>
              <a:t>3- مواقع التواصل الاجتماعي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8403412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 rtl="1"/>
            <a:r>
              <a:rPr lang="ar-SA" b="1" dirty="0" smtClean="0"/>
              <a:t>1- الموقع الالكتروني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 anchor="ctr"/>
          <a:lstStyle/>
          <a:p>
            <a:pPr algn="r" rtl="1"/>
            <a:r>
              <a:rPr lang="ar-SA" dirty="0" smtClean="0"/>
              <a:t>مركز نشاط العلاقات العامة لبناء علاقة مع مختلف الجماهير</a:t>
            </a:r>
          </a:p>
          <a:p>
            <a:pPr algn="r" rtl="1"/>
            <a:r>
              <a:rPr lang="ar-SA" dirty="0" smtClean="0"/>
              <a:t>خلق حركة اتصال دائمة مع الجماهير</a:t>
            </a:r>
          </a:p>
          <a:p>
            <a:pPr algn="r" rtl="1"/>
            <a:r>
              <a:rPr lang="ar-SA" dirty="0" smtClean="0"/>
              <a:t>جذب زوار جدد</a:t>
            </a:r>
          </a:p>
          <a:p>
            <a:pPr algn="r" rtl="1"/>
            <a:r>
              <a:rPr lang="ar-SA" dirty="0" smtClean="0"/>
              <a:t>التواصل مع المؤسسات التي لها علاقة تبادل مع المنظمة</a:t>
            </a:r>
          </a:p>
          <a:p>
            <a:pPr algn="r" rtl="1"/>
            <a:r>
              <a:rPr lang="ar-SA" dirty="0" smtClean="0"/>
              <a:t>تحقيق وظائف العلاقات العامة</a:t>
            </a:r>
          </a:p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112380898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خصوصية المواقع الالكترونية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/>
            <a:r>
              <a:rPr lang="ar-SA" dirty="0" smtClean="0"/>
              <a:t>اختيار عنوان الموقع (السهولة، تسجيل على محركات البحث)</a:t>
            </a:r>
          </a:p>
          <a:p>
            <a:pPr algn="r" rtl="1"/>
            <a:r>
              <a:rPr lang="ar-SA" dirty="0" smtClean="0"/>
              <a:t>فترة التحميل (السرعة، 10 ثواني، الحد الأدنى من النص والصور)</a:t>
            </a:r>
          </a:p>
          <a:p>
            <a:pPr algn="r" rtl="1"/>
            <a:r>
              <a:rPr lang="ar-SA" dirty="0" smtClean="0"/>
              <a:t>سهولة الإبحار في الموقع</a:t>
            </a:r>
          </a:p>
          <a:p>
            <a:pPr algn="r" rtl="1"/>
            <a:r>
              <a:rPr lang="ar-SA" dirty="0" smtClean="0"/>
              <a:t>خصوصية الكتابة (السهولة، الاختصار، تفادي اللغة الرسمية، الاستعانة بالرسوم والصور)</a:t>
            </a:r>
          </a:p>
          <a:p>
            <a:pPr algn="r" rtl="1"/>
            <a:r>
              <a:rPr lang="ar-SA" dirty="0" smtClean="0"/>
              <a:t>تصميم الموقع : تفادي الاكثار من الصور والألوان، الفئة المستهدفة، تجنب الخلفية الداكنة)</a:t>
            </a:r>
          </a:p>
          <a:p>
            <a:pPr algn="r" rtl="1"/>
            <a:r>
              <a:rPr lang="ar-SA" dirty="0" smtClean="0"/>
              <a:t>النصوص المختصرة في الصحفة الأولى </a:t>
            </a:r>
          </a:p>
          <a:p>
            <a:pPr algn="r" rtl="1"/>
            <a:r>
              <a:rPr lang="ar-SA" dirty="0" smtClean="0"/>
              <a:t>كيفية التواصل مع المؤسسة</a:t>
            </a:r>
          </a:p>
          <a:p>
            <a:pPr algn="r" rtl="1"/>
            <a:r>
              <a:rPr lang="ar-SA" dirty="0" smtClean="0"/>
              <a:t>الأسئلة الشائعة</a:t>
            </a:r>
          </a:p>
          <a:p>
            <a:pPr algn="r" rtl="1"/>
            <a:r>
              <a:rPr lang="ar-SA" dirty="0" smtClean="0"/>
              <a:t>توفير روابط ووصلات </a:t>
            </a:r>
            <a:r>
              <a:rPr lang="en-US" dirty="0" smtClean="0"/>
              <a:t>Links</a:t>
            </a:r>
          </a:p>
          <a:p>
            <a:pPr algn="r" rtl="1"/>
            <a:r>
              <a:rPr lang="ar-SA" dirty="0" smtClean="0"/>
              <a:t>إضافة الوسائل المتعددة (فيديو، الصوت) </a:t>
            </a:r>
          </a:p>
          <a:p>
            <a:pPr algn="r" rtl="1"/>
            <a:r>
              <a:rPr lang="ar-SA" dirty="0" smtClean="0"/>
              <a:t>الترجمة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79940335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/>
              <a:t>2- البريد الالكتروني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إجابة تساؤلات الجمهور بشكل فوري وسريع</a:t>
            </a:r>
          </a:p>
          <a:p>
            <a:pPr algn="r" rtl="1"/>
            <a:r>
              <a:rPr lang="ar-SA" dirty="0" smtClean="0"/>
              <a:t>نشر المعلومات عن المنظمة</a:t>
            </a:r>
          </a:p>
          <a:p>
            <a:pPr algn="r" rtl="1"/>
            <a:r>
              <a:rPr lang="ar-SA" dirty="0" smtClean="0"/>
              <a:t>إرسال الرسالة الإخبارية للمشتركين</a:t>
            </a:r>
          </a:p>
          <a:p>
            <a:pPr algn="r" rtl="1"/>
            <a:r>
              <a:rPr lang="ar-SA" dirty="0" smtClean="0"/>
              <a:t>التواصل مع الإعلاميين</a:t>
            </a:r>
          </a:p>
          <a:p>
            <a:pPr algn="r" rtl="1"/>
            <a:r>
              <a:rPr lang="ar-SA" dirty="0" smtClean="0"/>
              <a:t>المشاركة مع جماعات المناقشة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91561948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 anchor="t">
            <a:normAutofit/>
          </a:bodyPr>
          <a:lstStyle/>
          <a:p>
            <a:pPr algn="r" rtl="1"/>
            <a:r>
              <a:rPr lang="ar-SA" sz="4000" b="1" dirty="0" smtClean="0"/>
              <a:t>الرسائل الإخبارية الالكترونية</a:t>
            </a:r>
            <a:endParaRPr lang="ar-SA" sz="4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/>
              <a:t>دور الرسائل الإخبارية التقليدية (الكلفة، التفاعلية ، الوقت)</a:t>
            </a:r>
          </a:p>
          <a:p>
            <a:pPr algn="r" rtl="1"/>
            <a:r>
              <a:rPr lang="ar-SA" dirty="0" smtClean="0"/>
              <a:t>توجه إلى فئات معينة (تختارها المؤسسة وفقا لأهدافها)</a:t>
            </a:r>
          </a:p>
          <a:p>
            <a:pPr algn="r" rtl="1"/>
            <a:r>
              <a:rPr lang="ar-SA" dirty="0" smtClean="0"/>
              <a:t>الجماعات المهنية</a:t>
            </a:r>
          </a:p>
          <a:p>
            <a:pPr algn="r" rtl="1"/>
            <a:r>
              <a:rPr lang="ar-SA" dirty="0" smtClean="0"/>
              <a:t>المشتركون</a:t>
            </a:r>
          </a:p>
          <a:p>
            <a:pPr algn="r" rtl="1"/>
            <a:r>
              <a:rPr lang="ar-SA" dirty="0" smtClean="0"/>
              <a:t>تلعب دور التسويق للمنظمة</a:t>
            </a:r>
          </a:p>
          <a:p>
            <a:pPr algn="r" rtl="1"/>
            <a:r>
              <a:rPr lang="ar-SA" dirty="0" smtClean="0"/>
              <a:t>معلومات عن المنظمة والبيئة التي تعمل بها</a:t>
            </a:r>
          </a:p>
          <a:p>
            <a:pPr algn="r" rtl="1"/>
            <a:r>
              <a:rPr lang="ar-SA" dirty="0" smtClean="0"/>
              <a:t>توفر فضاءً لكتابات القراء</a:t>
            </a:r>
          </a:p>
          <a:p>
            <a:pPr algn="r" rtl="1"/>
            <a:r>
              <a:rPr lang="ar-SA" dirty="0" smtClean="0"/>
              <a:t>الموضوعية والصدق</a:t>
            </a:r>
          </a:p>
          <a:p>
            <a:pPr algn="r" rtl="1"/>
            <a:r>
              <a:rPr lang="ar-SA" dirty="0" smtClean="0"/>
              <a:t>احترام وقت الصدور (أسبوعية أو شهرية)</a:t>
            </a:r>
          </a:p>
          <a:p>
            <a:pPr algn="r" rtl="1"/>
            <a:r>
              <a:rPr lang="ar-SA" dirty="0" smtClean="0"/>
              <a:t>الاختصار والوضوح في الكتابة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04619197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r" rtl="1"/>
            <a:r>
              <a:rPr lang="ar-SA" b="1" dirty="0" smtClean="0"/>
              <a:t>جماعات المناقشة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البحث عن جماعات مناقشة مناسبة لنشاط المؤسسة</a:t>
            </a:r>
          </a:p>
          <a:p>
            <a:pPr algn="r" rtl="1"/>
            <a:r>
              <a:rPr lang="ar-SA" dirty="0" smtClean="0"/>
              <a:t>متابعة جماعات المناقشة والنقاش</a:t>
            </a:r>
          </a:p>
          <a:p>
            <a:pPr algn="r" rtl="1"/>
            <a:r>
              <a:rPr lang="ar-SA" dirty="0" smtClean="0"/>
              <a:t>تثبيت شعار المؤسسة وعنوانها في نهاية كل رسالة</a:t>
            </a:r>
          </a:p>
          <a:p>
            <a:pPr algn="r" rtl="1"/>
            <a:r>
              <a:rPr lang="ar-SA" dirty="0" smtClean="0"/>
              <a:t>احترام موضوع النقاش</a:t>
            </a:r>
          </a:p>
          <a:p>
            <a:pPr algn="r" rtl="1"/>
            <a:r>
              <a:rPr lang="ar-SA" dirty="0" smtClean="0"/>
              <a:t>الإجابة عن الأسئلة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67250034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b="1" dirty="0" smtClean="0"/>
              <a:t>3- مواقع التواصل الاجتماعي 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SA" dirty="0" smtClean="0"/>
              <a:t>التسجيل في هذه المواقع</a:t>
            </a:r>
          </a:p>
          <a:p>
            <a:pPr algn="r" rtl="1"/>
            <a:r>
              <a:rPr lang="ar-SA" dirty="0" smtClean="0"/>
              <a:t>تحيين الصفحات باستمرار</a:t>
            </a:r>
          </a:p>
          <a:p>
            <a:pPr algn="r" rtl="1"/>
            <a:r>
              <a:rPr lang="ar-SA" dirty="0" smtClean="0"/>
              <a:t>التفاعلية (متابعة النقاش والتعليقات </a:t>
            </a:r>
            <a:r>
              <a:rPr lang="ar-SA" dirty="0" err="1" smtClean="0"/>
              <a:t>والتدوينات</a:t>
            </a:r>
            <a:r>
              <a:rPr lang="ar-SA" dirty="0" smtClean="0"/>
              <a:t> </a:t>
            </a:r>
            <a:r>
              <a:rPr lang="ar-SA" dirty="0" err="1" smtClean="0"/>
              <a:t>والتغريدات</a:t>
            </a:r>
            <a:r>
              <a:rPr lang="ar-SA" dirty="0" smtClean="0"/>
              <a:t>)</a:t>
            </a:r>
          </a:p>
          <a:p>
            <a:pPr algn="r" rtl="1"/>
            <a:r>
              <a:rPr lang="ar-SA" dirty="0" smtClean="0"/>
              <a:t>اعتماد الوسائط المتعددة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17506610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r" rtl="1"/>
            <a:r>
              <a:rPr lang="ar-TN" sz="4800" b="1" dirty="0" smtClean="0"/>
              <a:t>تمنياتي لكل الطالبات بالتوفيق </a:t>
            </a:r>
          </a:p>
          <a:p>
            <a:pPr algn="r" rtl="1"/>
            <a:endParaRPr lang="ar-TN" sz="4800" b="1" dirty="0" smtClean="0"/>
          </a:p>
          <a:p>
            <a:pPr algn="r" rtl="1">
              <a:buNone/>
            </a:pPr>
            <a:endParaRPr lang="ar-TN" sz="4800" b="1" dirty="0" smtClean="0"/>
          </a:p>
          <a:p>
            <a:pPr rtl="1"/>
            <a:r>
              <a:rPr lang="ar-TN" dirty="0" smtClean="0"/>
              <a:t>الدكتورة هالة بن علي </a:t>
            </a:r>
            <a:r>
              <a:rPr lang="ar-TN" dirty="0" err="1" smtClean="0"/>
              <a:t>برناط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96793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TN" sz="4400" b="1" dirty="0" smtClean="0"/>
              <a:t>شكل التقرير السنوي</a:t>
            </a:r>
            <a:endParaRPr lang="fr-FR" sz="4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 rtl="1"/>
            <a:r>
              <a:rPr lang="ar-TN" sz="3200" dirty="0" smtClean="0"/>
              <a:t>المجلة</a:t>
            </a:r>
          </a:p>
          <a:p>
            <a:pPr algn="r" rtl="1"/>
            <a:r>
              <a:rPr lang="ar-TN" sz="3200" dirty="0" smtClean="0"/>
              <a:t>الإعلان في الصحف</a:t>
            </a:r>
          </a:p>
          <a:p>
            <a:pPr algn="r" rtl="1"/>
            <a:r>
              <a:rPr lang="ar-TN" sz="3200" dirty="0" smtClean="0"/>
              <a:t>عدد خاص من مجلة المؤسسة</a:t>
            </a:r>
          </a:p>
          <a:p>
            <a:pPr algn="r" rtl="1"/>
            <a:r>
              <a:rPr lang="ar-TN" sz="3200" dirty="0" smtClean="0"/>
              <a:t>الكتيب أو الفيلم 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600</TotalTime>
  <Words>4044</Words>
  <Application>Microsoft Office PowerPoint</Application>
  <PresentationFormat>Affichage à l'écran (4:3)</PresentationFormat>
  <Paragraphs>575</Paragraphs>
  <Slides>88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88</vt:i4>
      </vt:variant>
    </vt:vector>
  </HeadingPairs>
  <TitlesOfParts>
    <vt:vector size="89" baseType="lpstr">
      <vt:lpstr>Débit</vt:lpstr>
      <vt:lpstr>الكتابة للعلاقات العامة 343 علق  </vt:lpstr>
      <vt:lpstr>الدرس الأول 1 - التقرير السنوي</vt:lpstr>
      <vt:lpstr>أغراض التقرير السنوي</vt:lpstr>
      <vt:lpstr>أغراض التقرير السنوي</vt:lpstr>
      <vt:lpstr>مضمون التقرير السنوي</vt:lpstr>
      <vt:lpstr>مضمون التقرير السنوي</vt:lpstr>
      <vt:lpstr>مضمون التقرير السنوي</vt:lpstr>
      <vt:lpstr>أسلوب كتابة التقرير السنوي</vt:lpstr>
      <vt:lpstr>شكل التقرير السنوي</vt:lpstr>
      <vt:lpstr>2 – الكتب والكتيبات (المطويات)</vt:lpstr>
      <vt:lpstr>الكتب </vt:lpstr>
      <vt:lpstr>الكتيبات أو المطويات </vt:lpstr>
      <vt:lpstr>الكتيبات أو المطويات</vt:lpstr>
      <vt:lpstr>الكتيبات أو المطويات</vt:lpstr>
      <vt:lpstr>الكتيبات أو المطويات</vt:lpstr>
      <vt:lpstr>3- الملصق الجداريPoster </vt:lpstr>
      <vt:lpstr>الملصق الجداري</vt:lpstr>
      <vt:lpstr>الملصق الجداري</vt:lpstr>
      <vt:lpstr>4-اللوحات الإعلانية</vt:lpstr>
      <vt:lpstr>قواعد استخدام اللوحات الإعلانية</vt:lpstr>
      <vt:lpstr>مضمون اللوحات الإعلانية</vt:lpstr>
      <vt:lpstr>الدرس الثاني  الإعلان </vt:lpstr>
      <vt:lpstr>تعريف الإعلان </vt:lpstr>
      <vt:lpstr>أنواع الإعلانات</vt:lpstr>
      <vt:lpstr>أهداف إعلان العلاقات العامة</vt:lpstr>
      <vt:lpstr>وظائف إعلان العلاقات العامة</vt:lpstr>
      <vt:lpstr>1- الوظيفة الإعلامية لإعلان العلاقات العامة</vt:lpstr>
      <vt:lpstr>2- الوظيفة الوقائية لإعلان العلاقات العامة</vt:lpstr>
      <vt:lpstr>3- وظيفة الخدمة العامة</vt:lpstr>
      <vt:lpstr>4- الوظيفة التعليمية</vt:lpstr>
      <vt:lpstr>5- الوظيفة الدفاعية</vt:lpstr>
      <vt:lpstr>6- وظيفة رسم الصورة الذهنية أو تدعيمها أو تغييرها</vt:lpstr>
      <vt:lpstr>عناصر إعلان العلاقات العامة</vt:lpstr>
      <vt:lpstr>1- العناوين الإعلانية</vt:lpstr>
      <vt:lpstr>متطلبات تحرير العنوان الإعلاني الفعال</vt:lpstr>
      <vt:lpstr>أسلوب العنوان</vt:lpstr>
      <vt:lpstr>2- النص الإعلاني</vt:lpstr>
      <vt:lpstr>عناصر النص الإعلاني</vt:lpstr>
      <vt:lpstr>خصائص النص الإعلاني الفعال</vt:lpstr>
      <vt:lpstr>أسلوب النص الإعلاني</vt:lpstr>
      <vt:lpstr>3- الشعار الإعلاني</vt:lpstr>
      <vt:lpstr>خصائص الشعار الإعلاني</vt:lpstr>
      <vt:lpstr>الاستراتيجيات الإبداعية لإعلانات العلاقات العامة</vt:lpstr>
      <vt:lpstr>تصميم الإعلان المطبوع</vt:lpstr>
      <vt:lpstr>الدرس الثالث تحرير المواد المرئية و المسموعة  (الأفلام و اللقاءات)</vt:lpstr>
      <vt:lpstr> البرامج الإذاعية</vt:lpstr>
      <vt:lpstr>البرامج التلفزيونية</vt:lpstr>
      <vt:lpstr>اللقاء التلفزيوني</vt:lpstr>
      <vt:lpstr>يحقق اللقاء التلفزيوني الفوائد التالية :</vt:lpstr>
      <vt:lpstr>متطلبات اللقاء التلفزيوني</vt:lpstr>
      <vt:lpstr> أفلام العلاقات العامة</vt:lpstr>
      <vt:lpstr>مضامينها</vt:lpstr>
      <vt:lpstr>مدة الفلم</vt:lpstr>
      <vt:lpstr>دورة حياة أفلام العلاقات العامة</vt:lpstr>
      <vt:lpstr>استخدامات أفلام العلاقات العامة</vt:lpstr>
      <vt:lpstr>الدرس الرابع المواد الإعلامية والأحداث الخاصة في العلاقات العامة</vt:lpstr>
      <vt:lpstr>1- المؤتمر الصحفي</vt:lpstr>
      <vt:lpstr>صفات المتحدث باسم المؤسسة</vt:lpstr>
      <vt:lpstr>سلوك المتحدث باسم المؤسسة</vt:lpstr>
      <vt:lpstr>فوائد المؤتمر الصحفي</vt:lpstr>
      <vt:lpstr>متى يعقد المؤتمر الصحفي ؟</vt:lpstr>
      <vt:lpstr>أنواع المؤتمرات الصحفية</vt:lpstr>
      <vt:lpstr>التخطيط لعقد المؤتمر</vt:lpstr>
      <vt:lpstr>الإجراءات اللازمة لعقد المؤتمر</vt:lpstr>
      <vt:lpstr>تنظيم المؤتمر الصحفي </vt:lpstr>
      <vt:lpstr>بيان المؤتمر الصحفي</vt:lpstr>
      <vt:lpstr>المؤتمر الصحفي الناجح</vt:lpstr>
      <vt:lpstr>2- الدعوة</vt:lpstr>
      <vt:lpstr>أنواع الدعوات</vt:lpstr>
      <vt:lpstr>أنواع الدعوات</vt:lpstr>
      <vt:lpstr>3- صندوق الشكاوى والمقترحات</vt:lpstr>
      <vt:lpstr>المآخذ على بعض صناديق المقترحات</vt:lpstr>
      <vt:lpstr>الحلول</vt:lpstr>
      <vt:lpstr>4- زيارة المنظمة </vt:lpstr>
      <vt:lpstr>عناصر الزيارة</vt:lpstr>
      <vt:lpstr> 5- المعارض</vt:lpstr>
      <vt:lpstr>طريقة العرض</vt:lpstr>
      <vt:lpstr>6- الاجتماعات </vt:lpstr>
      <vt:lpstr>خطة عقد الاجتماعات </vt:lpstr>
      <vt:lpstr>السيطرة والإشراف والإدارة</vt:lpstr>
      <vt:lpstr>استخدام الانترنت في العلاقات العامة </vt:lpstr>
      <vt:lpstr>1- الموقع الالكتروني</vt:lpstr>
      <vt:lpstr>خصوصية المواقع الالكترونية</vt:lpstr>
      <vt:lpstr>2- البريد الالكتروني</vt:lpstr>
      <vt:lpstr>الرسائل الإخبارية الالكترونية</vt:lpstr>
      <vt:lpstr>جماعات المناقشة</vt:lpstr>
      <vt:lpstr>3- مواقع التواصل الاجتماعي </vt:lpstr>
      <vt:lpstr>Diapositive 88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الكتابة للعلاقات العامة</dc:title>
  <dc:creator>kamel</dc:creator>
  <cp:lastModifiedBy>kamel</cp:lastModifiedBy>
  <cp:revision>62</cp:revision>
  <dcterms:created xsi:type="dcterms:W3CDTF">2016-03-16T14:36:10Z</dcterms:created>
  <dcterms:modified xsi:type="dcterms:W3CDTF">2016-04-23T15:53:10Z</dcterms:modified>
</cp:coreProperties>
</file>