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9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59" r:id="rId5"/>
    <p:sldId id="260" r:id="rId6"/>
    <p:sldId id="27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80" r:id="rId23"/>
    <p:sldId id="276" r:id="rId24"/>
    <p:sldId id="277" r:id="rId25"/>
    <p:sldId id="278" r:id="rId26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CC"/>
    <a:srgbClr val="90062D"/>
    <a:srgbClr val="810528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1" autoAdjust="0"/>
    <p:restoredTop sz="94667" autoAdjust="0"/>
  </p:normalViewPr>
  <p:slideViewPr>
    <p:cSldViewPr showGuides="1">
      <p:cViewPr varScale="1">
        <p:scale>
          <a:sx n="108" d="100"/>
          <a:sy n="108" d="100"/>
        </p:scale>
        <p:origin x="4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-155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441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</a:defRPr>
            </a:lvl1pPr>
          </a:lstStyle>
          <a:p>
            <a:fld id="{E535D7D4-2FB1-4225-9341-573584D649BC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940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443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443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43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443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443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</a:defRPr>
            </a:lvl1pPr>
          </a:lstStyle>
          <a:p>
            <a:fld id="{4BDACD44-4206-4F58-BB85-F4818581F16B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8919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3286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5890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6288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457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3091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078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7930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1306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6767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5011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499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1986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182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094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5698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5725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0793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951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241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957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4055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4998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94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393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ACD44-4206-4F58-BB85-F4818581F16B}" type="slidenum">
              <a:rPr lang="ar-SA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741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79A5C4-51F2-4B0B-8D6B-8ACA686EE77A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8F10FF-CD6C-41E9-86CF-E2D4EF78334E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2562BC-5FBB-4ADE-B2A2-33A3A166C06D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3F02E4-D08F-4748-9FDE-AED6E8D89D44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10CCC3E-D111-4057-AFE5-6284A2BF1D33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B6E5C6F-135F-4551-9B45-0F205ED70309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43FF766-2A5A-451A-8E3F-F1ED325907D5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CEE407C-DC8F-4221-A624-49683A1B3ABC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9DD1BF9-B781-4B19-B6D9-25F88076778C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FF655A-0B53-44E2-BC3D-5AE141557AB6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2937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FF655A-0B53-44E2-BC3D-5AE141557AB6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2808CE-04EB-455A-8BD1-461B9BF52C54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A83B77-5C02-4A76-9218-B29385A2C5D6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AAD081-6F87-4952-8925-7D41CEAE8A32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1DA5B2-D5B2-431B-8F49-B7C4586AFEB9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3AA0F3-C455-4FBB-8A34-3FB6DD327C7F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178B35-CDA4-43C6-8E11-AA72882F17B2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33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414735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Arial" pitchFamily="34" charset="0"/>
              </a:defRPr>
            </a:lvl1pPr>
          </a:lstStyle>
          <a:p>
            <a:fld id="{02FF655A-0B53-44E2-BC3D-5AE141557AB6}" type="slidenum">
              <a:rPr lang="ar-SA"/>
              <a:pPr/>
              <a:t>‹#›</a:t>
            </a:fld>
            <a:endParaRPr lang="en-US"/>
          </a:p>
        </p:txBody>
      </p:sp>
      <p:grpSp>
        <p:nvGrpSpPr>
          <p:cNvPr id="414739" name="Group 19"/>
          <p:cNvGrpSpPr>
            <a:grpSpLocks/>
          </p:cNvGrpSpPr>
          <p:nvPr/>
        </p:nvGrpSpPr>
        <p:grpSpPr bwMode="auto">
          <a:xfrm>
            <a:off x="-180528" y="692696"/>
            <a:ext cx="9140825" cy="6850063"/>
            <a:chOff x="0" y="0"/>
            <a:chExt cx="5758" cy="4315"/>
          </a:xfrm>
        </p:grpSpPr>
        <p:grpSp>
          <p:nvGrpSpPr>
            <p:cNvPr id="414738" name="Group 18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14725" name="Freeform 5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4726" name="Freeform 6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4727" name="Freeform 7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4728" name="Freeform 8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4729" name="Freeform 9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</p:grpSp>
        <p:sp>
          <p:nvSpPr>
            <p:cNvPr id="414730" name="Freeform 10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14723" name="Freeform 3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414731" name="Rectangle 11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285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الكيناتيكا الدورانية 1</a:t>
            </a:r>
          </a:p>
        </p:txBody>
      </p:sp>
      <p:sp>
        <p:nvSpPr>
          <p:cNvPr id="41473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414740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0" r:id="rId1"/>
    <p:sldLayoutId id="2147483725" r:id="rId2"/>
    <p:sldLayoutId id="2147483726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ransition spd="med">
    <p:strips dir="ld"/>
  </p:transition>
  <p:timing>
    <p:tnLst>
      <p:par>
        <p:cTn id="1" dur="indefinite" restart="never" nodeType="tmRoot"/>
      </p:par>
    </p:tnLst>
  </p:timing>
  <p:txStyles>
    <p:titleStyle>
      <a:lvl1pPr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2pPr>
      <a:lvl3pPr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3pPr>
      <a:lvl4pPr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4pPr>
      <a:lvl5pPr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jpeg"/><Relationship Id="rId5" Type="http://schemas.openxmlformats.org/officeDocument/2006/relationships/image" Target="../media/image13.wmf"/><Relationship Id="rId4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0.jpeg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0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29.wmf"/><Relationship Id="rId4" Type="http://schemas.openxmlformats.org/officeDocument/2006/relationships/oleObject" Target="../embeddings/oleObject1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2.jpeg"/><Relationship Id="rId5" Type="http://schemas.openxmlformats.org/officeDocument/2006/relationships/image" Target="../media/image30.wmf"/><Relationship Id="rId4" Type="http://schemas.openxmlformats.org/officeDocument/2006/relationships/oleObject" Target="../embeddings/oleObject1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8.jpeg"/><Relationship Id="rId5" Type="http://schemas.openxmlformats.org/officeDocument/2006/relationships/image" Target="../media/image37.wmf"/><Relationship Id="rId4" Type="http://schemas.openxmlformats.org/officeDocument/2006/relationships/oleObject" Target="../embeddings/oleObject1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1470030" y="1706558"/>
            <a:ext cx="6173804" cy="1079500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dirty="0">
                <a:solidFill>
                  <a:srgbClr val="FFFFCC"/>
                </a:solidFill>
                <a:cs typeface="PT Bold Heading" pitchFamily="2" charset="-78"/>
              </a:rPr>
              <a:t> الدورانية</a:t>
            </a:r>
            <a:endParaRPr lang="en-US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063879"/>
            <a:ext cx="6400800" cy="2436823"/>
          </a:xfrm>
          <a:ln>
            <a:solidFill>
              <a:srgbClr val="FFFFCC"/>
            </a:solidFill>
          </a:ln>
        </p:spPr>
        <p:txBody>
          <a:bodyPr anchor="ctr"/>
          <a:lstStyle/>
          <a:p>
            <a:r>
              <a:rPr lang="ar-SA" sz="4000" dirty="0">
                <a:cs typeface="AL-Mateen" pitchFamily="2" charset="-78"/>
              </a:rPr>
              <a:t>المفاهيم المستخدمة في الحديث عن مسببات الحركة الدورانية لها علاقة كبيرة بمفاهيم مسببات الحركة الخطية</a:t>
            </a:r>
            <a:endParaRPr lang="en-US" sz="4000" dirty="0">
              <a:cs typeface="AL-Mateen" pitchFamily="2" charset="-78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Rot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ar-SA" sz="4000" dirty="0" err="1"/>
              <a:t>الكيناتيكا</a:t>
            </a:r>
            <a:r>
              <a:rPr lang="ar-SA" sz="4000" dirty="0"/>
              <a:t> الدورانية 8</a:t>
            </a:r>
            <a:br>
              <a:rPr lang="ar-SA" sz="4000" dirty="0"/>
            </a:br>
            <a:r>
              <a:rPr lang="ar-SA" sz="4000" dirty="0"/>
              <a:t>محصلة </a:t>
            </a:r>
            <a:r>
              <a:rPr lang="ar-SA" sz="4000" dirty="0" err="1"/>
              <a:t>العزوم</a:t>
            </a:r>
            <a:endParaRPr lang="en-US" sz="4000" dirty="0"/>
          </a:p>
        </p:txBody>
      </p:sp>
      <p:sp>
        <p:nvSpPr>
          <p:cNvPr id="4587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5721" y="3929066"/>
            <a:ext cx="8540780" cy="2786082"/>
          </a:xfrm>
          <a:ln>
            <a:solidFill>
              <a:srgbClr val="FFFFCC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ar-SA" sz="2400" dirty="0">
                <a:cs typeface="AL-Mateen" pitchFamily="2" charset="-78"/>
              </a:rPr>
              <a:t>عندما يؤثر مجموعة من </a:t>
            </a:r>
            <a:r>
              <a:rPr lang="ar-SA" sz="2400" dirty="0" err="1">
                <a:cs typeface="AL-Mateen" pitchFamily="2" charset="-78"/>
              </a:rPr>
              <a:t>العزوم</a:t>
            </a:r>
            <a:r>
              <a:rPr lang="ar-SA" sz="2400" dirty="0">
                <a:cs typeface="AL-Mateen" pitchFamily="2" charset="-78"/>
              </a:rPr>
              <a:t> على جسم ما نسبة </a:t>
            </a:r>
            <a:r>
              <a:rPr lang="ar-SA" sz="2400" dirty="0" err="1">
                <a:cs typeface="AL-Mateen" pitchFamily="2" charset="-78"/>
              </a:rPr>
              <a:t>الى</a:t>
            </a:r>
            <a:r>
              <a:rPr lang="ar-SA" sz="2400" dirty="0">
                <a:cs typeface="AL-Mateen" pitchFamily="2" charset="-78"/>
              </a:rPr>
              <a:t> نقطة معينة، فيمكن الحصول على محصلة تأثير هذه </a:t>
            </a:r>
            <a:r>
              <a:rPr lang="ar-SA" sz="2400" dirty="0" err="1">
                <a:cs typeface="AL-Mateen" pitchFamily="2" charset="-78"/>
              </a:rPr>
              <a:t>العزوم</a:t>
            </a:r>
            <a:r>
              <a:rPr lang="ar-SA" sz="2400" dirty="0">
                <a:cs typeface="AL-Mateen" pitchFamily="2" charset="-78"/>
              </a:rPr>
              <a:t> بجمعها نسبة </a:t>
            </a:r>
            <a:r>
              <a:rPr lang="ar-SA" sz="2400" dirty="0" err="1">
                <a:cs typeface="AL-Mateen" pitchFamily="2" charset="-78"/>
              </a:rPr>
              <a:t>الى</a:t>
            </a:r>
            <a:r>
              <a:rPr lang="ar-SA" sz="2400" dirty="0">
                <a:cs typeface="AL-Mateen" pitchFamily="2" charset="-78"/>
              </a:rPr>
              <a:t> النقطة المشار </a:t>
            </a:r>
            <a:r>
              <a:rPr lang="ar-SA" sz="2400" dirty="0" err="1">
                <a:cs typeface="AL-Mateen" pitchFamily="2" charset="-78"/>
              </a:rPr>
              <a:t>اليها</a:t>
            </a:r>
            <a:r>
              <a:rPr lang="ar-SA" sz="2400" dirty="0">
                <a:cs typeface="AL-Mateen" pitchFamily="2" charset="-78"/>
              </a:rPr>
              <a:t>. (شكل </a:t>
            </a:r>
            <a:r>
              <a:rPr lang="en-US" sz="2400" dirty="0">
                <a:cs typeface="AL-Mateen" pitchFamily="2" charset="-78"/>
              </a:rPr>
              <a:t>a</a:t>
            </a:r>
            <a:r>
              <a:rPr lang="ar-SA" sz="2400" b="1" dirty="0">
                <a:cs typeface="+mj-cs"/>
              </a:rPr>
              <a:t>6-6)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ar-SA" sz="2400" dirty="0">
              <a:cs typeface="AL-Mateen" pitchFamily="2" charset="-78"/>
            </a:endParaRPr>
          </a:p>
          <a:p>
            <a:pPr marL="514350" lvl="1">
              <a:lnSpc>
                <a:spcPct val="80000"/>
              </a:lnSpc>
            </a:pPr>
            <a:r>
              <a:rPr lang="ar-SA" sz="2400" dirty="0">
                <a:cs typeface="AL-Mateen" pitchFamily="2" charset="-78"/>
              </a:rPr>
              <a:t>لعبة المرجيحة</a:t>
            </a:r>
          </a:p>
          <a:p>
            <a:pPr marL="685800" lvl="2">
              <a:lnSpc>
                <a:spcPct val="80000"/>
              </a:lnSpc>
              <a:buClr>
                <a:srgbClr val="FFFF00"/>
              </a:buClr>
            </a:pPr>
            <a:r>
              <a:rPr lang="ar-SA" dirty="0">
                <a:cs typeface="AL-Mateen" pitchFamily="2" charset="-78"/>
              </a:rPr>
              <a:t>كل طفل ينتج عزم مساوي لوزنه مضروبا في المسافة من مركز ثقله </a:t>
            </a:r>
            <a:r>
              <a:rPr lang="ar-SA" dirty="0" err="1">
                <a:cs typeface="AL-Mateen" pitchFamily="2" charset="-78"/>
              </a:rPr>
              <a:t>الى</a:t>
            </a:r>
            <a:r>
              <a:rPr lang="ar-SA" dirty="0">
                <a:cs typeface="AL-Mateen" pitchFamily="2" charset="-78"/>
              </a:rPr>
              <a:t> المحور (</a:t>
            </a:r>
            <a:r>
              <a:rPr lang="en-US" dirty="0">
                <a:cs typeface="AL-Mateen" pitchFamily="2" charset="-78"/>
              </a:rPr>
              <a:t>X</a:t>
            </a:r>
            <a:r>
              <a:rPr lang="ar-SA" dirty="0">
                <a:cs typeface="AL-Mateen" pitchFamily="2" charset="-78"/>
              </a:rPr>
              <a:t>،</a:t>
            </a:r>
            <a:r>
              <a:rPr lang="en-US" dirty="0">
                <a:cs typeface="AL-Mateen" pitchFamily="2" charset="-78"/>
              </a:rPr>
              <a:t>Y</a:t>
            </a:r>
            <a:r>
              <a:rPr lang="ar-SA" dirty="0">
                <a:cs typeface="AL-Mateen" pitchFamily="2" charset="-78"/>
              </a:rPr>
              <a:t>) </a:t>
            </a:r>
            <a:r>
              <a:rPr lang="ar-SA" dirty="0" err="1">
                <a:cs typeface="AL-Mateen" pitchFamily="2" charset="-78"/>
              </a:rPr>
              <a:t>و</a:t>
            </a:r>
            <a:r>
              <a:rPr lang="ar-SA" dirty="0">
                <a:cs typeface="AL-Mateen" pitchFamily="2" charset="-78"/>
              </a:rPr>
              <a:t> في اتجاه </a:t>
            </a:r>
            <a:r>
              <a:rPr lang="ar-SA" dirty="0" err="1">
                <a:cs typeface="AL-Mateen" pitchFamily="2" charset="-78"/>
              </a:rPr>
              <a:t>اما</a:t>
            </a:r>
            <a:r>
              <a:rPr lang="ar-SA" dirty="0">
                <a:cs typeface="AL-Mateen" pitchFamily="2" charset="-78"/>
              </a:rPr>
              <a:t> مع </a:t>
            </a:r>
            <a:r>
              <a:rPr lang="ar-SA" dirty="0" err="1">
                <a:cs typeface="AL-Mateen" pitchFamily="2" charset="-78"/>
              </a:rPr>
              <a:t>او</a:t>
            </a:r>
            <a:r>
              <a:rPr lang="ar-SA" dirty="0">
                <a:cs typeface="AL-Mateen" pitchFamily="2" charset="-78"/>
              </a:rPr>
              <a:t> ضد عقارب الساعة. في حال </a:t>
            </a:r>
            <a:r>
              <a:rPr lang="en-US" dirty="0">
                <a:cs typeface="AL-Mateen" pitchFamily="2" charset="-78"/>
              </a:rPr>
              <a:t>X .y</a:t>
            </a:r>
            <a:r>
              <a:rPr lang="ar-SA" dirty="0">
                <a:cs typeface="AL-Mateen" pitchFamily="2" charset="-78"/>
              </a:rPr>
              <a:t> متساويان فإن العزم يعتمد فقط على وزن الطفل فقط.</a:t>
            </a:r>
          </a:p>
          <a:p>
            <a:pPr marL="685800" lvl="2">
              <a:lnSpc>
                <a:spcPct val="80000"/>
              </a:lnSpc>
              <a:buClr>
                <a:srgbClr val="FFFF00"/>
              </a:buClr>
            </a:pPr>
            <a:r>
              <a:rPr lang="ar-SA" dirty="0">
                <a:cs typeface="AL-Mateen" pitchFamily="2" charset="-78"/>
              </a:rPr>
              <a:t>في الوضع الثاني (شكل </a:t>
            </a:r>
            <a:r>
              <a:rPr lang="en-US" dirty="0">
                <a:cs typeface="AL-Mateen" pitchFamily="2" charset="-78"/>
              </a:rPr>
              <a:t>B</a:t>
            </a:r>
            <a:r>
              <a:rPr lang="ar-SA" b="1" dirty="0">
                <a:cs typeface="+mj-cs"/>
              </a:rPr>
              <a:t>6-6</a:t>
            </a:r>
            <a:r>
              <a:rPr lang="ar-SA" dirty="0">
                <a:cs typeface="AL-Mateen" pitchFamily="2" charset="-78"/>
              </a:rPr>
              <a:t>) ماذا سوف يحدث؟</a:t>
            </a:r>
            <a:endParaRPr lang="en-US" dirty="0">
              <a:cs typeface="AL-Mateen" pitchFamily="2" charset="-78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709758" y="1700213"/>
            <a:ext cx="5862638" cy="1260475"/>
            <a:chOff x="1709758" y="1700213"/>
            <a:chExt cx="5862638" cy="1260475"/>
          </a:xfrm>
        </p:grpSpPr>
        <p:pic>
          <p:nvPicPr>
            <p:cNvPr id="458760" name="Picture 8" descr="6-6"/>
            <p:cNvPicPr>
              <a:picLocks noChangeAspect="1" noChangeArrowheads="1"/>
            </p:cNvPicPr>
            <p:nvPr/>
          </p:nvPicPr>
          <p:blipFill>
            <a:blip r:embed="rId3" cstate="print">
              <a:lum contrast="20000"/>
            </a:blip>
            <a:srcRect l="8910" b="55147"/>
            <a:stretch>
              <a:fillRect/>
            </a:stretch>
          </p:blipFill>
          <p:spPr bwMode="auto">
            <a:xfrm>
              <a:off x="4735533" y="1773238"/>
              <a:ext cx="2836863" cy="1143000"/>
            </a:xfrm>
            <a:prstGeom prst="rect">
              <a:avLst/>
            </a:prstGeom>
            <a:noFill/>
          </p:spPr>
        </p:pic>
        <p:pic>
          <p:nvPicPr>
            <p:cNvPr id="458761" name="Picture 9" descr="6-6"/>
            <p:cNvPicPr>
              <a:picLocks noChangeAspect="1" noChangeArrowheads="1"/>
            </p:cNvPicPr>
            <p:nvPr/>
          </p:nvPicPr>
          <p:blipFill>
            <a:blip r:embed="rId3" cstate="print">
              <a:lum contrast="20000"/>
            </a:blip>
            <a:srcRect t="47321" r="13925" b="3239"/>
            <a:stretch>
              <a:fillRect/>
            </a:stretch>
          </p:blipFill>
          <p:spPr bwMode="auto">
            <a:xfrm>
              <a:off x="1709758" y="1700213"/>
              <a:ext cx="2681288" cy="1260475"/>
            </a:xfrm>
            <a:prstGeom prst="rect">
              <a:avLst/>
            </a:prstGeom>
            <a:noFill/>
          </p:spPr>
        </p:pic>
      </p:grpSp>
      <p:sp>
        <p:nvSpPr>
          <p:cNvPr id="458763" name="Rectangle 11"/>
          <p:cNvSpPr>
            <a:spLocks noChangeArrowheads="1"/>
          </p:cNvSpPr>
          <p:nvPr/>
        </p:nvSpPr>
        <p:spPr bwMode="auto">
          <a:xfrm>
            <a:off x="1647825" y="2443163"/>
            <a:ext cx="29495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ar-SA"/>
          </a:p>
        </p:txBody>
      </p:sp>
      <p:graphicFrame>
        <p:nvGraphicFramePr>
          <p:cNvPr id="458782" name="Group 30"/>
          <p:cNvGraphicFramePr>
            <a:graphicFrameLocks noGrp="1"/>
          </p:cNvGraphicFramePr>
          <p:nvPr/>
        </p:nvGraphicFramePr>
        <p:xfrm>
          <a:off x="1623218" y="1571612"/>
          <a:ext cx="5897563" cy="2066608"/>
        </p:xfrm>
        <a:graphic>
          <a:graphicData uri="http://schemas.openxmlformats.org/drawingml/2006/table">
            <a:tbl>
              <a:tblPr rtl="1"/>
              <a:tblGrid>
                <a:gridCol w="2949575"/>
                <a:gridCol w="2947988"/>
              </a:tblGrid>
              <a:tr h="1487488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(أ)</a:t>
                      </a:r>
                      <a:endParaRPr kumimoji="0" lang="ar-S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(ب)</a:t>
                      </a:r>
                      <a:endParaRPr kumimoji="0" lang="ar-S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 gridSpan="2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الشكل رقم (6.6). محصلة </a:t>
                      </a:r>
                      <a:r>
                        <a:rPr kumimoji="0" lang="ar-SA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العزوم</a:t>
                      </a:r>
                      <a:r>
                        <a:rPr kumimoji="0" lang="ar-SA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 المبذولة من كل ولد يحدد على أي جهة تدور المرجيحة.</a:t>
                      </a:r>
                      <a:endParaRPr kumimoji="0" lang="ar-S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3974"/>
            <a:ext cx="6329378" cy="1417638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sz="4000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 الدورانية 9</a:t>
            </a:r>
            <a:br>
              <a:rPr lang="ar-SA" sz="4000" dirty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التوازن</a:t>
            </a:r>
            <a:endParaRPr lang="en-US" sz="4000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4597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389465" y="2128841"/>
            <a:ext cx="4468815" cy="4371993"/>
          </a:xfrm>
          <a:ln>
            <a:solidFill>
              <a:srgbClr val="FFFFCC"/>
            </a:solidFill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ar-SA" sz="2400" b="1" dirty="0">
                <a:cs typeface="AL-Mateen" pitchFamily="2" charset="-78"/>
              </a:rPr>
              <a:t>عندما يكون جميع </a:t>
            </a:r>
            <a:r>
              <a:rPr lang="ar-SA" sz="2400" b="1" dirty="0" err="1">
                <a:cs typeface="AL-Mateen" pitchFamily="2" charset="-78"/>
              </a:rPr>
              <a:t>اطراف</a:t>
            </a:r>
            <a:r>
              <a:rPr lang="ar-SA" sz="2400" b="1" dirty="0">
                <a:cs typeface="AL-Mateen" pitchFamily="2" charset="-78"/>
              </a:rPr>
              <a:t> الجسم ثابتة </a:t>
            </a:r>
            <a:r>
              <a:rPr lang="ar-SA" sz="2400" b="1" dirty="0" err="1">
                <a:cs typeface="AL-Mateen" pitchFamily="2" charset="-78"/>
              </a:rPr>
              <a:t>أوتتحرك</a:t>
            </a:r>
            <a:r>
              <a:rPr lang="ar-SA" sz="2400" b="1" dirty="0">
                <a:cs typeface="AL-Mateen" pitchFamily="2" charset="-78"/>
              </a:rPr>
              <a:t> بسرعة ثابتة، فإن الجسم يطلق عليه في حالة اتزان؟</a:t>
            </a:r>
          </a:p>
          <a:p>
            <a:pPr>
              <a:lnSpc>
                <a:spcPct val="90000"/>
              </a:lnSpc>
            </a:pPr>
            <a:r>
              <a:rPr lang="ar-SA" sz="2400" b="1" dirty="0">
                <a:cs typeface="AL-Mateen" pitchFamily="2" charset="-78"/>
              </a:rPr>
              <a:t>اللاعب في شكل </a:t>
            </a:r>
            <a:r>
              <a:rPr lang="ar-SA" sz="2400" b="1" dirty="0">
                <a:cs typeface="+mj-cs"/>
              </a:rPr>
              <a:t>(7-6) </a:t>
            </a:r>
            <a:r>
              <a:rPr lang="ar-SA" sz="2400" b="1" dirty="0">
                <a:cs typeface="AL-Mateen" pitchFamily="2" charset="-78"/>
              </a:rPr>
              <a:t>يعطي مثالا للتوازن.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ar-SA" sz="2400" b="1" dirty="0">
              <a:cs typeface="AL-Mateen" pitchFamily="2" charset="-78"/>
            </a:endParaRPr>
          </a:p>
          <a:p>
            <a:pPr marL="577850" lvl="1" indent="-228600">
              <a:lnSpc>
                <a:spcPct val="90000"/>
              </a:lnSpc>
            </a:pPr>
            <a:r>
              <a:rPr lang="ar-SA" sz="2400" b="1" dirty="0">
                <a:cs typeface="AL-Mateen" pitchFamily="2" charset="-78"/>
              </a:rPr>
              <a:t>يؤثر على اللاعب ثلاث قوى خارجية:</a:t>
            </a:r>
          </a:p>
          <a:p>
            <a:pPr marL="914400" lvl="2">
              <a:lnSpc>
                <a:spcPct val="90000"/>
              </a:lnSpc>
            </a:pPr>
            <a:r>
              <a:rPr lang="ar-SA" b="1" dirty="0">
                <a:cs typeface="AL-Mateen" pitchFamily="2" charset="-78"/>
              </a:rPr>
              <a:t>وزن اللاعب</a:t>
            </a:r>
          </a:p>
          <a:p>
            <a:pPr marL="914400" lvl="2">
              <a:lnSpc>
                <a:spcPct val="90000"/>
              </a:lnSpc>
            </a:pPr>
            <a:r>
              <a:rPr lang="en-US" b="1" dirty="0">
                <a:cs typeface="AL-Mateen" pitchFamily="2" charset="-78"/>
              </a:rPr>
              <a:t>Fr</a:t>
            </a:r>
            <a:r>
              <a:rPr lang="ar-SA" b="1" dirty="0">
                <a:cs typeface="AL-Mateen" pitchFamily="2" charset="-78"/>
              </a:rPr>
              <a:t> تأثير الحلق على يد اللاعب اليمنى</a:t>
            </a:r>
          </a:p>
          <a:p>
            <a:pPr marL="914400" lvl="2">
              <a:lnSpc>
                <a:spcPct val="90000"/>
              </a:lnSpc>
            </a:pPr>
            <a:r>
              <a:rPr lang="en-US" b="1" dirty="0">
                <a:cs typeface="AL-Mateen" pitchFamily="2" charset="-78"/>
              </a:rPr>
              <a:t>FL</a:t>
            </a:r>
            <a:r>
              <a:rPr lang="ar-SA" b="1" dirty="0">
                <a:cs typeface="AL-Mateen" pitchFamily="2" charset="-78"/>
              </a:rPr>
              <a:t> تأثير الحلق على يد اللاعب اليسرى</a:t>
            </a:r>
          </a:p>
          <a:p>
            <a:pPr marL="914400" lvl="2">
              <a:lnSpc>
                <a:spcPct val="90000"/>
              </a:lnSpc>
            </a:pPr>
            <a:r>
              <a:rPr lang="ar-SA" b="1" dirty="0">
                <a:cs typeface="AL-Mateen" pitchFamily="2" charset="-78"/>
              </a:rPr>
              <a:t>لمعرفة محصلة القوى في الاتجاهين </a:t>
            </a:r>
            <a:r>
              <a:rPr lang="en-US" b="1" dirty="0">
                <a:cs typeface="AL-Mateen" pitchFamily="2" charset="-78"/>
              </a:rPr>
              <a:t>x-y</a:t>
            </a:r>
            <a:r>
              <a:rPr lang="ar-SA" b="1" dirty="0">
                <a:cs typeface="AL-Mateen" pitchFamily="2" charset="-78"/>
              </a:rPr>
              <a:t> يمكن عمل التالي: </a:t>
            </a:r>
            <a:endParaRPr lang="en-US" b="1" dirty="0">
              <a:cs typeface="AL-Mateen" pitchFamily="2" charset="-78"/>
            </a:endParaRPr>
          </a:p>
        </p:txBody>
      </p:sp>
      <p:graphicFrame>
        <p:nvGraphicFramePr>
          <p:cNvPr id="459781" name="Object 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28597" y="1771652"/>
          <a:ext cx="3786214" cy="1085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783" name="Equation" r:id="rId4" imgW="1803240" imgH="457200" progId="Equation.3">
                  <p:embed/>
                </p:oleObj>
              </mc:Choice>
              <mc:Fallback>
                <p:oleObj name="Equation" r:id="rId4" imgW="1803240" imgH="457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597" y="1771652"/>
                        <a:ext cx="3786214" cy="1085844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38100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59786" name="Picture 10" descr="6-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3038088"/>
            <a:ext cx="3808420" cy="353418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6543692" cy="1143000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dirty="0">
                <a:solidFill>
                  <a:srgbClr val="FFFFCC"/>
                </a:solidFill>
                <a:cs typeface="PT Bold Heading" pitchFamily="2" charset="-78"/>
              </a:rPr>
              <a:t> الدورانية 10</a:t>
            </a:r>
            <a:endParaRPr lang="en-US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4618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500695" y="1760558"/>
            <a:ext cx="3357586" cy="4668838"/>
          </a:xfrm>
          <a:ln>
            <a:solidFill>
              <a:srgbClr val="FFFFCC"/>
            </a:solidFill>
          </a:ln>
        </p:spPr>
        <p:txBody>
          <a:bodyPr anchor="ctr"/>
          <a:lstStyle/>
          <a:p>
            <a:pPr algn="just"/>
            <a:r>
              <a:rPr lang="ar-SA" sz="2800" dirty="0">
                <a:cs typeface="AL-Mateen" pitchFamily="2" charset="-78"/>
              </a:rPr>
              <a:t>مما سبق يتضح </a:t>
            </a:r>
            <a:r>
              <a:rPr lang="ar-SA" sz="2800" dirty="0" err="1">
                <a:cs typeface="AL-Mateen" pitchFamily="2" charset="-78"/>
              </a:rPr>
              <a:t>ان</a:t>
            </a:r>
            <a:r>
              <a:rPr lang="ar-SA" sz="2800" dirty="0">
                <a:cs typeface="AL-Mateen" pitchFamily="2" charset="-78"/>
              </a:rPr>
              <a:t> مجموع القوى في الاتجاه العمودي </a:t>
            </a:r>
            <a:r>
              <a:rPr lang="ar-SA" sz="2800" dirty="0" err="1">
                <a:cs typeface="AL-Mateen" pitchFamily="2" charset="-78"/>
              </a:rPr>
              <a:t>و</a:t>
            </a:r>
            <a:r>
              <a:rPr lang="ar-SA" sz="2800" dirty="0">
                <a:cs typeface="AL-Mateen" pitchFamily="2" charset="-78"/>
              </a:rPr>
              <a:t> الأفقي يجب </a:t>
            </a:r>
            <a:r>
              <a:rPr lang="ar-SA" sz="2800" dirty="0" err="1">
                <a:cs typeface="AL-Mateen" pitchFamily="2" charset="-78"/>
              </a:rPr>
              <a:t>ان</a:t>
            </a:r>
            <a:r>
              <a:rPr lang="ar-SA" sz="2800" dirty="0">
                <a:cs typeface="AL-Mateen" pitchFamily="2" charset="-78"/>
              </a:rPr>
              <a:t> يكون صفر لكي يتحقق التوازن</a:t>
            </a:r>
          </a:p>
          <a:p>
            <a:pPr algn="just"/>
            <a:r>
              <a:rPr lang="ar-SA" sz="2800" dirty="0" err="1">
                <a:cs typeface="AL-Mateen" pitchFamily="2" charset="-78"/>
              </a:rPr>
              <a:t>ايضا</a:t>
            </a:r>
            <a:r>
              <a:rPr lang="ar-SA" sz="2800" dirty="0">
                <a:cs typeface="AL-Mateen" pitchFamily="2" charset="-78"/>
              </a:rPr>
              <a:t> البيانات الموضحة في الشكل تتيح معرفة محصلة </a:t>
            </a:r>
            <a:r>
              <a:rPr lang="ar-SA" sz="2800" dirty="0" err="1">
                <a:cs typeface="AL-Mateen" pitchFamily="2" charset="-78"/>
              </a:rPr>
              <a:t>العزوم</a:t>
            </a:r>
            <a:r>
              <a:rPr lang="ar-SA" sz="2800" dirty="0">
                <a:cs typeface="AL-Mateen" pitchFamily="2" charset="-78"/>
              </a:rPr>
              <a:t> نسبة </a:t>
            </a:r>
            <a:r>
              <a:rPr lang="ar-SA" sz="2800" dirty="0" err="1">
                <a:cs typeface="AL-Mateen" pitchFamily="2" charset="-78"/>
              </a:rPr>
              <a:t>الى</a:t>
            </a:r>
            <a:r>
              <a:rPr lang="ar-SA" sz="2800" dirty="0">
                <a:cs typeface="AL-Mateen" pitchFamily="2" charset="-78"/>
              </a:rPr>
              <a:t> أي نقطة.</a:t>
            </a:r>
          </a:p>
          <a:p>
            <a:pPr algn="just"/>
            <a:r>
              <a:rPr lang="ar-SA" sz="2800" dirty="0">
                <a:cs typeface="AL-Mateen" pitchFamily="2" charset="-78"/>
              </a:rPr>
              <a:t>نتيجة: محصلة </a:t>
            </a:r>
            <a:r>
              <a:rPr lang="ar-SA" sz="2800" dirty="0" err="1">
                <a:cs typeface="AL-Mateen" pitchFamily="2" charset="-78"/>
              </a:rPr>
              <a:t>العزوم</a:t>
            </a:r>
            <a:r>
              <a:rPr lang="ar-SA" sz="2800" dirty="0">
                <a:cs typeface="AL-Mateen" pitchFamily="2" charset="-78"/>
              </a:rPr>
              <a:t> حول أي نقطة في أي مستوى حركة حيث تأثر القوى يساوي صفر</a:t>
            </a:r>
            <a:endParaRPr lang="en-US" sz="2800" dirty="0">
              <a:cs typeface="AL-Mateen" pitchFamily="2" charset="-78"/>
            </a:endParaRPr>
          </a:p>
        </p:txBody>
      </p:sp>
      <p:graphicFrame>
        <p:nvGraphicFramePr>
          <p:cNvPr id="461828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179388" y="2552537"/>
          <a:ext cx="5178430" cy="30910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830" name="Equation" r:id="rId4" imgW="2412720" imgH="1206360" progId="Equation.3">
                  <p:embed/>
                </p:oleObj>
              </mc:Choice>
              <mc:Fallback>
                <p:oleObj name="Equation" r:id="rId4" imgW="2412720" imgH="120636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2552537"/>
                        <a:ext cx="5178430" cy="3091041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6543692" cy="1143000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dirty="0">
                <a:solidFill>
                  <a:srgbClr val="FFFFCC"/>
                </a:solidFill>
                <a:cs typeface="PT Bold Heading" pitchFamily="2" charset="-78"/>
              </a:rPr>
              <a:t> الدورانية 11</a:t>
            </a:r>
            <a:endParaRPr lang="en-US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4638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0414" y="1831995"/>
            <a:ext cx="4430742" cy="4740277"/>
          </a:xfrm>
          <a:ln>
            <a:solidFill>
              <a:srgbClr val="FFFFCC"/>
            </a:solidFill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ar-SA" sz="2800" dirty="0">
                <a:cs typeface="AL-Mateen" pitchFamily="2" charset="-78"/>
              </a:rPr>
              <a:t>يمكن عندما يكون الجسم في حالة اتزان يمكن الاستفادة من الخصائص المذكورة في </a:t>
            </a:r>
            <a:r>
              <a:rPr lang="ar-SA" sz="2800" dirty="0" err="1">
                <a:cs typeface="AL-Mateen" pitchFamily="2" charset="-78"/>
              </a:rPr>
              <a:t>ايجاد</a:t>
            </a:r>
            <a:r>
              <a:rPr lang="ar-SA" sz="2800" dirty="0">
                <a:cs typeface="AL-Mateen" pitchFamily="2" charset="-78"/>
              </a:rPr>
              <a:t> القوى الغير معروفة.</a:t>
            </a:r>
          </a:p>
          <a:p>
            <a:pPr lvl="1">
              <a:lnSpc>
                <a:spcPct val="90000"/>
              </a:lnSpc>
            </a:pPr>
            <a:r>
              <a:rPr lang="ar-SA" sz="2400" dirty="0">
                <a:cs typeface="AL-Mateen" pitchFamily="2" charset="-78"/>
              </a:rPr>
              <a:t>نفرض </a:t>
            </a:r>
            <a:r>
              <a:rPr lang="ar-SA" sz="2400" dirty="0" err="1">
                <a:cs typeface="AL-Mateen" pitchFamily="2" charset="-78"/>
              </a:rPr>
              <a:t>ان</a:t>
            </a:r>
            <a:r>
              <a:rPr lang="ar-SA" sz="2400" dirty="0">
                <a:cs typeface="AL-Mateen" pitchFamily="2" charset="-78"/>
              </a:rPr>
              <a:t> وزن اللاعب =600 نيوتن</a:t>
            </a:r>
          </a:p>
          <a:p>
            <a:pPr lvl="4">
              <a:lnSpc>
                <a:spcPct val="90000"/>
              </a:lnSpc>
            </a:pPr>
            <a:r>
              <a:rPr lang="ar-SA" sz="1800" dirty="0">
                <a:cs typeface="AL-Mateen" pitchFamily="2" charset="-78"/>
              </a:rPr>
              <a:t>الزاوية 75</a:t>
            </a:r>
          </a:p>
          <a:p>
            <a:pPr lvl="4">
              <a:lnSpc>
                <a:spcPct val="90000"/>
              </a:lnSpc>
            </a:pPr>
            <a:r>
              <a:rPr lang="en-US" sz="1800" dirty="0">
                <a:cs typeface="AL-Mateen" pitchFamily="2" charset="-78"/>
              </a:rPr>
              <a:t>d</a:t>
            </a:r>
            <a:r>
              <a:rPr lang="ar-SA" sz="1800" dirty="0">
                <a:cs typeface="AL-Mateen" pitchFamily="2" charset="-78"/>
              </a:rPr>
              <a:t>= </a:t>
            </a:r>
            <a:r>
              <a:rPr lang="ar-SA" sz="1800" dirty="0">
                <a:cs typeface="AF_Hijaz" pitchFamily="2" charset="-78"/>
              </a:rPr>
              <a:t>1.8</a:t>
            </a:r>
          </a:p>
          <a:p>
            <a:pPr lvl="2">
              <a:lnSpc>
                <a:spcPct val="90000"/>
              </a:lnSpc>
            </a:pPr>
            <a:r>
              <a:rPr lang="ar-SA" sz="2000" dirty="0">
                <a:cs typeface="AL-Mateen" pitchFamily="2" charset="-78"/>
              </a:rPr>
              <a:t>القوة الأفقية يمكن حسابها الآن  </a:t>
            </a:r>
            <a:r>
              <a:rPr lang="en-US" sz="2000" dirty="0" err="1">
                <a:cs typeface="AL-Mateen" pitchFamily="2" charset="-78"/>
              </a:rPr>
              <a:t>Fcos</a:t>
            </a:r>
            <a:r>
              <a:rPr lang="el-GR" sz="2000" dirty="0">
                <a:cs typeface="AL-Mateen" pitchFamily="2" charset="-78"/>
              </a:rPr>
              <a:t>θ</a:t>
            </a:r>
            <a:r>
              <a:rPr lang="en-US" sz="2000" dirty="0">
                <a:cs typeface="AL-Mateen" pitchFamily="2" charset="-78"/>
              </a:rPr>
              <a:t>  =80.4N</a:t>
            </a:r>
          </a:p>
          <a:p>
            <a:pPr lvl="2">
              <a:lnSpc>
                <a:spcPct val="90000"/>
              </a:lnSpc>
            </a:pPr>
            <a:r>
              <a:rPr lang="ar-SA" sz="2000" dirty="0">
                <a:cs typeface="AL-Mateen" pitchFamily="2" charset="-78"/>
              </a:rPr>
              <a:t>القوة العمودية</a:t>
            </a:r>
          </a:p>
          <a:p>
            <a:pPr lvl="3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err="1">
                <a:cs typeface="AL-Mateen" pitchFamily="2" charset="-78"/>
              </a:rPr>
              <a:t>Fsin</a:t>
            </a:r>
            <a:r>
              <a:rPr lang="en-US" sz="1800" dirty="0">
                <a:cs typeface="AL-Mateen" pitchFamily="2" charset="-78"/>
              </a:rPr>
              <a:t> </a:t>
            </a:r>
            <a:r>
              <a:rPr lang="el-GR" sz="1800" dirty="0">
                <a:cs typeface="AL-Mateen" pitchFamily="2" charset="-78"/>
              </a:rPr>
              <a:t>θ</a:t>
            </a:r>
            <a:r>
              <a:rPr lang="en-US" sz="1800" dirty="0">
                <a:cs typeface="AL-Mateen" pitchFamily="2" charset="-78"/>
              </a:rPr>
              <a:t>=300N</a:t>
            </a:r>
          </a:p>
          <a:p>
            <a:pPr lvl="1">
              <a:lnSpc>
                <a:spcPct val="90000"/>
              </a:lnSpc>
            </a:pPr>
            <a:r>
              <a:rPr lang="ar-SA" sz="2400" dirty="0">
                <a:cs typeface="AL-Mateen" pitchFamily="2" charset="-78"/>
              </a:rPr>
              <a:t>يتضح من النتائج </a:t>
            </a:r>
            <a:r>
              <a:rPr lang="ar-SA" sz="2400" dirty="0" err="1">
                <a:cs typeface="AL-Mateen" pitchFamily="2" charset="-78"/>
              </a:rPr>
              <a:t>ان</a:t>
            </a:r>
            <a:r>
              <a:rPr lang="ar-SA" sz="2400" dirty="0">
                <a:cs typeface="AL-Mateen" pitchFamily="2" charset="-78"/>
              </a:rPr>
              <a:t> وزن الجسم مدعوم من قبل كلتا اليدين بالتساوي مما يعني تجانس وضع اللاعب.</a:t>
            </a:r>
            <a:endParaRPr lang="el-GR" sz="2400" dirty="0">
              <a:cs typeface="AL-Mateen" pitchFamily="2" charset="-78"/>
            </a:endParaRPr>
          </a:p>
        </p:txBody>
      </p:sp>
      <p:graphicFrame>
        <p:nvGraphicFramePr>
          <p:cNvPr id="463876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58443" y="1914527"/>
          <a:ext cx="4270681" cy="2014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3881" name="Equation" r:id="rId4" imgW="2234880" imgH="1041120" progId="Equation.3">
                  <p:embed/>
                </p:oleObj>
              </mc:Choice>
              <mc:Fallback>
                <p:oleObj name="Equation" r:id="rId4" imgW="2234880" imgH="104112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443" y="1914527"/>
                        <a:ext cx="4270681" cy="201453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3878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27411" y="4291015"/>
          <a:ext cx="4301713" cy="22098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3882" name="Equation" r:id="rId6" imgW="1384200" imgH="812520" progId="Equation.3">
                  <p:embed/>
                </p:oleObj>
              </mc:Choice>
              <mc:Fallback>
                <p:oleObj name="Equation" r:id="rId6" imgW="1384200" imgH="81252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411" y="4291015"/>
                        <a:ext cx="4301713" cy="22098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42852"/>
            <a:ext cx="6686568" cy="1357322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sz="4000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 الدورانية 12</a:t>
            </a:r>
            <a:br>
              <a:rPr lang="ar-SA" sz="4000" dirty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مثال</a:t>
            </a:r>
            <a:endParaRPr lang="en-US" sz="4000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4669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43438" y="1627189"/>
            <a:ext cx="4357718" cy="5087959"/>
          </a:xfrm>
          <a:ln>
            <a:solidFill>
              <a:srgbClr val="FFFFCC"/>
            </a:solidFill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ar-SA" sz="2400" dirty="0">
                <a:cs typeface="AL-Mateen" pitchFamily="2" charset="-78"/>
              </a:rPr>
              <a:t>خصائص التوازن يمكن استخدامها في حالات الرغبة في معرفة مقدار القوة اللازمة للإخلال بتوازن جسم ما. 	(شكل </a:t>
            </a:r>
            <a:r>
              <a:rPr lang="ar-SA" sz="2400" b="1" dirty="0">
                <a:cs typeface="+mj-cs"/>
              </a:rPr>
              <a:t>8-6)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ar-SA" sz="2400" dirty="0">
              <a:cs typeface="AL-Mateen" pitchFamily="2" charset="-78"/>
            </a:endParaRPr>
          </a:p>
          <a:p>
            <a:pPr>
              <a:lnSpc>
                <a:spcPct val="90000"/>
              </a:lnSpc>
            </a:pPr>
            <a:r>
              <a:rPr lang="ar-SA" sz="2400" dirty="0">
                <a:cs typeface="AL-Mateen" pitchFamily="2" charset="-78"/>
              </a:rPr>
              <a:t>قانون مسابقة الحواجز ينص على </a:t>
            </a:r>
            <a:r>
              <a:rPr lang="ar-SA" sz="2400" dirty="0" err="1">
                <a:cs typeface="AL-Mateen" pitchFamily="2" charset="-78"/>
              </a:rPr>
              <a:t>ان</a:t>
            </a:r>
            <a:r>
              <a:rPr lang="ar-SA" sz="2400" dirty="0">
                <a:cs typeface="AL-Mateen" pitchFamily="2" charset="-78"/>
              </a:rPr>
              <a:t> تصميم الحاجز يجب </a:t>
            </a:r>
            <a:r>
              <a:rPr lang="ar-SA" sz="2400" dirty="0" err="1">
                <a:cs typeface="AL-Mateen" pitchFamily="2" charset="-78"/>
              </a:rPr>
              <a:t>ان</a:t>
            </a:r>
            <a:r>
              <a:rPr lang="ar-SA" sz="2400" dirty="0">
                <a:cs typeface="AL-Mateen" pitchFamily="2" charset="-78"/>
              </a:rPr>
              <a:t> يتطلب قوة تساوي 3.6 كجم </a:t>
            </a:r>
            <a:r>
              <a:rPr lang="ar-SA" sz="2400" dirty="0" err="1">
                <a:cs typeface="AL-Mateen" pitchFamily="2" charset="-78"/>
              </a:rPr>
              <a:t>او</a:t>
            </a:r>
            <a:r>
              <a:rPr lang="ar-SA" sz="2400" dirty="0">
                <a:cs typeface="AL-Mateen" pitchFamily="2" charset="-78"/>
              </a:rPr>
              <a:t> 35 نيوتن موجهة </a:t>
            </a:r>
            <a:r>
              <a:rPr lang="ar-SA" sz="2400" dirty="0" err="1">
                <a:cs typeface="AL-Mateen" pitchFamily="2" charset="-78"/>
              </a:rPr>
              <a:t>الى</a:t>
            </a:r>
            <a:r>
              <a:rPr lang="ar-SA" sz="2400" dirty="0">
                <a:cs typeface="AL-Mateen" pitchFamily="2" charset="-78"/>
              </a:rPr>
              <a:t> منصف </a:t>
            </a:r>
            <a:r>
              <a:rPr lang="ar-SA" sz="2400" dirty="0" err="1">
                <a:cs typeface="AL-Mateen" pitchFamily="2" charset="-78"/>
              </a:rPr>
              <a:t>اعلى</a:t>
            </a:r>
            <a:r>
              <a:rPr lang="ar-SA" sz="2400" dirty="0">
                <a:cs typeface="AL-Mateen" pitchFamily="2" charset="-78"/>
              </a:rPr>
              <a:t> الحجز لكي تخل بتوازنه </a:t>
            </a:r>
            <a:r>
              <a:rPr lang="ar-SA" sz="2400" dirty="0" err="1">
                <a:cs typeface="AL-Mateen" pitchFamily="2" charset="-78"/>
              </a:rPr>
              <a:t>و</a:t>
            </a:r>
            <a:r>
              <a:rPr lang="ar-SA" sz="2400" dirty="0">
                <a:cs typeface="AL-Mateen" pitchFamily="2" charset="-78"/>
              </a:rPr>
              <a:t> تقلبه</a:t>
            </a:r>
            <a:r>
              <a:rPr lang="ar-SA" sz="2400" dirty="0" smtClean="0">
                <a:cs typeface="AL-Mateen" pitchFamily="2" charset="-78"/>
              </a:rPr>
              <a:t>.</a:t>
            </a:r>
            <a:endParaRPr lang="en-US" sz="2400" dirty="0" smtClean="0">
              <a:cs typeface="AL-Mateen" pitchFamily="2" charset="-78"/>
            </a:endParaRPr>
          </a:p>
          <a:p>
            <a:pPr>
              <a:lnSpc>
                <a:spcPct val="90000"/>
              </a:lnSpc>
            </a:pPr>
            <a:endParaRPr lang="ar-SA" sz="2400" dirty="0">
              <a:cs typeface="AL-Mateen" pitchFamily="2" charset="-78"/>
            </a:endParaRPr>
          </a:p>
          <a:p>
            <a:pPr>
              <a:lnSpc>
                <a:spcPct val="90000"/>
              </a:lnSpc>
            </a:pPr>
            <a:r>
              <a:rPr lang="ar-SA" sz="2400" dirty="0">
                <a:cs typeface="AL-Mateen" pitchFamily="2" charset="-78"/>
              </a:rPr>
              <a:t>لكي نمنع قوى اقل من 35 نيوتن من قلب الحاجز، نضع </a:t>
            </a:r>
            <a:r>
              <a:rPr lang="ar-SA" sz="2400" dirty="0" err="1">
                <a:cs typeface="AL-Mateen" pitchFamily="2" charset="-78"/>
              </a:rPr>
              <a:t>اوزان</a:t>
            </a:r>
            <a:r>
              <a:rPr lang="ar-SA" sz="2400" dirty="0">
                <a:cs typeface="AL-Mateen" pitchFamily="2" charset="-78"/>
              </a:rPr>
              <a:t> </a:t>
            </a:r>
            <a:r>
              <a:rPr lang="ar-SA" sz="2400" dirty="0" err="1">
                <a:cs typeface="AL-Mateen" pitchFamily="2" charset="-78"/>
              </a:rPr>
              <a:t>اضافية</a:t>
            </a:r>
            <a:r>
              <a:rPr lang="ar-SA" sz="2400" dirty="0">
                <a:cs typeface="AL-Mateen" pitchFamily="2" charset="-78"/>
              </a:rPr>
              <a:t> توضع على دعامات الحاجز ألأرضية. السؤال كيفية </a:t>
            </a:r>
            <a:r>
              <a:rPr lang="ar-SA" sz="2400" dirty="0" err="1">
                <a:cs typeface="AL-Mateen" pitchFamily="2" charset="-78"/>
              </a:rPr>
              <a:t>و</a:t>
            </a:r>
            <a:r>
              <a:rPr lang="ar-SA" sz="2400" dirty="0">
                <a:cs typeface="AL-Mateen" pitchFamily="2" charset="-78"/>
              </a:rPr>
              <a:t> ضع هذه الأوزان؟ </a:t>
            </a:r>
            <a:endParaRPr lang="en-US" sz="2400" dirty="0">
              <a:cs typeface="AL-Mateen" pitchFamily="2" charset="-78"/>
            </a:endParaRPr>
          </a:p>
        </p:txBody>
      </p:sp>
      <p:pic>
        <p:nvPicPr>
          <p:cNvPr id="466951" name="Picture 7" descr="6-8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206267" y="1857364"/>
            <a:ext cx="4219683" cy="444818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6686568" cy="1143000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dirty="0">
                <a:solidFill>
                  <a:srgbClr val="FFFFCC"/>
                </a:solidFill>
                <a:cs typeface="PT Bold Heading" pitchFamily="2" charset="-78"/>
              </a:rPr>
              <a:t> الدورانية 13</a:t>
            </a:r>
            <a:endParaRPr lang="en-US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600200"/>
            <a:ext cx="4643470" cy="4900634"/>
          </a:xfrm>
          <a:ln>
            <a:solidFill>
              <a:srgbClr val="FFFFCC"/>
            </a:solidFill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ar-SA" sz="2200" dirty="0">
                <a:cs typeface="AF_Hijaz" pitchFamily="2" charset="-78"/>
              </a:rPr>
              <a:t>لنفترض الأرقام الموجودة على  </a:t>
            </a:r>
            <a:r>
              <a:rPr lang="ar-SA" sz="2200" dirty="0" smtClean="0">
                <a:cs typeface="AF_Hijaz" pitchFamily="2" charset="-78"/>
              </a:rPr>
              <a:t>الشكل</a:t>
            </a:r>
            <a:r>
              <a:rPr lang="en-US" sz="2200" dirty="0" smtClean="0">
                <a:cs typeface="AF_Hijaz" pitchFamily="2" charset="-78"/>
              </a:rPr>
              <a:t> </a:t>
            </a:r>
            <a:r>
              <a:rPr lang="ar-SA" sz="2200" dirty="0" smtClean="0">
                <a:cs typeface="AF_Hijaz" pitchFamily="2" charset="-78"/>
              </a:rPr>
              <a:t>المقابل:ارتفاع=1.07م</a:t>
            </a:r>
            <a:endParaRPr lang="ar-SA" sz="2200" dirty="0">
              <a:cs typeface="AF_Hijaz" pitchFamily="2" charset="-78"/>
            </a:endParaRPr>
          </a:p>
          <a:p>
            <a:pPr>
              <a:lnSpc>
                <a:spcPct val="80000"/>
              </a:lnSpc>
            </a:pPr>
            <a:r>
              <a:rPr lang="ar-SA" sz="2200" dirty="0">
                <a:cs typeface="AF_Hijaz" pitchFamily="2" charset="-78"/>
              </a:rPr>
              <a:t>عندما يتعرض الحاجز </a:t>
            </a:r>
            <a:r>
              <a:rPr lang="ar-SA" sz="2200" dirty="0" err="1">
                <a:cs typeface="AF_Hijaz" pitchFamily="2" charset="-78"/>
              </a:rPr>
              <a:t>الى</a:t>
            </a:r>
            <a:r>
              <a:rPr lang="ar-SA" sz="2200" dirty="0">
                <a:cs typeface="AF_Hijaz" pitchFamily="2" charset="-78"/>
              </a:rPr>
              <a:t> قوة تعادل 35نيوتن على </a:t>
            </a:r>
            <a:r>
              <a:rPr lang="ar-SA" sz="2200" dirty="0" err="1">
                <a:cs typeface="AF_Hijaz" pitchFamily="2" charset="-78"/>
              </a:rPr>
              <a:t>اعلى</a:t>
            </a:r>
            <a:r>
              <a:rPr lang="ar-SA" sz="2200" dirty="0">
                <a:cs typeface="AF_Hijaz" pitchFamily="2" charset="-78"/>
              </a:rPr>
              <a:t> الحاجز، العزم المضاد حول </a:t>
            </a:r>
            <a:r>
              <a:rPr lang="en-US" sz="2200" dirty="0">
                <a:cs typeface="AF_Hijaz" pitchFamily="2" charset="-78"/>
              </a:rPr>
              <a:t>AB</a:t>
            </a:r>
            <a:r>
              <a:rPr lang="ar-SA" sz="2200" dirty="0">
                <a:cs typeface="AF_Hijaz" pitchFamily="2" charset="-78"/>
              </a:rPr>
              <a:t> 35</a:t>
            </a:r>
            <a:r>
              <a:rPr lang="en-US" sz="2200" dirty="0">
                <a:cs typeface="AF_Hijaz" pitchFamily="2" charset="-78"/>
              </a:rPr>
              <a:t>x</a:t>
            </a:r>
            <a:r>
              <a:rPr lang="ar-SA" sz="2200" dirty="0">
                <a:cs typeface="AF_Hijaz" pitchFamily="2" charset="-78"/>
              </a:rPr>
              <a:t> 1.07=37.5 نيوتن</a:t>
            </a:r>
          </a:p>
          <a:p>
            <a:pPr>
              <a:lnSpc>
                <a:spcPct val="80000"/>
              </a:lnSpc>
            </a:pPr>
            <a:r>
              <a:rPr lang="ar-SA" sz="2200" dirty="0" err="1">
                <a:cs typeface="AF_Hijaz" pitchFamily="2" charset="-78"/>
              </a:rPr>
              <a:t>اذا</a:t>
            </a:r>
            <a:r>
              <a:rPr lang="ar-SA" sz="2200" dirty="0">
                <a:cs typeface="AF_Hijaz" pitchFamily="2" charset="-78"/>
              </a:rPr>
              <a:t> كل رجل داعمة تزن 8 نيوتن </a:t>
            </a:r>
            <a:r>
              <a:rPr lang="ar-SA" sz="2200" dirty="0" err="1">
                <a:cs typeface="AF_Hijaz" pitchFamily="2" charset="-78"/>
              </a:rPr>
              <a:t>و</a:t>
            </a:r>
            <a:r>
              <a:rPr lang="ar-SA" sz="2200" dirty="0">
                <a:cs typeface="AF_Hijaz" pitchFamily="2" charset="-78"/>
              </a:rPr>
              <a:t> نقطة تأثيرها في منتصف 0.6م من طولها، عزم التدوير المضاد </a:t>
            </a:r>
            <a:r>
              <a:rPr lang="ar-SA" sz="2200" dirty="0" err="1">
                <a:cs typeface="AF_Hijaz" pitchFamily="2" charset="-78"/>
              </a:rPr>
              <a:t>و</a:t>
            </a:r>
            <a:r>
              <a:rPr lang="ar-SA" sz="2200" dirty="0">
                <a:cs typeface="AF_Hijaz" pitchFamily="2" charset="-78"/>
              </a:rPr>
              <a:t> الناتج من الأقدام يساوي: 8</a:t>
            </a:r>
            <a:r>
              <a:rPr lang="en-US" sz="2200" dirty="0">
                <a:cs typeface="AF_Hijaz" pitchFamily="2" charset="-78"/>
              </a:rPr>
              <a:t>x</a:t>
            </a:r>
            <a:r>
              <a:rPr lang="ar-SA" sz="2200" dirty="0">
                <a:cs typeface="AF_Hijaz" pitchFamily="2" charset="-78"/>
              </a:rPr>
              <a:t> 0.3</a:t>
            </a:r>
            <a:r>
              <a:rPr lang="en-US" sz="2200" dirty="0">
                <a:cs typeface="AF_Hijaz" pitchFamily="2" charset="-78"/>
              </a:rPr>
              <a:t>x</a:t>
            </a:r>
            <a:r>
              <a:rPr lang="ar-SA" sz="2200" dirty="0">
                <a:cs typeface="AF_Hijaz" pitchFamily="2" charset="-78"/>
              </a:rPr>
              <a:t> 2= 4.8 نيوتن.م</a:t>
            </a:r>
          </a:p>
          <a:p>
            <a:pPr>
              <a:lnSpc>
                <a:spcPct val="80000"/>
              </a:lnSpc>
            </a:pPr>
            <a:r>
              <a:rPr lang="ar-SA" sz="2200" dirty="0" err="1">
                <a:cs typeface="AF_Hijaz" pitchFamily="2" charset="-78"/>
              </a:rPr>
              <a:t>اذا</a:t>
            </a:r>
            <a:r>
              <a:rPr lang="ar-SA" sz="2200" dirty="0">
                <a:cs typeface="AF_Hijaz" pitchFamily="2" charset="-78"/>
              </a:rPr>
              <a:t> كل رجل داعمة عليها </a:t>
            </a:r>
            <a:r>
              <a:rPr lang="ar-SA" sz="2200" dirty="0" err="1">
                <a:cs typeface="AF_Hijaz" pitchFamily="2" charset="-78"/>
              </a:rPr>
              <a:t>انتاج</a:t>
            </a:r>
            <a:r>
              <a:rPr lang="ar-SA" sz="2200" dirty="0">
                <a:cs typeface="AF_Hijaz" pitchFamily="2" charset="-78"/>
              </a:rPr>
              <a:t> عزم </a:t>
            </a:r>
            <a:r>
              <a:rPr lang="ar-SA" sz="2200" dirty="0" err="1">
                <a:cs typeface="AF_Hijaz" pitchFamily="2" charset="-78"/>
              </a:rPr>
              <a:t>اضافي</a:t>
            </a:r>
            <a:r>
              <a:rPr lang="ar-SA" sz="2200" dirty="0">
                <a:cs typeface="AF_Hijaz" pitchFamily="2" charset="-78"/>
              </a:rPr>
              <a:t> يساوي: </a:t>
            </a:r>
            <a:r>
              <a:rPr lang="ar-SA" sz="2200" b="1" dirty="0" smtClean="0">
                <a:cs typeface="AF_Hijaz" pitchFamily="2" charset="-78"/>
              </a:rPr>
              <a:t>37.5-4.8/2</a:t>
            </a:r>
            <a:r>
              <a:rPr lang="ar-SA" sz="2200" dirty="0" smtClean="0">
                <a:cs typeface="AF_Hijaz" pitchFamily="2" charset="-78"/>
              </a:rPr>
              <a:t>=16.4 </a:t>
            </a:r>
            <a:r>
              <a:rPr lang="ar-SA" sz="2200" dirty="0">
                <a:cs typeface="AF_Hijaz" pitchFamily="2" charset="-78"/>
              </a:rPr>
              <a:t>نيوتن.م</a:t>
            </a:r>
          </a:p>
          <a:p>
            <a:pPr>
              <a:lnSpc>
                <a:spcPct val="80000"/>
              </a:lnSpc>
            </a:pPr>
            <a:r>
              <a:rPr lang="ar-SA" sz="2200" dirty="0">
                <a:cs typeface="AF_Hijaz" pitchFamily="2" charset="-78"/>
              </a:rPr>
              <a:t>لأن طول القدم يساوي0.6م فإن اقل وزن يمكن </a:t>
            </a:r>
            <a:r>
              <a:rPr lang="ar-SA" sz="2200" dirty="0" err="1">
                <a:cs typeface="AF_Hijaz" pitchFamily="2" charset="-78"/>
              </a:rPr>
              <a:t>اضافته</a:t>
            </a:r>
            <a:r>
              <a:rPr lang="ar-SA" sz="2200" dirty="0">
                <a:cs typeface="AF_Hijaz" pitchFamily="2" charset="-78"/>
              </a:rPr>
              <a:t> هو:16.4/0.6=27.3 نيوتن. في حال كون الأوزان </a:t>
            </a:r>
            <a:r>
              <a:rPr lang="ar-SA" sz="2200" dirty="0" err="1">
                <a:cs typeface="AF_Hijaz" pitchFamily="2" charset="-78"/>
              </a:rPr>
              <a:t>اثقل</a:t>
            </a:r>
            <a:r>
              <a:rPr lang="ar-SA" sz="2200" dirty="0">
                <a:cs typeface="AF_Hijaz" pitchFamily="2" charset="-78"/>
              </a:rPr>
              <a:t> من ذلك ، لابد من تقريب الأوزان الى المحور ِ</a:t>
            </a:r>
            <a:r>
              <a:rPr lang="en-US" sz="2200" dirty="0">
                <a:cs typeface="AF_Hijaz" pitchFamily="2" charset="-78"/>
              </a:rPr>
              <a:t>AB</a:t>
            </a:r>
            <a:r>
              <a:rPr lang="ar-SA" sz="2200" dirty="0">
                <a:cs typeface="AF_Hijaz" pitchFamily="2" charset="-78"/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ar-SA" sz="2200" dirty="0" err="1">
                <a:cs typeface="AF_Hijaz" pitchFamily="2" charset="-78"/>
              </a:rPr>
              <a:t>ايضا</a:t>
            </a:r>
            <a:r>
              <a:rPr lang="ar-SA" sz="2200" dirty="0">
                <a:cs typeface="AF_Hijaz" pitchFamily="2" charset="-78"/>
              </a:rPr>
              <a:t> في حال تخفيض ارتفاع الحاجز، يجب </a:t>
            </a:r>
            <a:r>
              <a:rPr lang="ar-SA" sz="2200" dirty="0" err="1">
                <a:cs typeface="AF_Hijaz" pitchFamily="2" charset="-78"/>
              </a:rPr>
              <a:t>ايضا</a:t>
            </a:r>
            <a:r>
              <a:rPr lang="ar-SA" sz="2200" dirty="0">
                <a:cs typeface="AF_Hijaz" pitchFamily="2" charset="-78"/>
              </a:rPr>
              <a:t> تقريب الأوزان </a:t>
            </a:r>
            <a:r>
              <a:rPr lang="ar-SA" sz="2200" dirty="0" err="1">
                <a:cs typeface="AF_Hijaz" pitchFamily="2" charset="-78"/>
              </a:rPr>
              <a:t>الى</a:t>
            </a:r>
            <a:r>
              <a:rPr lang="ar-SA" sz="2200" dirty="0">
                <a:cs typeface="AF_Hijaz" pitchFamily="2" charset="-78"/>
              </a:rPr>
              <a:t> </a:t>
            </a:r>
            <a:r>
              <a:rPr lang="ar-SA" sz="2200" dirty="0" smtClean="0">
                <a:cs typeface="AF_Hijaz" pitchFamily="2" charset="-78"/>
              </a:rPr>
              <a:t>المحور.</a:t>
            </a:r>
          </a:p>
        </p:txBody>
      </p:sp>
      <p:pic>
        <p:nvPicPr>
          <p:cNvPr id="467975" name="Picture 7" descr="6-8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5043518" y="1844675"/>
            <a:ext cx="3957638" cy="41719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6400816" cy="1368412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sz="4000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 الدورانية 14</a:t>
            </a:r>
            <a:br>
              <a:rPr lang="ar-SA" sz="4000" dirty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الروافع </a:t>
            </a:r>
            <a:endParaRPr lang="en-US" sz="4000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29058" y="1760558"/>
            <a:ext cx="5000628" cy="4883152"/>
          </a:xfrm>
          <a:ln>
            <a:solidFill>
              <a:srgbClr val="FFFFCC"/>
            </a:solidFill>
          </a:ln>
        </p:spPr>
        <p:txBody>
          <a:bodyPr anchor="ctr"/>
          <a:lstStyle/>
          <a:p>
            <a:pPr marL="381000" indent="-381000">
              <a:lnSpc>
                <a:spcPct val="80000"/>
              </a:lnSpc>
            </a:pPr>
            <a:r>
              <a:rPr lang="ar-SA" sz="2400" dirty="0">
                <a:cs typeface="AL-Mateen" pitchFamily="2" charset="-78"/>
              </a:rPr>
              <a:t>الرافعة هي عبارة عن قضيب صلب يتمحور في نقطة ويؤثر عليه قوتان في </a:t>
            </a:r>
            <a:r>
              <a:rPr lang="ar-SA" sz="2400" dirty="0" err="1">
                <a:cs typeface="AL-Mateen" pitchFamily="2" charset="-78"/>
              </a:rPr>
              <a:t>نقطين</a:t>
            </a:r>
            <a:r>
              <a:rPr lang="ar-SA" sz="2400" dirty="0">
                <a:cs typeface="AL-Mateen" pitchFamily="2" charset="-78"/>
              </a:rPr>
              <a:t> </a:t>
            </a:r>
            <a:r>
              <a:rPr lang="ar-SA" sz="2400" dirty="0" err="1">
                <a:cs typeface="AL-Mateen" pitchFamily="2" charset="-78"/>
              </a:rPr>
              <a:t>اخريين</a:t>
            </a:r>
            <a:r>
              <a:rPr lang="ar-SA" sz="2400" dirty="0">
                <a:cs typeface="AL-Mateen" pitchFamily="2" charset="-78"/>
              </a:rPr>
              <a:t>.</a:t>
            </a:r>
          </a:p>
          <a:p>
            <a:pPr marL="381000" indent="-381000">
              <a:lnSpc>
                <a:spcPct val="80000"/>
              </a:lnSpc>
            </a:pPr>
            <a:r>
              <a:rPr lang="ar-SA" sz="2400" dirty="0">
                <a:cs typeface="AL-Mateen" pitchFamily="2" charset="-78"/>
              </a:rPr>
              <a:t>نقطة التمحور تسمى المحور </a:t>
            </a:r>
            <a:r>
              <a:rPr lang="ar-SA" sz="2400" dirty="0" err="1">
                <a:cs typeface="AL-Mateen" pitchFamily="2" charset="-78"/>
              </a:rPr>
              <a:t>او</a:t>
            </a:r>
            <a:r>
              <a:rPr lang="ar-SA" sz="2400" dirty="0">
                <a:cs typeface="AL-Mateen" pitchFamily="2" charset="-78"/>
              </a:rPr>
              <a:t> الارتكاز </a:t>
            </a:r>
            <a:r>
              <a:rPr lang="ar-SA" sz="2400" dirty="0" err="1">
                <a:cs typeface="AL-Mateen" pitchFamily="2" charset="-78"/>
              </a:rPr>
              <a:t>و</a:t>
            </a:r>
            <a:r>
              <a:rPr lang="ar-SA" sz="2400" dirty="0">
                <a:cs typeface="AL-Mateen" pitchFamily="2" charset="-78"/>
              </a:rPr>
              <a:t> النقطة الأخرى المقاومة </a:t>
            </a:r>
            <a:r>
              <a:rPr lang="ar-SA" sz="2400" dirty="0" err="1">
                <a:cs typeface="AL-Mateen" pitchFamily="2" charset="-78"/>
              </a:rPr>
              <a:t>و</a:t>
            </a:r>
            <a:r>
              <a:rPr lang="ar-SA" sz="2400" dirty="0">
                <a:cs typeface="AL-Mateen" pitchFamily="2" charset="-78"/>
              </a:rPr>
              <a:t> الأخيرة القوة.</a:t>
            </a:r>
          </a:p>
          <a:p>
            <a:pPr marL="381000" indent="-381000">
              <a:lnSpc>
                <a:spcPct val="80000"/>
              </a:lnSpc>
            </a:pPr>
            <a:r>
              <a:rPr lang="ar-SA" sz="2400" dirty="0">
                <a:cs typeface="AL-Mateen" pitchFamily="2" charset="-78"/>
              </a:rPr>
              <a:t>من </a:t>
            </a:r>
            <a:r>
              <a:rPr lang="ar-SA" sz="2400" dirty="0" err="1">
                <a:cs typeface="AL-Mateen" pitchFamily="2" charset="-78"/>
              </a:rPr>
              <a:t>اهم</a:t>
            </a:r>
            <a:r>
              <a:rPr lang="ar-SA" sz="2400" dirty="0">
                <a:cs typeface="AL-Mateen" pitchFamily="2" charset="-78"/>
              </a:rPr>
              <a:t> الروافع الموجودة هي ما يتضمنه جيم الإنسان من روافع </a:t>
            </a:r>
            <a:r>
              <a:rPr lang="ar-SA" sz="2400" dirty="0" err="1">
                <a:cs typeface="AL-Mateen" pitchFamily="2" charset="-78"/>
              </a:rPr>
              <a:t>و</a:t>
            </a:r>
            <a:r>
              <a:rPr lang="ar-SA" sz="2400" dirty="0">
                <a:cs typeface="AL-Mateen" pitchFamily="2" charset="-78"/>
              </a:rPr>
              <a:t> التي ليس بالضرورة كونه طويلة </a:t>
            </a:r>
            <a:r>
              <a:rPr lang="ar-SA" sz="2400" dirty="0" err="1">
                <a:cs typeface="AL-Mateen" pitchFamily="2" charset="-78"/>
              </a:rPr>
              <a:t>و</a:t>
            </a:r>
            <a:r>
              <a:rPr lang="ar-SA" sz="2400" dirty="0">
                <a:cs typeface="AL-Mateen" pitchFamily="2" charset="-78"/>
              </a:rPr>
              <a:t> نحيفة </a:t>
            </a:r>
            <a:r>
              <a:rPr lang="ar-SA" sz="2400" dirty="0" err="1">
                <a:cs typeface="AL-Mateen" pitchFamily="2" charset="-78"/>
              </a:rPr>
              <a:t>و</a:t>
            </a:r>
            <a:r>
              <a:rPr lang="ar-SA" sz="2400" dirty="0">
                <a:cs typeface="AL-Mateen" pitchFamily="2" charset="-78"/>
              </a:rPr>
              <a:t> مستقيمة. (شكل </a:t>
            </a:r>
            <a:r>
              <a:rPr lang="ar-SA" sz="2400" b="1" dirty="0">
                <a:cs typeface="+mj-cs"/>
              </a:rPr>
              <a:t>9-6</a:t>
            </a:r>
            <a:r>
              <a:rPr lang="ar-SA" sz="2400" dirty="0">
                <a:cs typeface="AL-Mateen" pitchFamily="2" charset="-78"/>
              </a:rPr>
              <a:t>)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None/>
            </a:pPr>
            <a:endParaRPr lang="ar-SA" sz="2400" dirty="0">
              <a:cs typeface="AL-Mateen" pitchFamily="2" charset="-78"/>
            </a:endParaRPr>
          </a:p>
          <a:p>
            <a:pPr marL="381000" indent="-381000">
              <a:lnSpc>
                <a:spcPct val="80000"/>
              </a:lnSpc>
            </a:pPr>
            <a:r>
              <a:rPr lang="ar-SA" sz="2400" dirty="0">
                <a:cs typeface="AL-Mateen" pitchFamily="2" charset="-78"/>
              </a:rPr>
              <a:t>وظائف الرافعة تتمثل في التالي:</a:t>
            </a:r>
          </a:p>
          <a:p>
            <a:pPr marL="800100" lvl="1" indent="-3429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ar-SA" sz="2000" dirty="0">
                <a:cs typeface="AL-Mateen" pitchFamily="2" charset="-78"/>
              </a:rPr>
              <a:t>زيادة تأثير القوة. يدون الرافعة لابد من النتاج قوة مساوية للحمل المراد رفعة بينما بواسطة الرافعة القوة المبذولة يمكن </a:t>
            </a:r>
            <a:r>
              <a:rPr lang="ar-SA" sz="2000" dirty="0" err="1">
                <a:cs typeface="AL-Mateen" pitchFamily="2" charset="-78"/>
              </a:rPr>
              <a:t>ان</a:t>
            </a:r>
            <a:r>
              <a:rPr lang="ar-SA" sz="2000" dirty="0">
                <a:cs typeface="AL-Mateen" pitchFamily="2" charset="-78"/>
              </a:rPr>
              <a:t> تكون اقل من الحمل المرفوع بكثير.( شكل </a:t>
            </a:r>
            <a:r>
              <a:rPr lang="ar-SA" sz="2000" b="1" dirty="0">
                <a:cs typeface="+mj-cs"/>
              </a:rPr>
              <a:t>10-6</a:t>
            </a:r>
            <a:r>
              <a:rPr lang="ar-SA" sz="2000" dirty="0">
                <a:cs typeface="AL-Mateen" pitchFamily="2" charset="-78"/>
              </a:rPr>
              <a:t>)</a:t>
            </a:r>
          </a:p>
          <a:p>
            <a:pPr marL="381000" indent="-381000">
              <a:lnSpc>
                <a:spcPct val="80000"/>
              </a:lnSpc>
            </a:pPr>
            <a:r>
              <a:rPr lang="ar-SA" sz="2400" dirty="0">
                <a:cs typeface="AL-Mateen" pitchFamily="2" charset="-78"/>
              </a:rPr>
              <a:t>من ذلك يتضح </a:t>
            </a:r>
            <a:r>
              <a:rPr lang="ar-SA" sz="2400" dirty="0" err="1">
                <a:cs typeface="AL-Mateen" pitchFamily="2" charset="-78"/>
              </a:rPr>
              <a:t>ان</a:t>
            </a:r>
            <a:r>
              <a:rPr lang="ar-SA" sz="2400" dirty="0">
                <a:cs typeface="AL-Mateen" pitchFamily="2" charset="-78"/>
              </a:rPr>
              <a:t> العضلة </a:t>
            </a:r>
            <a:r>
              <a:rPr lang="ar-SA" sz="2400" dirty="0" err="1">
                <a:cs typeface="AL-Mateen" pitchFamily="2" charset="-78"/>
              </a:rPr>
              <a:t>المربعه</a:t>
            </a:r>
            <a:r>
              <a:rPr lang="ar-SA" sz="2400" dirty="0">
                <a:cs typeface="AL-Mateen" pitchFamily="2" charset="-78"/>
              </a:rPr>
              <a:t> تنتج قوة فقط قدرها 24 نيوتن لكي تثبت وزن الجمجمة البالغ 72 نيوتن</a:t>
            </a:r>
            <a:r>
              <a:rPr lang="ar-SA" sz="2400" dirty="0" smtClean="0">
                <a:cs typeface="AL-Mateen" pitchFamily="2" charset="-78"/>
              </a:rPr>
              <a:t>.</a:t>
            </a:r>
            <a:endParaRPr lang="ar-SA" sz="2400" dirty="0">
              <a:cs typeface="AL-Mateen" pitchFamily="2" charset="-78"/>
            </a:endParaRPr>
          </a:p>
        </p:txBody>
      </p:sp>
      <p:graphicFrame>
        <p:nvGraphicFramePr>
          <p:cNvPr id="468996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85720" y="4646598"/>
          <a:ext cx="3500462" cy="18050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8998" name="Equation" r:id="rId4" imgW="1333440" imgH="799920" progId="Equation.3">
                  <p:embed/>
                </p:oleObj>
              </mc:Choice>
              <mc:Fallback>
                <p:oleObj name="Equation" r:id="rId4" imgW="1333440" imgH="79992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4646598"/>
                        <a:ext cx="3500462" cy="180500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69001" name="Picture 9" descr="6-9"/>
          <p:cNvPicPr>
            <a:picLocks noChangeAspect="1" noChangeArrowheads="1"/>
          </p:cNvPicPr>
          <p:nvPr/>
        </p:nvPicPr>
        <p:blipFill>
          <a:blip r:embed="rId6" cstate="print"/>
          <a:srcRect t="7677"/>
          <a:stretch>
            <a:fillRect/>
          </a:stretch>
        </p:blipFill>
        <p:spPr bwMode="auto">
          <a:xfrm>
            <a:off x="323850" y="1844675"/>
            <a:ext cx="3390894" cy="26828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14290"/>
            <a:ext cx="6686568" cy="1143000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dirty="0">
                <a:solidFill>
                  <a:srgbClr val="FFFFCC"/>
                </a:solidFill>
                <a:cs typeface="PT Bold Heading" pitchFamily="2" charset="-78"/>
              </a:rPr>
              <a:t> الدورانية 15</a:t>
            </a:r>
            <a:endParaRPr lang="en-US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4710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46590" y="1500174"/>
            <a:ext cx="4683128" cy="5229225"/>
          </a:xfrm>
          <a:ln>
            <a:solidFill>
              <a:srgbClr val="FFFFCC"/>
            </a:solidFill>
          </a:ln>
        </p:spPr>
        <p:txBody>
          <a:bodyPr anchor="ctr"/>
          <a:lstStyle/>
          <a:p>
            <a:pPr marL="282575" indent="-282575">
              <a:lnSpc>
                <a:spcPct val="90000"/>
              </a:lnSpc>
              <a:buFont typeface="Wingdings" pitchFamily="2" charset="2"/>
              <a:buNone/>
            </a:pPr>
            <a:r>
              <a:rPr lang="ar-SA" sz="2800" dirty="0">
                <a:cs typeface="AF_Hijaz" pitchFamily="2" charset="-78"/>
              </a:rPr>
              <a:t>2</a:t>
            </a:r>
            <a:r>
              <a:rPr lang="ar-SA" sz="2800" b="1" dirty="0">
                <a:cs typeface="AF_Hijaz" pitchFamily="2" charset="-78"/>
              </a:rPr>
              <a:t>-</a:t>
            </a:r>
            <a:r>
              <a:rPr lang="ar-SA" sz="2800" dirty="0">
                <a:cs typeface="AF_Hijaz" pitchFamily="2" charset="-78"/>
              </a:rPr>
              <a:t> الرافعة يمكن </a:t>
            </a:r>
            <a:r>
              <a:rPr lang="ar-SA" sz="2800" dirty="0" err="1">
                <a:cs typeface="AF_Hijaz" pitchFamily="2" charset="-78"/>
              </a:rPr>
              <a:t>ان</a:t>
            </a:r>
            <a:r>
              <a:rPr lang="ar-SA" sz="2800" dirty="0">
                <a:cs typeface="AF_Hijaz" pitchFamily="2" charset="-78"/>
              </a:rPr>
              <a:t> تزيد في المسافة التي </a:t>
            </a:r>
            <a:r>
              <a:rPr lang="ar-SA" sz="2800" dirty="0" err="1">
                <a:cs typeface="AF_Hijaz" pitchFamily="2" charset="-78"/>
              </a:rPr>
              <a:t>تتحركها</a:t>
            </a:r>
            <a:r>
              <a:rPr lang="ar-SA" sz="2800" dirty="0">
                <a:cs typeface="AF_Hijaz" pitchFamily="2" charset="-78"/>
              </a:rPr>
              <a:t> نقطة ما. (شكل </a:t>
            </a:r>
            <a:r>
              <a:rPr lang="ar-SA" sz="2800" b="1" dirty="0">
                <a:cs typeface="AF_Hijaz" pitchFamily="2" charset="-78"/>
              </a:rPr>
              <a:t>11-6</a:t>
            </a:r>
            <a:r>
              <a:rPr lang="ar-SA" sz="2800" dirty="0" smtClean="0">
                <a:cs typeface="AF_Hijaz" pitchFamily="2" charset="-78"/>
              </a:rPr>
              <a:t>)</a:t>
            </a:r>
            <a:endParaRPr lang="en-US" sz="2800" dirty="0" smtClean="0">
              <a:cs typeface="AF_Hijaz" pitchFamily="2" charset="-78"/>
            </a:endParaRPr>
          </a:p>
          <a:p>
            <a:pPr marL="282575" indent="-282575">
              <a:lnSpc>
                <a:spcPct val="90000"/>
              </a:lnSpc>
              <a:buFont typeface="Wingdings" pitchFamily="2" charset="2"/>
              <a:buNone/>
            </a:pPr>
            <a:endParaRPr lang="ar-SA" sz="2800" dirty="0">
              <a:cs typeface="AF_Hijaz" pitchFamily="2" charset="-78"/>
            </a:endParaRPr>
          </a:p>
          <a:p>
            <a:pPr marL="511175" lvl="1" indent="-228600">
              <a:lnSpc>
                <a:spcPct val="90000"/>
              </a:lnSpc>
            </a:pPr>
            <a:r>
              <a:rPr lang="ar-SA" sz="2400" dirty="0">
                <a:cs typeface="AF_Hijaz" pitchFamily="2" charset="-78"/>
              </a:rPr>
              <a:t>الرافعة في هذا المثال تتمثل في ساق اللاعب </a:t>
            </a:r>
            <a:r>
              <a:rPr lang="ar-SA" sz="2400" dirty="0" err="1">
                <a:cs typeface="AF_Hijaz" pitchFamily="2" charset="-78"/>
              </a:rPr>
              <a:t>و</a:t>
            </a:r>
            <a:r>
              <a:rPr lang="ar-SA" sz="2400" dirty="0">
                <a:cs typeface="AF_Hijaz" pitchFamily="2" charset="-78"/>
              </a:rPr>
              <a:t> مفصل الركبة كمحور. القوة ناتجة من العضلات المادة لمفصل الركبة </a:t>
            </a:r>
            <a:r>
              <a:rPr lang="ar-SA" sz="2400" dirty="0" err="1">
                <a:cs typeface="AF_Hijaz" pitchFamily="2" charset="-78"/>
              </a:rPr>
              <a:t>و</a:t>
            </a:r>
            <a:r>
              <a:rPr lang="ar-SA" sz="2400" dirty="0">
                <a:cs typeface="AF_Hijaz" pitchFamily="2" charset="-78"/>
              </a:rPr>
              <a:t> المقاومة من تأثير الكرة على الرجل</a:t>
            </a:r>
            <a:r>
              <a:rPr lang="ar-SA" sz="2400" dirty="0" smtClean="0">
                <a:cs typeface="AF_Hijaz" pitchFamily="2" charset="-78"/>
              </a:rPr>
              <a:t>.</a:t>
            </a:r>
            <a:endParaRPr lang="ar-SA" sz="2400" dirty="0">
              <a:cs typeface="AF_Hijaz" pitchFamily="2" charset="-78"/>
            </a:endParaRPr>
          </a:p>
          <a:p>
            <a:pPr marL="511175" lvl="1" indent="-228600">
              <a:lnSpc>
                <a:spcPct val="90000"/>
              </a:lnSpc>
            </a:pPr>
            <a:r>
              <a:rPr lang="ar-SA" sz="2400" dirty="0" err="1">
                <a:cs typeface="AF_Hijaz" pitchFamily="2" charset="-78"/>
              </a:rPr>
              <a:t>اذا</a:t>
            </a:r>
            <a:r>
              <a:rPr lang="ar-SA" sz="2400" dirty="0">
                <a:cs typeface="AF_Hijaz" pitchFamily="2" charset="-78"/>
              </a:rPr>
              <a:t> الرجل تتحرك 30 درجة خلال اتصال الرجل بالكرة خلال عملية الركل، النقطة </a:t>
            </a:r>
            <a:r>
              <a:rPr lang="en-US" sz="2400" dirty="0">
                <a:cs typeface="AF_Hijaz" pitchFamily="2" charset="-78"/>
              </a:rPr>
              <a:t>A </a:t>
            </a:r>
            <a:r>
              <a:rPr lang="ar-SA" sz="2400" dirty="0">
                <a:cs typeface="AF_Hijaz" pitchFamily="2" charset="-78"/>
              </a:rPr>
              <a:t> تتحرك خلال محيط قدره 2.6سم بينما النقطة </a:t>
            </a:r>
            <a:r>
              <a:rPr lang="en-US" sz="2400" dirty="0">
                <a:cs typeface="AF_Hijaz" pitchFamily="2" charset="-78"/>
              </a:rPr>
              <a:t>B</a:t>
            </a:r>
            <a:r>
              <a:rPr lang="ar-SA" sz="2400" dirty="0">
                <a:cs typeface="AF_Hijaz" pitchFamily="2" charset="-78"/>
              </a:rPr>
              <a:t> تتحرك خلال محيط قدره 26سم </a:t>
            </a:r>
            <a:r>
              <a:rPr lang="ar-SA" sz="2400" dirty="0" err="1">
                <a:cs typeface="AF_Hijaz" pitchFamily="2" charset="-78"/>
              </a:rPr>
              <a:t>و</a:t>
            </a:r>
            <a:r>
              <a:rPr lang="ar-SA" sz="2400" dirty="0">
                <a:cs typeface="AF_Hijaz" pitchFamily="2" charset="-78"/>
              </a:rPr>
              <a:t> الضرب عشر مرات مقارنة بالنقطة </a:t>
            </a:r>
            <a:r>
              <a:rPr lang="en-US" sz="2400" dirty="0">
                <a:cs typeface="AF_Hijaz" pitchFamily="2" charset="-78"/>
              </a:rPr>
              <a:t>A</a:t>
            </a:r>
            <a:r>
              <a:rPr lang="ar-SA" sz="2400" dirty="0">
                <a:cs typeface="AF_Hijaz" pitchFamily="2" charset="-78"/>
              </a:rPr>
              <a:t> .</a:t>
            </a:r>
            <a:r>
              <a:rPr lang="en-US" sz="2400" dirty="0">
                <a:cs typeface="AF_Hijaz" pitchFamily="2" charset="-78"/>
              </a:rPr>
              <a:t>S=r</a:t>
            </a:r>
            <a:r>
              <a:rPr lang="el-GR" sz="2400" dirty="0">
                <a:cs typeface="AF_Hijaz" pitchFamily="2" charset="-78"/>
              </a:rPr>
              <a:t>θ</a:t>
            </a:r>
            <a:r>
              <a:rPr lang="ar-SA" sz="2400" dirty="0">
                <a:cs typeface="AF_Hijaz" pitchFamily="2" charset="-78"/>
              </a:rPr>
              <a:t> </a:t>
            </a:r>
            <a:r>
              <a:rPr lang="ar-SA" sz="2400" dirty="0" smtClean="0">
                <a:cs typeface="AF_Hijaz" pitchFamily="2" charset="-78"/>
              </a:rPr>
              <a:t>.</a:t>
            </a:r>
            <a:endParaRPr lang="ar-SA" sz="2400" dirty="0">
              <a:cs typeface="AF_Hijaz" pitchFamily="2" charset="-78"/>
            </a:endParaRPr>
          </a:p>
          <a:p>
            <a:pPr marL="511175" lvl="1" indent="-228600">
              <a:lnSpc>
                <a:spcPct val="90000"/>
              </a:lnSpc>
            </a:pPr>
            <a:r>
              <a:rPr lang="ar-SA" sz="2400" dirty="0">
                <a:cs typeface="AF_Hijaz" pitchFamily="2" charset="-78"/>
              </a:rPr>
              <a:t>سرعة النقطة </a:t>
            </a:r>
            <a:r>
              <a:rPr lang="en-US" sz="2400" dirty="0">
                <a:cs typeface="AF_Hijaz" pitchFamily="2" charset="-78"/>
              </a:rPr>
              <a:t>B</a:t>
            </a:r>
            <a:r>
              <a:rPr lang="ar-SA" sz="2400" dirty="0">
                <a:cs typeface="AF_Hijaz" pitchFamily="2" charset="-78"/>
              </a:rPr>
              <a:t> </a:t>
            </a:r>
            <a:r>
              <a:rPr lang="ar-SA" sz="2400" dirty="0" err="1">
                <a:cs typeface="AF_Hijaz" pitchFamily="2" charset="-78"/>
              </a:rPr>
              <a:t>ايضل</a:t>
            </a:r>
            <a:r>
              <a:rPr lang="ar-SA" sz="2400" dirty="0">
                <a:cs typeface="AF_Hijaz" pitchFamily="2" charset="-78"/>
              </a:rPr>
              <a:t> تعادل عشر مرات سرعة النقطة </a:t>
            </a:r>
            <a:r>
              <a:rPr lang="en-US" sz="2400" dirty="0">
                <a:cs typeface="AF_Hijaz" pitchFamily="2" charset="-78"/>
              </a:rPr>
              <a:t>A</a:t>
            </a:r>
            <a:r>
              <a:rPr lang="ar-SA" sz="2400" dirty="0">
                <a:cs typeface="AF_Hijaz" pitchFamily="2" charset="-78"/>
              </a:rPr>
              <a:t>.</a:t>
            </a:r>
          </a:p>
        </p:txBody>
      </p:sp>
      <p:pic>
        <p:nvPicPr>
          <p:cNvPr id="471047" name="Picture 7" descr="6-11"/>
          <p:cNvPicPr>
            <a:picLocks noChangeAspect="1" noChangeArrowheads="1"/>
          </p:cNvPicPr>
          <p:nvPr/>
        </p:nvPicPr>
        <p:blipFill>
          <a:blip r:embed="rId3" cstate="print"/>
          <a:srcRect b="46152"/>
          <a:stretch>
            <a:fillRect/>
          </a:stretch>
        </p:blipFill>
        <p:spPr bwMode="auto">
          <a:xfrm>
            <a:off x="571472" y="1500174"/>
            <a:ext cx="3500462" cy="272566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71048" name="Picture 8" descr="6-11"/>
          <p:cNvPicPr>
            <a:picLocks noChangeAspect="1" noChangeArrowheads="1"/>
          </p:cNvPicPr>
          <p:nvPr/>
        </p:nvPicPr>
        <p:blipFill>
          <a:blip r:embed="rId3" cstate="print"/>
          <a:srcRect t="54637"/>
          <a:stretch>
            <a:fillRect/>
          </a:stretch>
        </p:blipFill>
        <p:spPr bwMode="auto">
          <a:xfrm>
            <a:off x="542922" y="4354270"/>
            <a:ext cx="3529012" cy="243231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6532579" cy="1143000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dirty="0">
                <a:solidFill>
                  <a:srgbClr val="FFFFCC"/>
                </a:solidFill>
                <a:cs typeface="PT Bold Heading" pitchFamily="2" charset="-78"/>
              </a:rPr>
              <a:t> الدورانية 16</a:t>
            </a:r>
            <a:endParaRPr lang="en-US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4720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033994" y="2914660"/>
            <a:ext cx="4038600" cy="1871662"/>
          </a:xfrm>
          <a:ln>
            <a:solidFill>
              <a:srgbClr val="FFFFCC"/>
            </a:solidFill>
          </a:ln>
        </p:spPr>
        <p:txBody>
          <a:bodyPr anchor="ctr"/>
          <a:lstStyle/>
          <a:p>
            <a:r>
              <a:rPr lang="ar-SA" dirty="0">
                <a:cs typeface="AL-Mateen" pitchFamily="2" charset="-78"/>
              </a:rPr>
              <a:t>شكل (</a:t>
            </a:r>
            <a:r>
              <a:rPr lang="ar-SA" b="1" dirty="0">
                <a:cs typeface="+mj-cs"/>
              </a:rPr>
              <a:t>12-6</a:t>
            </a:r>
            <a:r>
              <a:rPr lang="ar-SA" dirty="0">
                <a:cs typeface="AL-Mateen" pitchFamily="2" charset="-78"/>
              </a:rPr>
              <a:t>)</a:t>
            </a:r>
          </a:p>
          <a:p>
            <a:pPr>
              <a:buFont typeface="Wingdings" pitchFamily="2" charset="2"/>
              <a:buNone/>
            </a:pPr>
            <a:r>
              <a:rPr lang="ar-SA" dirty="0">
                <a:cs typeface="AL-Mateen" pitchFamily="2" charset="-78"/>
              </a:rPr>
              <a:t> </a:t>
            </a:r>
            <a:r>
              <a:rPr lang="ar-SA" dirty="0" err="1">
                <a:cs typeface="AL-Mateen" pitchFamily="2" charset="-78"/>
              </a:rPr>
              <a:t>انواع</a:t>
            </a:r>
            <a:r>
              <a:rPr lang="ar-SA" dirty="0">
                <a:cs typeface="AL-Mateen" pitchFamily="2" charset="-78"/>
              </a:rPr>
              <a:t> الروافع </a:t>
            </a:r>
            <a:r>
              <a:rPr lang="ar-SA" dirty="0" err="1">
                <a:cs typeface="AL-Mateen" pitchFamily="2" charset="-78"/>
              </a:rPr>
              <a:t>و</a:t>
            </a:r>
            <a:r>
              <a:rPr lang="ar-SA" dirty="0">
                <a:cs typeface="AL-Mateen" pitchFamily="2" charset="-78"/>
              </a:rPr>
              <a:t> ما تعطيه من تأثير من جهة السرعة </a:t>
            </a:r>
            <a:r>
              <a:rPr lang="ar-SA" dirty="0" err="1">
                <a:cs typeface="AL-Mateen" pitchFamily="2" charset="-78"/>
              </a:rPr>
              <a:t>و</a:t>
            </a:r>
            <a:r>
              <a:rPr lang="ar-SA" dirty="0">
                <a:cs typeface="AL-Mateen" pitchFamily="2" charset="-78"/>
              </a:rPr>
              <a:t> القوة</a:t>
            </a:r>
            <a:r>
              <a:rPr lang="ar-SA" dirty="0" smtClean="0">
                <a:cs typeface="AL-Mateen" pitchFamily="2" charset="-78"/>
              </a:rPr>
              <a:t>.</a:t>
            </a:r>
            <a:endParaRPr lang="en-US" dirty="0">
              <a:cs typeface="AL-Mateen" pitchFamily="2" charset="-78"/>
            </a:endParaRPr>
          </a:p>
        </p:txBody>
      </p:sp>
      <p:pic>
        <p:nvPicPr>
          <p:cNvPr id="472071" name="Picture 7" descr="6-12"/>
          <p:cNvPicPr>
            <a:picLocks noChangeAspect="1" noChangeArrowheads="1"/>
          </p:cNvPicPr>
          <p:nvPr/>
        </p:nvPicPr>
        <p:blipFill>
          <a:blip r:embed="rId3" cstate="print"/>
          <a:srcRect r="18513" b="6056"/>
          <a:stretch>
            <a:fillRect/>
          </a:stretch>
        </p:blipFill>
        <p:spPr bwMode="auto">
          <a:xfrm>
            <a:off x="142844" y="1779955"/>
            <a:ext cx="4819654" cy="443512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6543692" cy="1143000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sz="4000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 الدورانية 17</a:t>
            </a:r>
            <a:br>
              <a:rPr lang="ar-SA" sz="4000" dirty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الاتزان</a:t>
            </a:r>
            <a:endParaRPr lang="en-US" sz="4000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4730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962556" y="1490930"/>
            <a:ext cx="4038600" cy="5286388"/>
          </a:xfrm>
          <a:ln>
            <a:solidFill>
              <a:srgbClr val="FFFFCC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ar-SA" sz="2800" dirty="0">
                <a:cs typeface="AL-Mateen" pitchFamily="2" charset="-78"/>
              </a:rPr>
              <a:t>شكل </a:t>
            </a:r>
            <a:r>
              <a:rPr lang="ar-SA" sz="2800" b="1" dirty="0">
                <a:cs typeface="+mj-cs"/>
              </a:rPr>
              <a:t>27-6 </a:t>
            </a:r>
            <a:r>
              <a:rPr lang="ar-SA" sz="2800" dirty="0">
                <a:cs typeface="AL-Mateen" pitchFamily="2" charset="-78"/>
              </a:rPr>
              <a:t>يوضح حالة الجسم في وضع اتزان مستقر (الاتزان المستقر هو الحالة التي يعود فيها الجسم الى حالته من الاتزان بعد فقده الاتزان)</a:t>
            </a:r>
          </a:p>
          <a:p>
            <a:pPr>
              <a:lnSpc>
                <a:spcPct val="90000"/>
              </a:lnSpc>
            </a:pPr>
            <a:r>
              <a:rPr lang="ar-SA" sz="2800" dirty="0">
                <a:cs typeface="AL-Mateen" pitchFamily="2" charset="-78"/>
              </a:rPr>
              <a:t>شكل </a:t>
            </a:r>
            <a:r>
              <a:rPr lang="ar-SA" sz="2800" b="1" dirty="0">
                <a:cs typeface="+mj-cs"/>
              </a:rPr>
              <a:t>28-6 </a:t>
            </a:r>
            <a:r>
              <a:rPr lang="ar-SA" sz="2800" dirty="0">
                <a:cs typeface="AL-Mateen" pitchFamily="2" charset="-78"/>
              </a:rPr>
              <a:t>يوضح حالة جسم في وضع اتزان غير مستقر ( الاتزان الغير مستقر هي الحالة التي لا يعود فيها الجسم الى حالة الاستقرار بعد فقده الاتزان)</a:t>
            </a:r>
          </a:p>
          <a:p>
            <a:pPr>
              <a:lnSpc>
                <a:spcPct val="90000"/>
              </a:lnSpc>
            </a:pPr>
            <a:r>
              <a:rPr lang="ar-SA" sz="2800" dirty="0">
                <a:cs typeface="AL-Mateen" pitchFamily="2" charset="-78"/>
              </a:rPr>
              <a:t>شكل </a:t>
            </a:r>
            <a:r>
              <a:rPr lang="ar-SA" sz="2800" b="1" dirty="0">
                <a:cs typeface="+mj-cs"/>
              </a:rPr>
              <a:t>29-6</a:t>
            </a:r>
            <a:r>
              <a:rPr lang="ar-SA" sz="2800" dirty="0">
                <a:cs typeface="AL-Mateen" pitchFamily="2" charset="-78"/>
              </a:rPr>
              <a:t> يوضح حالة اتزان طبيعي ( وزن الكرة و رد الفعل دائما متساويان و متضادان)</a:t>
            </a:r>
            <a:endParaRPr lang="en-US" sz="2800" dirty="0">
              <a:cs typeface="AL-Mateen" pitchFamily="2" charset="-78"/>
            </a:endParaRPr>
          </a:p>
        </p:txBody>
      </p:sp>
      <p:pic>
        <p:nvPicPr>
          <p:cNvPr id="473092" name="Picture 4" descr="ادوراني1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1528765"/>
            <a:ext cx="3455987" cy="2185987"/>
          </a:xfrm>
          <a:noFill/>
          <a:ln w="38100">
            <a:solidFill>
              <a:srgbClr val="FF0000"/>
            </a:solidFill>
          </a:ln>
        </p:spPr>
      </p:pic>
      <p:pic>
        <p:nvPicPr>
          <p:cNvPr id="473098" name="Picture 10" descr="6-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3860800"/>
            <a:ext cx="2216150" cy="283686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73099" name="Picture 11" descr="6-2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3741" y="4786322"/>
            <a:ext cx="2375759" cy="121444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85786" y="274638"/>
            <a:ext cx="6072230" cy="1143000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dirty="0">
                <a:solidFill>
                  <a:srgbClr val="FFFFCC"/>
                </a:solidFill>
                <a:cs typeface="PT Bold Heading" pitchFamily="2" charset="-78"/>
              </a:rPr>
              <a:t> الدورانية 1</a:t>
            </a:r>
            <a:endParaRPr lang="en-US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545168" y="1628775"/>
            <a:ext cx="3384550" cy="5014935"/>
          </a:xfrm>
          <a:ln>
            <a:solidFill>
              <a:srgbClr val="FFFFCC"/>
            </a:solidFill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ar-SA" sz="2400" dirty="0">
                <a:cs typeface="AL-Mateen" pitchFamily="2" charset="-78"/>
              </a:rPr>
              <a:t>القوة الغير مركزية</a:t>
            </a:r>
          </a:p>
          <a:p>
            <a:pPr marL="514350" lvl="1">
              <a:lnSpc>
                <a:spcPct val="90000"/>
              </a:lnSpc>
            </a:pPr>
            <a:r>
              <a:rPr lang="ar-SA" sz="2400" dirty="0">
                <a:cs typeface="AL-Mateen" pitchFamily="2" charset="-78"/>
              </a:rPr>
              <a:t>عندما تكون القوة المؤثرة على السجادة لا تمر بمركز ثقلها فإن السجادة سوف تنتقل بطريقة خطية </a:t>
            </a:r>
            <a:r>
              <a:rPr lang="ar-SA" sz="2400" dirty="0" err="1">
                <a:cs typeface="AL-Mateen" pitchFamily="2" charset="-78"/>
              </a:rPr>
              <a:t>و</a:t>
            </a:r>
            <a:r>
              <a:rPr lang="ar-SA" sz="2400" dirty="0">
                <a:cs typeface="AL-Mateen" pitchFamily="2" charset="-78"/>
              </a:rPr>
              <a:t> دو رانية وباتجاه يحدده خط القوة نسبة </a:t>
            </a:r>
            <a:r>
              <a:rPr lang="ar-SA" sz="2400" dirty="0" err="1">
                <a:cs typeface="AL-Mateen" pitchFamily="2" charset="-78"/>
              </a:rPr>
              <a:t>الى</a:t>
            </a:r>
            <a:r>
              <a:rPr lang="ar-SA" sz="2400" dirty="0">
                <a:cs typeface="AL-Mateen" pitchFamily="2" charset="-78"/>
              </a:rPr>
              <a:t> مركز ثقل السجادة. (شكل 1</a:t>
            </a:r>
            <a:r>
              <a:rPr lang="ar-SA" sz="2400" b="1" dirty="0">
                <a:cs typeface="+mj-cs"/>
              </a:rPr>
              <a:t>-6)</a:t>
            </a:r>
            <a:r>
              <a:rPr lang="ar-SA" sz="2400" dirty="0">
                <a:cs typeface="AL-Mateen" pitchFamily="2" charset="-78"/>
              </a:rPr>
              <a:t>  </a:t>
            </a:r>
          </a:p>
          <a:p>
            <a:pPr marL="514350" lvl="1">
              <a:lnSpc>
                <a:spcPct val="90000"/>
              </a:lnSpc>
            </a:pPr>
            <a:r>
              <a:rPr lang="ar-SA" sz="2400" dirty="0">
                <a:cs typeface="AL-Mateen" pitchFamily="2" charset="-78"/>
              </a:rPr>
              <a:t>فيما عدا كون </a:t>
            </a:r>
            <a:r>
              <a:rPr lang="ar-SA" sz="2400" dirty="0" err="1">
                <a:cs typeface="AL-Mateen" pitchFamily="2" charset="-78"/>
              </a:rPr>
              <a:t>الجسك</a:t>
            </a:r>
            <a:r>
              <a:rPr lang="ar-SA" sz="2400" dirty="0">
                <a:cs typeface="AL-Mateen" pitchFamily="2" charset="-78"/>
              </a:rPr>
              <a:t> مثبت من طرف من </a:t>
            </a:r>
            <a:r>
              <a:rPr lang="ar-SA" sz="2400" dirty="0" err="1">
                <a:cs typeface="AL-Mateen" pitchFamily="2" charset="-78"/>
              </a:rPr>
              <a:t>اطرافه</a:t>
            </a:r>
            <a:r>
              <a:rPr lang="ar-SA" sz="2400" dirty="0">
                <a:cs typeface="AL-Mateen" pitchFamily="2" charset="-78"/>
              </a:rPr>
              <a:t>، فإن الجسم سوف يدور حول مركز ثقله.</a:t>
            </a:r>
          </a:p>
          <a:p>
            <a:pPr marL="514350" lvl="1">
              <a:lnSpc>
                <a:spcPct val="90000"/>
              </a:lnSpc>
            </a:pPr>
            <a:r>
              <a:rPr lang="ar-SA" sz="2400" dirty="0" err="1">
                <a:cs typeface="AL-Mateen" pitchFamily="2" charset="-78"/>
              </a:rPr>
              <a:t>اذا</a:t>
            </a:r>
            <a:r>
              <a:rPr lang="ar-SA" sz="2400" dirty="0">
                <a:cs typeface="AL-Mateen" pitchFamily="2" charset="-78"/>
              </a:rPr>
              <a:t> القوة التي لا يمر خط تأثيرها بمركز ثقل الجسم </a:t>
            </a:r>
            <a:r>
              <a:rPr lang="ar-SA" sz="2400" dirty="0" err="1">
                <a:cs typeface="AL-Mateen" pitchFamily="2" charset="-78"/>
              </a:rPr>
              <a:t>او</a:t>
            </a:r>
            <a:r>
              <a:rPr lang="ar-SA" sz="2400" dirty="0">
                <a:cs typeface="AL-Mateen" pitchFamily="2" charset="-78"/>
              </a:rPr>
              <a:t> بنقطة تثبيت تسمى قوة  مركزية.</a:t>
            </a:r>
            <a:endParaRPr lang="en-US" sz="2400" dirty="0">
              <a:cs typeface="AL-Mateen" pitchFamily="2" charset="-78"/>
            </a:endParaRPr>
          </a:p>
        </p:txBody>
      </p:sp>
      <p:pic>
        <p:nvPicPr>
          <p:cNvPr id="444425" name="Picture 9" descr="6-1"/>
          <p:cNvPicPr>
            <a:picLocks noChangeAspect="1" noChangeArrowheads="1"/>
          </p:cNvPicPr>
          <p:nvPr/>
        </p:nvPicPr>
        <p:blipFill>
          <a:blip r:embed="rId3" cstate="print"/>
          <a:srcRect r="72160" b="13380"/>
          <a:stretch>
            <a:fillRect/>
          </a:stretch>
        </p:blipFill>
        <p:spPr bwMode="auto">
          <a:xfrm>
            <a:off x="3929058" y="2482196"/>
            <a:ext cx="1500198" cy="2820372"/>
          </a:xfrm>
          <a:prstGeom prst="rect">
            <a:avLst/>
          </a:prstGeom>
          <a:noFill/>
        </p:spPr>
      </p:pic>
      <p:pic>
        <p:nvPicPr>
          <p:cNvPr id="444424" name="Picture 8" descr="6-1"/>
          <p:cNvPicPr>
            <a:picLocks noChangeAspect="1" noChangeArrowheads="1"/>
          </p:cNvPicPr>
          <p:nvPr/>
        </p:nvPicPr>
        <p:blipFill>
          <a:blip r:embed="rId4" cstate="print"/>
          <a:srcRect l="29665" t="3568" r="37526" b="9923"/>
          <a:stretch>
            <a:fillRect/>
          </a:stretch>
        </p:blipFill>
        <p:spPr bwMode="auto">
          <a:xfrm>
            <a:off x="2112445" y="2446096"/>
            <a:ext cx="1745175" cy="2852982"/>
          </a:xfrm>
          <a:prstGeom prst="rect">
            <a:avLst/>
          </a:prstGeom>
          <a:noFill/>
        </p:spPr>
      </p:pic>
      <p:pic>
        <p:nvPicPr>
          <p:cNvPr id="444423" name="Picture 7" descr="6-1"/>
          <p:cNvPicPr>
            <a:picLocks noChangeAspect="1" noChangeArrowheads="1"/>
          </p:cNvPicPr>
          <p:nvPr/>
        </p:nvPicPr>
        <p:blipFill>
          <a:blip r:embed="rId5" cstate="print"/>
          <a:srcRect l="61867" b="7843"/>
          <a:stretch>
            <a:fillRect/>
          </a:stretch>
        </p:blipFill>
        <p:spPr bwMode="auto">
          <a:xfrm>
            <a:off x="140701" y="2451956"/>
            <a:ext cx="1930969" cy="2882044"/>
          </a:xfrm>
          <a:prstGeom prst="rect">
            <a:avLst/>
          </a:prstGeom>
          <a:noFill/>
        </p:spPr>
      </p:pic>
      <p:sp>
        <p:nvSpPr>
          <p:cNvPr id="444426" name="Rectangle 10"/>
          <p:cNvSpPr>
            <a:spLocks noChangeArrowheads="1"/>
          </p:cNvSpPr>
          <p:nvPr/>
        </p:nvSpPr>
        <p:spPr bwMode="auto">
          <a:xfrm>
            <a:off x="1624013" y="2476500"/>
            <a:ext cx="19653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444428" name="Rectangle 12"/>
          <p:cNvSpPr>
            <a:spLocks noChangeArrowheads="1"/>
          </p:cNvSpPr>
          <p:nvPr/>
        </p:nvSpPr>
        <p:spPr bwMode="auto">
          <a:xfrm>
            <a:off x="1624013" y="2476500"/>
            <a:ext cx="19653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444430" name="Rectangle 14"/>
          <p:cNvSpPr>
            <a:spLocks noChangeArrowheads="1"/>
          </p:cNvSpPr>
          <p:nvPr/>
        </p:nvSpPr>
        <p:spPr bwMode="auto">
          <a:xfrm>
            <a:off x="1624013" y="2476500"/>
            <a:ext cx="19653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ar-SA"/>
          </a:p>
        </p:txBody>
      </p:sp>
      <p:graphicFrame>
        <p:nvGraphicFramePr>
          <p:cNvPr id="444448" name="Group 32"/>
          <p:cNvGraphicFramePr>
            <a:graphicFrameLocks noGrp="1"/>
          </p:cNvGraphicFramePr>
          <p:nvPr/>
        </p:nvGraphicFramePr>
        <p:xfrm>
          <a:off x="357158" y="5143512"/>
          <a:ext cx="4929222" cy="807720"/>
        </p:xfrm>
        <a:graphic>
          <a:graphicData uri="http://schemas.openxmlformats.org/drawingml/2006/table">
            <a:tbl>
              <a:tblPr rtl="1"/>
              <a:tblGrid>
                <a:gridCol w="1643074"/>
                <a:gridCol w="1643074"/>
                <a:gridCol w="1643074"/>
              </a:tblGrid>
              <a:tr h="366193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531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(أ)</a:t>
                      </a:r>
                      <a:endParaRPr kumimoji="0" lang="ar-S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(ب)</a:t>
                      </a:r>
                      <a:endParaRPr kumimoji="0" lang="ar-S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(ج)</a:t>
                      </a:r>
                      <a:endParaRPr kumimoji="0" lang="ar-S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6615130" cy="1143000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dirty="0">
                <a:solidFill>
                  <a:srgbClr val="FFFFCC"/>
                </a:solidFill>
                <a:cs typeface="PT Bold Heading" pitchFamily="2" charset="-78"/>
              </a:rPr>
              <a:t> الدورانية 18</a:t>
            </a:r>
            <a:endParaRPr lang="en-US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4741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000496" y="1760558"/>
            <a:ext cx="4929222" cy="4954590"/>
          </a:xfrm>
          <a:ln>
            <a:solidFill>
              <a:srgbClr val="FFFFCC"/>
            </a:solidFill>
          </a:ln>
        </p:spPr>
        <p:txBody>
          <a:bodyPr/>
          <a:lstStyle/>
          <a:p>
            <a:pPr marL="349250" indent="-349250"/>
            <a:r>
              <a:rPr lang="ar-SA" dirty="0">
                <a:cs typeface="AL-Mateen" pitchFamily="2" charset="-78"/>
              </a:rPr>
              <a:t>حالة </a:t>
            </a:r>
            <a:r>
              <a:rPr lang="ar-SA" dirty="0" err="1">
                <a:cs typeface="AL-Mateen" pitchFamily="2" charset="-78"/>
              </a:rPr>
              <a:t>ااتزان</a:t>
            </a:r>
            <a:r>
              <a:rPr lang="ar-SA" dirty="0">
                <a:cs typeface="AL-Mateen" pitchFamily="2" charset="-78"/>
              </a:rPr>
              <a:t> الجسم تعتمد على </a:t>
            </a:r>
            <a:r>
              <a:rPr lang="ar-SA" dirty="0" smtClean="0">
                <a:cs typeface="AL-Mateen" pitchFamily="2" charset="-78"/>
              </a:rPr>
              <a:t>التالي</a:t>
            </a:r>
            <a:r>
              <a:rPr lang="ar-SA" dirty="0">
                <a:cs typeface="AL-Mateen" pitchFamily="2" charset="-78"/>
              </a:rPr>
              <a:t>:</a:t>
            </a:r>
          </a:p>
          <a:p>
            <a:pPr marL="1035050" lvl="2" indent="-349250"/>
            <a:r>
              <a:rPr lang="ar-SA" dirty="0">
                <a:cs typeface="AL-Mateen" pitchFamily="2" charset="-78"/>
              </a:rPr>
              <a:t>موقع خط الجاذبية الأرضية نسبة </a:t>
            </a:r>
            <a:r>
              <a:rPr lang="ar-SA" dirty="0" err="1">
                <a:cs typeface="AL-Mateen" pitchFamily="2" charset="-78"/>
              </a:rPr>
              <a:t>الى</a:t>
            </a:r>
            <a:r>
              <a:rPr lang="ar-SA" dirty="0">
                <a:cs typeface="AL-Mateen" pitchFamily="2" charset="-78"/>
              </a:rPr>
              <a:t> قاعدة الارتكاز</a:t>
            </a:r>
          </a:p>
          <a:p>
            <a:pPr marL="1035050" lvl="2" indent="-349250"/>
            <a:r>
              <a:rPr lang="ar-SA" dirty="0">
                <a:cs typeface="AL-Mateen" pitchFamily="2" charset="-78"/>
              </a:rPr>
              <a:t>وزن الجسم</a:t>
            </a:r>
          </a:p>
          <a:p>
            <a:pPr marL="1035050" lvl="2" indent="-349250"/>
            <a:r>
              <a:rPr lang="ar-SA" dirty="0">
                <a:cs typeface="AL-Mateen" pitchFamily="2" charset="-78"/>
              </a:rPr>
              <a:t>ارتفاع مركز الثقل نسبة </a:t>
            </a:r>
            <a:r>
              <a:rPr lang="ar-SA" dirty="0" err="1">
                <a:cs typeface="AL-Mateen" pitchFamily="2" charset="-78"/>
              </a:rPr>
              <a:t>الى</a:t>
            </a:r>
            <a:r>
              <a:rPr lang="ar-SA" dirty="0">
                <a:cs typeface="AL-Mateen" pitchFamily="2" charset="-78"/>
              </a:rPr>
              <a:t> قاعدة الارتكاز </a:t>
            </a:r>
          </a:p>
          <a:p>
            <a:pPr marL="990600" lvl="1" indent="-533400">
              <a:buFont typeface="Wingdings" pitchFamily="2" charset="2"/>
              <a:buNone/>
            </a:pPr>
            <a:r>
              <a:rPr lang="ar-SA" dirty="0" err="1">
                <a:cs typeface="AL-Mateen" pitchFamily="2" charset="-78"/>
              </a:rPr>
              <a:t>امثلة</a:t>
            </a:r>
            <a:r>
              <a:rPr lang="ar-SA" dirty="0">
                <a:cs typeface="AL-Mateen" pitchFamily="2" charset="-78"/>
              </a:rPr>
              <a:t>: السباح، البدا المنخفض، تقسيم اللاعبين </a:t>
            </a:r>
            <a:r>
              <a:rPr lang="ar-SA" dirty="0" err="1">
                <a:cs typeface="AL-Mateen" pitchFamily="2" charset="-78"/>
              </a:rPr>
              <a:t>الى</a:t>
            </a:r>
            <a:r>
              <a:rPr lang="ar-SA" dirty="0">
                <a:cs typeface="AL-Mateen" pitchFamily="2" charset="-78"/>
              </a:rPr>
              <a:t> </a:t>
            </a:r>
            <a:r>
              <a:rPr lang="ar-SA" dirty="0" smtClean="0">
                <a:cs typeface="AL-Mateen" pitchFamily="2" charset="-78"/>
              </a:rPr>
              <a:t>فئات</a:t>
            </a:r>
            <a:r>
              <a:rPr lang="en-US" dirty="0" smtClean="0">
                <a:cs typeface="AL-Mateen" pitchFamily="2" charset="-78"/>
              </a:rPr>
              <a:t> </a:t>
            </a:r>
            <a:r>
              <a:rPr lang="ar-SA" dirty="0" smtClean="0">
                <a:cs typeface="AL-Mateen" pitchFamily="2" charset="-78"/>
              </a:rPr>
              <a:t>شكل </a:t>
            </a:r>
            <a:r>
              <a:rPr lang="ar-SA" b="1" dirty="0">
                <a:cs typeface="+mj-cs"/>
              </a:rPr>
              <a:t>31-6</a:t>
            </a:r>
          </a:p>
          <a:p>
            <a:pPr marL="990600" lvl="1" indent="-533400">
              <a:buFont typeface="Wingdings" pitchFamily="2" charset="2"/>
              <a:buNone/>
            </a:pPr>
            <a:r>
              <a:rPr lang="ar-SA" dirty="0">
                <a:cs typeface="AL-Mateen" pitchFamily="2" charset="-78"/>
              </a:rPr>
              <a:t>	يوضح تساوي العاملين(الوزن وموقع خط الجاذبية) يبقى العامل الثالث وهو ارتفاع مركز الثقل.</a:t>
            </a:r>
          </a:p>
          <a:p>
            <a:pPr marL="2209800" lvl="4" indent="-381000"/>
            <a:endParaRPr lang="en-US" dirty="0">
              <a:cs typeface="AL-Mateen" pitchFamily="2" charset="-7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00034" y="1628775"/>
            <a:ext cx="3143271" cy="5086373"/>
            <a:chOff x="500034" y="1628775"/>
            <a:chExt cx="3143271" cy="5086373"/>
          </a:xfrm>
        </p:grpSpPr>
        <p:pic>
          <p:nvPicPr>
            <p:cNvPr id="474121" name="Picture 9" descr="6-3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9750" y="1628775"/>
              <a:ext cx="3063875" cy="2195513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</p:spPr>
        </p:pic>
        <p:pic>
          <p:nvPicPr>
            <p:cNvPr id="474124" name="Picture 12" descr="6-31"/>
            <p:cNvPicPr>
              <a:picLocks noChangeAspect="1" noChangeArrowheads="1"/>
            </p:cNvPicPr>
            <p:nvPr/>
          </p:nvPicPr>
          <p:blipFill>
            <a:blip r:embed="rId4" cstate="print"/>
            <a:srcRect r="56044" b="7663"/>
            <a:stretch>
              <a:fillRect/>
            </a:stretch>
          </p:blipFill>
          <p:spPr bwMode="auto">
            <a:xfrm>
              <a:off x="500034" y="3952898"/>
              <a:ext cx="1428759" cy="276225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</p:pic>
        <p:pic>
          <p:nvPicPr>
            <p:cNvPr id="474123" name="Picture 11" descr="6-31"/>
            <p:cNvPicPr>
              <a:picLocks noChangeAspect="1" noChangeArrowheads="1"/>
            </p:cNvPicPr>
            <p:nvPr/>
          </p:nvPicPr>
          <p:blipFill>
            <a:blip r:embed="rId5" cstate="print"/>
            <a:srcRect l="47501" b="7663"/>
            <a:stretch>
              <a:fillRect/>
            </a:stretch>
          </p:blipFill>
          <p:spPr bwMode="auto">
            <a:xfrm>
              <a:off x="2124074" y="3952898"/>
              <a:ext cx="1519231" cy="276225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</p:pic>
      </p:grpSp>
      <p:sp>
        <p:nvSpPr>
          <p:cNvPr id="474125" name="Rectangle 13"/>
          <p:cNvSpPr>
            <a:spLocks noChangeArrowheads="1"/>
          </p:cNvSpPr>
          <p:nvPr/>
        </p:nvSpPr>
        <p:spPr bwMode="auto">
          <a:xfrm>
            <a:off x="1624013" y="2047875"/>
            <a:ext cx="2947987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474127" name="Rectangle 15"/>
          <p:cNvSpPr>
            <a:spLocks noChangeArrowheads="1"/>
          </p:cNvSpPr>
          <p:nvPr/>
        </p:nvSpPr>
        <p:spPr bwMode="auto">
          <a:xfrm>
            <a:off x="1624013" y="2047875"/>
            <a:ext cx="29495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ar-SA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138" name="Rectangle 2"/>
          <p:cNvSpPr>
            <a:spLocks noGrp="1" noRot="1" noChangeArrowheads="1"/>
          </p:cNvSpPr>
          <p:nvPr>
            <p:ph type="title" sz="quarter"/>
          </p:nvPr>
        </p:nvSpPr>
        <p:spPr>
          <a:xfrm>
            <a:off x="457200" y="274638"/>
            <a:ext cx="6543692" cy="1143000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sz="4000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 الدورانية 19</a:t>
            </a:r>
            <a:br>
              <a:rPr lang="ar-SA" sz="4000" dirty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عزم القصور</a:t>
            </a:r>
            <a:endParaRPr lang="en-US" sz="4000" dirty="0">
              <a:solidFill>
                <a:srgbClr val="FFFFCC"/>
              </a:solidFill>
              <a:cs typeface="PT Bold Heading" pitchFamily="2" charset="-78"/>
            </a:endParaRPr>
          </a:p>
        </p:txBody>
      </p:sp>
      <p:graphicFrame>
        <p:nvGraphicFramePr>
          <p:cNvPr id="475140" name="Object 4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3500430" y="2166932"/>
          <a:ext cx="2260882" cy="9048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5147" name="Equation" r:id="rId4" imgW="507960" imgH="203040" progId="Equation.3">
                  <p:embed/>
                </p:oleObj>
              </mc:Choice>
              <mc:Fallback>
                <p:oleObj name="Equation" r:id="rId4" imgW="50796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0" y="2166932"/>
                        <a:ext cx="2260882" cy="90487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5144" name="Object 8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443516" y="3471868"/>
          <a:ext cx="2427058" cy="10287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5148" name="Equation" r:id="rId6" imgW="495000" imgH="177480" progId="Equation.3">
                  <p:embed/>
                </p:oleObj>
              </mc:Choice>
              <mc:Fallback>
                <p:oleObj name="Equation" r:id="rId6" imgW="495000" imgH="177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3516" y="3471868"/>
                        <a:ext cx="2427058" cy="102870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5142" name="Text Box 6"/>
          <p:cNvSpPr txBox="1">
            <a:spLocks noChangeArrowheads="1"/>
          </p:cNvSpPr>
          <p:nvPr/>
        </p:nvSpPr>
        <p:spPr bwMode="auto">
          <a:xfrm>
            <a:off x="5724525" y="2205038"/>
            <a:ext cx="2663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/>
          </a:p>
        </p:txBody>
      </p:sp>
      <p:sp>
        <p:nvSpPr>
          <p:cNvPr id="475143" name="Text Box 7"/>
          <p:cNvSpPr txBox="1">
            <a:spLocks noChangeArrowheads="1"/>
          </p:cNvSpPr>
          <p:nvPr/>
        </p:nvSpPr>
        <p:spPr bwMode="auto">
          <a:xfrm>
            <a:off x="6156325" y="1700213"/>
            <a:ext cx="2592388" cy="4524315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ar-SA" sz="2400" dirty="0">
                <a:cs typeface="AL-Mateen" pitchFamily="2" charset="-78"/>
              </a:rPr>
              <a:t> شكل 34-6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ar-SA" sz="2400" dirty="0">
                <a:cs typeface="AL-Mateen" pitchFamily="2" charset="-78"/>
              </a:rPr>
              <a:t> كمية الحركة الدورانية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ar-SA" sz="2400" dirty="0">
                <a:cs typeface="AL-Mateen" pitchFamily="2" charset="-78"/>
              </a:rPr>
              <a:t> شكل 36-6 يوضح التبادل بين عناصر معادلة كمية الحركة الدورانية (قانون نيوتن الدوراني الأول) ( الجسم الدائر يستمر في حركته الدروانية مع كمية حركة دورانية ثابتة ماعدا عند تأثير عزم تدوير خارجي)</a:t>
            </a:r>
            <a:endParaRPr lang="en-US" sz="2400" dirty="0">
              <a:cs typeface="AL-Mateen" pitchFamily="2" charset="-78"/>
            </a:endParaRPr>
          </a:p>
        </p:txBody>
      </p:sp>
      <p:pic>
        <p:nvPicPr>
          <p:cNvPr id="475152" name="Picture 16" descr="6-34"/>
          <p:cNvPicPr>
            <a:picLocks noChangeAspect="1" noChangeArrowheads="1"/>
          </p:cNvPicPr>
          <p:nvPr/>
        </p:nvPicPr>
        <p:blipFill>
          <a:blip r:embed="rId8" cstate="print">
            <a:lum contrast="20000"/>
          </a:blip>
          <a:srcRect/>
          <a:stretch>
            <a:fillRect/>
          </a:stretch>
        </p:blipFill>
        <p:spPr bwMode="auto">
          <a:xfrm>
            <a:off x="142844" y="2065358"/>
            <a:ext cx="3154362" cy="4292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14290"/>
            <a:ext cx="6543692" cy="1143000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dirty="0">
                <a:solidFill>
                  <a:srgbClr val="FFFFCC"/>
                </a:solidFill>
                <a:cs typeface="PT Bold Heading" pitchFamily="2" charset="-78"/>
              </a:rPr>
              <a:t> الدورانية 19أ </a:t>
            </a:r>
            <a:endParaRPr lang="en-US" dirty="0">
              <a:solidFill>
                <a:srgbClr val="FFFFCC"/>
              </a:solidFill>
              <a:cs typeface="PT Bold Heading" pitchFamily="2" charset="-78"/>
            </a:endParaRPr>
          </a:p>
        </p:txBody>
      </p:sp>
      <p:graphicFrame>
        <p:nvGraphicFramePr>
          <p:cNvPr id="506886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5905043" y="2271717"/>
          <a:ext cx="3024675" cy="1085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6888" name="Equation" r:id="rId4" imgW="495000" imgH="177480" progId="Equation.3">
                  <p:embed/>
                </p:oleObj>
              </mc:Choice>
              <mc:Fallback>
                <p:oleObj name="Equation" r:id="rId4" imgW="495000" imgH="177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5043" y="2271717"/>
                        <a:ext cx="3024675" cy="108584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06889" name="Picture 9" descr="6-36"/>
          <p:cNvPicPr>
            <a:picLocks noChangeAspect="1" noChangeArrowheads="1"/>
          </p:cNvPicPr>
          <p:nvPr/>
        </p:nvPicPr>
        <p:blipFill>
          <a:blip r:embed="rId6" cstate="print">
            <a:lum contrast="20000"/>
          </a:blip>
          <a:srcRect/>
          <a:stretch>
            <a:fillRect/>
          </a:stretch>
        </p:blipFill>
        <p:spPr bwMode="auto">
          <a:xfrm>
            <a:off x="684213" y="1484313"/>
            <a:ext cx="4959350" cy="526573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6472254" cy="1143000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dirty="0">
                <a:solidFill>
                  <a:srgbClr val="FFFFCC"/>
                </a:solidFill>
                <a:cs typeface="PT Bold Heading" pitchFamily="2" charset="-78"/>
              </a:rPr>
              <a:t> الدورانية 20 </a:t>
            </a:r>
            <a:endParaRPr lang="en-US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4782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611842" y="1928802"/>
            <a:ext cx="3246438" cy="3857652"/>
          </a:xfrm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dirty="0">
                <a:cs typeface="AL-Mateen" pitchFamily="2" charset="-78"/>
              </a:rPr>
              <a:t>شكل </a:t>
            </a:r>
            <a:r>
              <a:rPr lang="ar-SA" b="1" dirty="0">
                <a:cs typeface="+mj-cs"/>
              </a:rPr>
              <a:t>38-6</a:t>
            </a:r>
            <a:r>
              <a:rPr lang="ar-SA" dirty="0">
                <a:cs typeface="AL-Mateen" pitchFamily="2" charset="-78"/>
              </a:rPr>
              <a:t> يوضح الاختلاف بين لاعبين في الأداء بالنظر </a:t>
            </a:r>
            <a:r>
              <a:rPr lang="ar-SA" dirty="0" err="1">
                <a:cs typeface="AL-Mateen" pitchFamily="2" charset="-78"/>
              </a:rPr>
              <a:t>الى</a:t>
            </a:r>
            <a:r>
              <a:rPr lang="ar-SA" dirty="0">
                <a:cs typeface="AL-Mateen" pitchFamily="2" charset="-78"/>
              </a:rPr>
              <a:t> كمية الحركة الدورانية.</a:t>
            </a:r>
          </a:p>
          <a:p>
            <a:pPr>
              <a:buFont typeface="Wingdings" pitchFamily="2" charset="2"/>
              <a:buNone/>
            </a:pPr>
            <a:endParaRPr lang="ar-SA" dirty="0">
              <a:cs typeface="AL-Mateen" pitchFamily="2" charset="-78"/>
            </a:endParaRPr>
          </a:p>
          <a:p>
            <a:r>
              <a:rPr lang="ar-SA" dirty="0">
                <a:cs typeface="AL-Mateen" pitchFamily="2" charset="-78"/>
              </a:rPr>
              <a:t>قانون نيوتن </a:t>
            </a:r>
            <a:r>
              <a:rPr lang="ar-SA" dirty="0" err="1">
                <a:cs typeface="AL-Mateen" pitchFamily="2" charset="-78"/>
              </a:rPr>
              <a:t>الدوراني</a:t>
            </a:r>
            <a:r>
              <a:rPr lang="ar-SA" dirty="0">
                <a:cs typeface="AL-Mateen" pitchFamily="2" charset="-78"/>
              </a:rPr>
              <a:t> الثاني </a:t>
            </a:r>
            <a:r>
              <a:rPr lang="en-US" dirty="0">
                <a:cs typeface="AL-Mateen" pitchFamily="2" charset="-78"/>
              </a:rPr>
              <a:t>T=I</a:t>
            </a:r>
            <a:r>
              <a:rPr lang="el-GR" dirty="0">
                <a:cs typeface="AL-Mateen" pitchFamily="2" charset="-78"/>
              </a:rPr>
              <a:t>ά</a:t>
            </a:r>
          </a:p>
        </p:txBody>
      </p:sp>
      <p:pic>
        <p:nvPicPr>
          <p:cNvPr id="478215" name="Picture 7" descr="6-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464" y="2357430"/>
            <a:ext cx="5280972" cy="328614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6686568" cy="1143000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dirty="0">
                <a:solidFill>
                  <a:srgbClr val="FFFFCC"/>
                </a:solidFill>
                <a:cs typeface="PT Bold Heading" pitchFamily="2" charset="-78"/>
              </a:rPr>
              <a:t> الدورانية 21</a:t>
            </a:r>
            <a:endParaRPr lang="en-US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479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643306" y="1557338"/>
            <a:ext cx="5038732" cy="1371596"/>
          </a:xfrm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sz="3600" dirty="0">
                <a:cs typeface="AL-Mateen" pitchFamily="2" charset="-78"/>
              </a:rPr>
              <a:t>قانون نيوتن </a:t>
            </a:r>
            <a:r>
              <a:rPr lang="ar-SA" sz="3600" dirty="0" err="1">
                <a:cs typeface="AL-Mateen" pitchFamily="2" charset="-78"/>
              </a:rPr>
              <a:t>الدوراني</a:t>
            </a:r>
            <a:r>
              <a:rPr lang="ar-SA" sz="3600" dirty="0">
                <a:cs typeface="AL-Mateen" pitchFamily="2" charset="-78"/>
              </a:rPr>
              <a:t> الثالث.</a:t>
            </a:r>
          </a:p>
          <a:p>
            <a:pPr>
              <a:buFont typeface="Wingdings" pitchFamily="2" charset="2"/>
              <a:buNone/>
            </a:pPr>
            <a:r>
              <a:rPr lang="ar-SA" sz="3600" dirty="0">
                <a:cs typeface="AL-Mateen" pitchFamily="2" charset="-78"/>
              </a:rPr>
              <a:t>		</a:t>
            </a:r>
            <a:r>
              <a:rPr lang="ar-SA" sz="3600" b="1" dirty="0">
                <a:cs typeface="+mj-cs"/>
              </a:rPr>
              <a:t>شكل 40-6 </a:t>
            </a:r>
            <a:r>
              <a:rPr lang="ar-SA" sz="3600" b="1" dirty="0" err="1">
                <a:cs typeface="+mj-cs"/>
              </a:rPr>
              <a:t>و</a:t>
            </a:r>
            <a:r>
              <a:rPr lang="ar-SA" sz="3600" b="1" dirty="0">
                <a:cs typeface="+mj-cs"/>
              </a:rPr>
              <a:t> 41-6</a:t>
            </a:r>
          </a:p>
          <a:p>
            <a:pPr>
              <a:buFont typeface="Wingdings" pitchFamily="2" charset="2"/>
              <a:buNone/>
            </a:pPr>
            <a:endParaRPr lang="en-US" sz="3600" dirty="0">
              <a:cs typeface="AL-Mateen" pitchFamily="2" charset="-78"/>
            </a:endParaRPr>
          </a:p>
        </p:txBody>
      </p:sp>
      <p:pic>
        <p:nvPicPr>
          <p:cNvPr id="479241" name="Picture 9" descr="6-39 copy"/>
          <p:cNvPicPr>
            <a:picLocks noChangeAspect="1" noChangeArrowheads="1"/>
          </p:cNvPicPr>
          <p:nvPr/>
        </p:nvPicPr>
        <p:blipFill>
          <a:blip r:embed="rId3" cstate="print"/>
          <a:srcRect t="5603"/>
          <a:stretch>
            <a:fillRect/>
          </a:stretch>
        </p:blipFill>
        <p:spPr bwMode="auto">
          <a:xfrm>
            <a:off x="395288" y="1571612"/>
            <a:ext cx="2819390" cy="251527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79242" name="Picture 10" descr="6-40 copy"/>
          <p:cNvPicPr>
            <a:picLocks noChangeAspect="1" noChangeArrowheads="1"/>
          </p:cNvPicPr>
          <p:nvPr/>
        </p:nvPicPr>
        <p:blipFill>
          <a:blip r:embed="rId4" cstate="print"/>
          <a:srcRect t="6465"/>
          <a:stretch>
            <a:fillRect/>
          </a:stretch>
        </p:blipFill>
        <p:spPr bwMode="auto">
          <a:xfrm>
            <a:off x="395288" y="4221163"/>
            <a:ext cx="2841982" cy="249398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79244" name="Picture 12" descr="6-41 cop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3082503"/>
            <a:ext cx="4786346" cy="348047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6543692" cy="1143000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dirty="0" err="1">
                <a:solidFill>
                  <a:srgbClr val="FFFFCC"/>
                </a:solidFill>
                <a:cs typeface="AF_Hijaz" pitchFamily="2" charset="-78"/>
              </a:rPr>
              <a:t>الكيناتيكا</a:t>
            </a:r>
            <a:r>
              <a:rPr lang="ar-SA" dirty="0">
                <a:solidFill>
                  <a:srgbClr val="FFFFCC"/>
                </a:solidFill>
                <a:cs typeface="AF_Hijaz" pitchFamily="2" charset="-78"/>
              </a:rPr>
              <a:t> الدورانية 22</a:t>
            </a:r>
            <a:endParaRPr lang="en-US" dirty="0">
              <a:solidFill>
                <a:srgbClr val="FFFFCC"/>
              </a:solidFill>
              <a:cs typeface="AF_Hijaz" pitchFamily="2" charset="-78"/>
            </a:endParaRPr>
          </a:p>
        </p:txBody>
      </p:sp>
      <p:sp>
        <p:nvSpPr>
          <p:cNvPr id="4802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28662" y="1857364"/>
            <a:ext cx="7253310" cy="714380"/>
          </a:xfrm>
          <a:ln>
            <a:solidFill>
              <a:srgbClr val="FFFFCC"/>
            </a:solidFill>
          </a:ln>
        </p:spPr>
        <p:txBody>
          <a:bodyPr/>
          <a:lstStyle/>
          <a:p>
            <a:pPr algn="ctr"/>
            <a:r>
              <a:rPr lang="ar-SA" sz="3600" dirty="0">
                <a:cs typeface="AL-Mateen" pitchFamily="2" charset="-78"/>
              </a:rPr>
              <a:t>قوة الطرد(</a:t>
            </a:r>
            <a:r>
              <a:rPr lang="en-US" sz="3600" dirty="0">
                <a:cs typeface="AL-Mateen" pitchFamily="2" charset="-78"/>
              </a:rPr>
              <a:t>FR</a:t>
            </a:r>
            <a:r>
              <a:rPr lang="ar-SA" sz="3600" dirty="0">
                <a:cs typeface="AL-Mateen" pitchFamily="2" charset="-78"/>
              </a:rPr>
              <a:t> ) </a:t>
            </a:r>
            <a:r>
              <a:rPr lang="ar-SA" sz="3600" dirty="0" err="1">
                <a:cs typeface="AL-Mateen" pitchFamily="2" charset="-78"/>
              </a:rPr>
              <a:t>و</a:t>
            </a:r>
            <a:r>
              <a:rPr lang="ar-SA" sz="3600" dirty="0">
                <a:cs typeface="AL-Mateen" pitchFamily="2" charset="-78"/>
              </a:rPr>
              <a:t> الجذب المركزية (</a:t>
            </a:r>
            <a:r>
              <a:rPr lang="en-US" sz="3600" dirty="0">
                <a:cs typeface="AL-Mateen" pitchFamily="2" charset="-78"/>
              </a:rPr>
              <a:t>FT</a:t>
            </a:r>
            <a:r>
              <a:rPr lang="ar-SA" sz="3600" dirty="0">
                <a:cs typeface="AL-Mateen" pitchFamily="2" charset="-78"/>
              </a:rPr>
              <a:t>)</a:t>
            </a:r>
            <a:endParaRPr lang="en-US" sz="3600" dirty="0">
              <a:cs typeface="AL-Mateen" pitchFamily="2" charset="-78"/>
            </a:endParaRPr>
          </a:p>
        </p:txBody>
      </p:sp>
      <p:graphicFrame>
        <p:nvGraphicFramePr>
          <p:cNvPr id="480260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738096" y="3035962"/>
          <a:ext cx="4263060" cy="31076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0262" name="Equation" r:id="rId4" imgW="723600" imgH="914400" progId="Equation.3">
                  <p:embed/>
                </p:oleObj>
              </mc:Choice>
              <mc:Fallback>
                <p:oleObj name="Equation" r:id="rId4" imgW="723600" imgH="9144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8096" y="3035962"/>
                        <a:ext cx="4263060" cy="310768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80265" name="Picture 9" descr="6-4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421" y="3214686"/>
            <a:ext cx="4488461" cy="292895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6329378" cy="939784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dirty="0">
                <a:solidFill>
                  <a:srgbClr val="FFFFCC"/>
                </a:solidFill>
                <a:cs typeface="PT Bold Heading" pitchFamily="2" charset="-78"/>
              </a:rPr>
              <a:t> الدورانية 2</a:t>
            </a:r>
            <a:endParaRPr lang="en-US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4485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00562" y="1500174"/>
            <a:ext cx="4429156" cy="5214974"/>
          </a:xfrm>
          <a:ln>
            <a:solidFill>
              <a:srgbClr val="FFFFCC"/>
            </a:solidFill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ar-SA" sz="2400" dirty="0">
                <a:cs typeface="AL-Mateen" pitchFamily="2" charset="-78"/>
              </a:rPr>
              <a:t>القوة المزدوجة تحدث عندما يكون هناك قوتين متساويتين </a:t>
            </a:r>
            <a:r>
              <a:rPr lang="ar-SA" sz="2400" dirty="0" err="1">
                <a:cs typeface="AL-Mateen" pitchFamily="2" charset="-78"/>
              </a:rPr>
              <a:t>و</a:t>
            </a:r>
            <a:r>
              <a:rPr lang="ar-SA" sz="2400" dirty="0">
                <a:cs typeface="AL-Mateen" pitchFamily="2" charset="-78"/>
              </a:rPr>
              <a:t> متوازيتين </a:t>
            </a:r>
            <a:r>
              <a:rPr lang="ar-SA" sz="2400" dirty="0" err="1">
                <a:cs typeface="AL-Mateen" pitchFamily="2" charset="-78"/>
              </a:rPr>
              <a:t>و</a:t>
            </a:r>
            <a:r>
              <a:rPr lang="ar-SA" sz="2400" dirty="0">
                <a:cs typeface="AL-Mateen" pitchFamily="2" charset="-78"/>
              </a:rPr>
              <a:t> متضادتين (شكل 2-6) </a:t>
            </a:r>
          </a:p>
          <a:p>
            <a:pPr marL="514350" lvl="1">
              <a:lnSpc>
                <a:spcPct val="80000"/>
              </a:lnSpc>
            </a:pPr>
            <a:r>
              <a:rPr lang="ar-SA" sz="2400" dirty="0">
                <a:cs typeface="AL-Mateen" pitchFamily="2" charset="-78"/>
              </a:rPr>
              <a:t>قوتين غير مركزيتين تقوم كل واحدة بتدوير الحصان في جهة معاكسة للأخرى  ولأن القوتين متساويتين </a:t>
            </a:r>
            <a:r>
              <a:rPr lang="ar-SA" sz="2400" dirty="0" err="1">
                <a:cs typeface="AL-Mateen" pitchFamily="2" charset="-78"/>
              </a:rPr>
              <a:t>و</a:t>
            </a:r>
            <a:r>
              <a:rPr lang="ar-SA" sz="2400" dirty="0">
                <a:cs typeface="AL-Mateen" pitchFamily="2" charset="-78"/>
              </a:rPr>
              <a:t> متضادتين فلا يوجد المكتبية لتحريك الحصان </a:t>
            </a:r>
            <a:r>
              <a:rPr lang="ar-SA" sz="2400" dirty="0" err="1">
                <a:cs typeface="AL-Mateen" pitchFamily="2" charset="-78"/>
              </a:rPr>
              <a:t>الى</a:t>
            </a:r>
            <a:r>
              <a:rPr lang="ar-SA" sz="2400" dirty="0">
                <a:cs typeface="AL-Mateen" pitchFamily="2" charset="-78"/>
              </a:rPr>
              <a:t> أي من الجهتين. تأثير القوتين لتدوير الحصان لا يوجد ما يعيقه بوجود الأخرى مما يعني </a:t>
            </a:r>
            <a:r>
              <a:rPr lang="ar-SA" sz="2400" dirty="0" err="1">
                <a:cs typeface="AL-Mateen" pitchFamily="2" charset="-78"/>
              </a:rPr>
              <a:t>ان</a:t>
            </a:r>
            <a:r>
              <a:rPr lang="ar-SA" sz="2400" dirty="0">
                <a:cs typeface="AL-Mateen" pitchFamily="2" charset="-78"/>
              </a:rPr>
              <a:t> كل واحدة تساهم مع الأخرى في تدوير الحصان في مكانه.</a:t>
            </a:r>
          </a:p>
          <a:p>
            <a:pPr>
              <a:lnSpc>
                <a:spcPct val="80000"/>
              </a:lnSpc>
            </a:pPr>
            <a:r>
              <a:rPr lang="ar-SA" sz="2400" dirty="0">
                <a:cs typeface="AL-Mateen" pitchFamily="2" charset="-78"/>
              </a:rPr>
              <a:t>الخلاصة لما سبق:</a:t>
            </a:r>
          </a:p>
          <a:p>
            <a:pPr marL="511175" lvl="2">
              <a:lnSpc>
                <a:spcPct val="80000"/>
              </a:lnSpc>
            </a:pPr>
            <a:r>
              <a:rPr lang="ar-SA" dirty="0">
                <a:cs typeface="AL-Mateen" pitchFamily="2" charset="-78"/>
              </a:rPr>
              <a:t> القوة الموجهة لمركز الجسم تؤدي </a:t>
            </a:r>
            <a:r>
              <a:rPr lang="ar-SA" dirty="0" err="1">
                <a:cs typeface="AL-Mateen" pitchFamily="2" charset="-78"/>
              </a:rPr>
              <a:t>الى</a:t>
            </a:r>
            <a:r>
              <a:rPr lang="ar-SA" dirty="0">
                <a:cs typeface="AL-Mateen" pitchFamily="2" charset="-78"/>
              </a:rPr>
              <a:t> انتقال الجسم خطيا</a:t>
            </a:r>
          </a:p>
          <a:p>
            <a:pPr marL="511175" lvl="2">
              <a:lnSpc>
                <a:spcPct val="80000"/>
              </a:lnSpc>
            </a:pPr>
            <a:r>
              <a:rPr lang="ar-SA" dirty="0">
                <a:cs typeface="AL-Mateen" pitchFamily="2" charset="-78"/>
              </a:rPr>
              <a:t>المزدوج يؤدي </a:t>
            </a:r>
            <a:r>
              <a:rPr lang="ar-SA" dirty="0" err="1">
                <a:cs typeface="AL-Mateen" pitchFamily="2" charset="-78"/>
              </a:rPr>
              <a:t>الى</a:t>
            </a:r>
            <a:r>
              <a:rPr lang="ar-SA" dirty="0">
                <a:cs typeface="AL-Mateen" pitchFamily="2" charset="-78"/>
              </a:rPr>
              <a:t> دوران الجسم</a:t>
            </a:r>
          </a:p>
          <a:p>
            <a:pPr marL="511175" lvl="2">
              <a:lnSpc>
                <a:spcPct val="80000"/>
              </a:lnSpc>
            </a:pPr>
            <a:r>
              <a:rPr lang="ar-SA" dirty="0">
                <a:cs typeface="AL-Mateen" pitchFamily="2" charset="-78"/>
              </a:rPr>
              <a:t>القوة الغير مركزية تؤدي </a:t>
            </a:r>
            <a:r>
              <a:rPr lang="ar-SA" dirty="0" err="1">
                <a:cs typeface="AL-Mateen" pitchFamily="2" charset="-78"/>
              </a:rPr>
              <a:t>الى</a:t>
            </a:r>
            <a:r>
              <a:rPr lang="ar-SA" dirty="0">
                <a:cs typeface="AL-Mateen" pitchFamily="2" charset="-78"/>
              </a:rPr>
              <a:t> دوران </a:t>
            </a:r>
            <a:r>
              <a:rPr lang="ar-SA" dirty="0" err="1">
                <a:cs typeface="AL-Mateen" pitchFamily="2" charset="-78"/>
              </a:rPr>
              <a:t>و</a:t>
            </a:r>
            <a:r>
              <a:rPr lang="ar-SA" dirty="0">
                <a:cs typeface="AL-Mateen" pitchFamily="2" charset="-78"/>
              </a:rPr>
              <a:t> انتقال</a:t>
            </a:r>
            <a:endParaRPr lang="en-US" dirty="0">
              <a:cs typeface="AL-Mateen" pitchFamily="2" charset="-78"/>
            </a:endParaRPr>
          </a:p>
        </p:txBody>
      </p:sp>
      <p:pic>
        <p:nvPicPr>
          <p:cNvPr id="448519" name="Picture 7" descr="6-2"/>
          <p:cNvPicPr>
            <a:picLocks noChangeAspect="1" noChangeArrowheads="1"/>
          </p:cNvPicPr>
          <p:nvPr/>
        </p:nvPicPr>
        <p:blipFill>
          <a:blip r:embed="rId3" cstate="print">
            <a:lum contrast="14000"/>
          </a:blip>
          <a:srcRect/>
          <a:stretch>
            <a:fillRect/>
          </a:stretch>
        </p:blipFill>
        <p:spPr bwMode="auto">
          <a:xfrm>
            <a:off x="285720" y="1773238"/>
            <a:ext cx="3957638" cy="44259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6400816" cy="1439850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sz="4000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 الدورانية 3</a:t>
            </a:r>
            <a:br>
              <a:rPr lang="ar-SA" sz="4000" dirty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عزم الدوران</a:t>
            </a:r>
            <a:endParaRPr lang="en-US" sz="4000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449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3433"/>
            <a:ext cx="8229600" cy="4525963"/>
          </a:xfrm>
          <a:ln>
            <a:solidFill>
              <a:srgbClr val="FFFFCC"/>
            </a:solidFill>
          </a:ln>
        </p:spPr>
        <p:txBody>
          <a:bodyPr anchor="ctr"/>
          <a:lstStyle/>
          <a:p>
            <a:r>
              <a:rPr lang="ar-SA" sz="2400" dirty="0">
                <a:cs typeface="AL-Mateen" pitchFamily="2" charset="-78"/>
              </a:rPr>
              <a:t>عندما تحدثنا عن المزدوج قلنا </a:t>
            </a:r>
            <a:r>
              <a:rPr lang="ar-SA" sz="2400" dirty="0" err="1">
                <a:cs typeface="AL-Mateen" pitchFamily="2" charset="-78"/>
              </a:rPr>
              <a:t>ان</a:t>
            </a:r>
            <a:r>
              <a:rPr lang="ar-SA" sz="2400" dirty="0">
                <a:cs typeface="AL-Mateen" pitchFamily="2" charset="-78"/>
              </a:rPr>
              <a:t> المزدوج يؤدي </a:t>
            </a:r>
            <a:r>
              <a:rPr lang="ar-SA" sz="2400" dirty="0" err="1">
                <a:cs typeface="AL-Mateen" pitchFamily="2" charset="-78"/>
              </a:rPr>
              <a:t>الى</a:t>
            </a:r>
            <a:r>
              <a:rPr lang="ar-SA" sz="2400" dirty="0">
                <a:cs typeface="AL-Mateen" pitchFamily="2" charset="-78"/>
              </a:rPr>
              <a:t> دوران </a:t>
            </a:r>
            <a:r>
              <a:rPr lang="ar-SA" sz="2400" dirty="0" err="1">
                <a:cs typeface="AL-Mateen" pitchFamily="2" charset="-78"/>
              </a:rPr>
              <a:t>و</a:t>
            </a:r>
            <a:r>
              <a:rPr lang="ar-SA" sz="2400" dirty="0">
                <a:cs typeface="AL-Mateen" pitchFamily="2" charset="-78"/>
              </a:rPr>
              <a:t> الدوران يعتمد على شيئين:</a:t>
            </a:r>
          </a:p>
          <a:p>
            <a:pPr marL="1089025" lvl="3"/>
            <a:r>
              <a:rPr lang="ar-SA" sz="2400" dirty="0">
                <a:cs typeface="AL-Mateen" pitchFamily="2" charset="-78"/>
              </a:rPr>
              <a:t>مقدار القوة المؤثرة</a:t>
            </a:r>
          </a:p>
          <a:p>
            <a:pPr marL="1089025" lvl="3"/>
            <a:r>
              <a:rPr lang="ar-SA" sz="2400" dirty="0">
                <a:cs typeface="AL-Mateen" pitchFamily="2" charset="-78"/>
              </a:rPr>
              <a:t>المسافة بين خطي القوة المؤثرة (المزدوج)</a:t>
            </a:r>
          </a:p>
          <a:p>
            <a:pPr marL="1089025" lvl="3"/>
            <a:r>
              <a:rPr lang="ar-SA" sz="2400" dirty="0">
                <a:cs typeface="AL-Mateen" pitchFamily="2" charset="-78"/>
              </a:rPr>
              <a:t>عندما تقترب القوتين من بعضيهما يقل مقدار التأثير </a:t>
            </a:r>
            <a:r>
              <a:rPr lang="ar-SA" sz="2400" dirty="0" err="1">
                <a:cs typeface="AL-Mateen" pitchFamily="2" charset="-78"/>
              </a:rPr>
              <a:t>و</a:t>
            </a:r>
            <a:r>
              <a:rPr lang="ar-SA" sz="2400" dirty="0">
                <a:cs typeface="AL-Mateen" pitchFamily="2" charset="-78"/>
              </a:rPr>
              <a:t> العكس صحيح</a:t>
            </a:r>
          </a:p>
          <a:p>
            <a:pPr marL="1089025" lvl="3"/>
            <a:r>
              <a:rPr lang="ar-SA" sz="2400" dirty="0">
                <a:cs typeface="AL-Mateen" pitchFamily="2" charset="-78"/>
              </a:rPr>
              <a:t>من ذلك يتضح </a:t>
            </a:r>
            <a:r>
              <a:rPr lang="ar-SA" sz="2400" dirty="0" err="1">
                <a:cs typeface="AL-Mateen" pitchFamily="2" charset="-78"/>
              </a:rPr>
              <a:t>ان</a:t>
            </a:r>
            <a:r>
              <a:rPr lang="ar-SA" sz="2400" dirty="0">
                <a:cs typeface="AL-Mateen" pitchFamily="2" charset="-78"/>
              </a:rPr>
              <a:t> حاصل ضرب القيمتين يعطي ما يسمى بعزم الدوران </a:t>
            </a:r>
            <a:r>
              <a:rPr lang="ar-SA" sz="2400" dirty="0" err="1">
                <a:cs typeface="AL-Mateen" pitchFamily="2" charset="-78"/>
              </a:rPr>
              <a:t>او</a:t>
            </a:r>
            <a:r>
              <a:rPr lang="ar-SA" sz="2400" dirty="0">
                <a:cs typeface="AL-Mateen" pitchFamily="2" charset="-78"/>
              </a:rPr>
              <a:t> عزم القوة. (عزم الدوران= القوة </a:t>
            </a:r>
            <a:r>
              <a:rPr lang="en-US" sz="2400" dirty="0">
                <a:cs typeface="AL-Mateen" pitchFamily="2" charset="-78"/>
              </a:rPr>
              <a:t>x</a:t>
            </a:r>
            <a:r>
              <a:rPr lang="ar-SA" sz="2400" dirty="0">
                <a:cs typeface="AL-Mateen" pitchFamily="2" charset="-78"/>
              </a:rPr>
              <a:t> المسافة)</a:t>
            </a:r>
          </a:p>
          <a:p>
            <a:pPr marL="1089025" lvl="3"/>
            <a:r>
              <a:rPr lang="ar-SA" sz="2400" dirty="0">
                <a:cs typeface="AL-Mateen" pitchFamily="2" charset="-78"/>
              </a:rPr>
              <a:t>المسافة تعني المسافة العمودية بين خطي القوتين كما في المثال السابق</a:t>
            </a:r>
            <a:r>
              <a:rPr lang="ar-SA" sz="2400" b="1" dirty="0">
                <a:cs typeface="+mj-cs"/>
              </a:rPr>
              <a:t>-</a:t>
            </a:r>
            <a:r>
              <a:rPr lang="ar-SA" sz="2400" dirty="0">
                <a:cs typeface="AL-Mateen" pitchFamily="2" charset="-78"/>
              </a:rPr>
              <a:t>الحصان.</a:t>
            </a:r>
          </a:p>
          <a:p>
            <a:pPr marL="1089025" lvl="3"/>
            <a:r>
              <a:rPr lang="ar-SA" sz="2400" dirty="0">
                <a:cs typeface="AL-Mateen" pitchFamily="2" charset="-78"/>
              </a:rPr>
              <a:t>تعرف المسافة عندما يكون احد نقاط الجسم ثابتة </a:t>
            </a:r>
            <a:r>
              <a:rPr lang="ar-SA" sz="2400" dirty="0" err="1">
                <a:cs typeface="AL-Mateen" pitchFamily="2" charset="-78"/>
              </a:rPr>
              <a:t>و</a:t>
            </a:r>
            <a:r>
              <a:rPr lang="ar-SA" sz="2400" dirty="0">
                <a:cs typeface="AL-Mateen" pitchFamily="2" charset="-78"/>
              </a:rPr>
              <a:t> الجسم يودر حولها بأنها المسافة العمودية بين خط تأثير القوة </a:t>
            </a:r>
            <a:r>
              <a:rPr lang="ar-SA" sz="2400" dirty="0" err="1">
                <a:cs typeface="AL-Mateen" pitchFamily="2" charset="-78"/>
              </a:rPr>
              <a:t>و</a:t>
            </a:r>
            <a:r>
              <a:rPr lang="ar-SA" sz="2400" dirty="0">
                <a:cs typeface="AL-Mateen" pitchFamily="2" charset="-78"/>
              </a:rPr>
              <a:t> محور الدوران</a:t>
            </a:r>
            <a:r>
              <a:rPr lang="ar-SA" sz="2400" b="1" dirty="0">
                <a:cs typeface="+mj-cs"/>
              </a:rPr>
              <a:t>_ </a:t>
            </a:r>
            <a:r>
              <a:rPr lang="ar-SA" sz="2400" dirty="0" err="1">
                <a:cs typeface="AL-Mateen" pitchFamily="2" charset="-78"/>
              </a:rPr>
              <a:t>او</a:t>
            </a:r>
            <a:r>
              <a:rPr lang="ar-SA" sz="2400" dirty="0">
                <a:cs typeface="AL-Mateen" pitchFamily="2" charset="-78"/>
              </a:rPr>
              <a:t> اقصر مسافة بين محور الدوران وخط تأثير القوة.</a:t>
            </a:r>
            <a:endParaRPr lang="en-US" sz="2400" dirty="0">
              <a:cs typeface="AL-Mateen" pitchFamily="2" charset="-78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6615130" cy="1439850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sz="4000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 الدورانية 4</a:t>
            </a:r>
            <a:br>
              <a:rPr lang="ar-SA" sz="4000" dirty="0">
                <a:solidFill>
                  <a:srgbClr val="FFFFCC"/>
                </a:solidFill>
                <a:cs typeface="PT Bold Heading" pitchFamily="2" charset="-78"/>
              </a:rPr>
            </a:br>
            <a:r>
              <a:rPr lang="ar-SA" sz="4000" dirty="0">
                <a:solidFill>
                  <a:srgbClr val="FFFFCC"/>
                </a:solidFill>
                <a:cs typeface="PT Bold Heading" pitchFamily="2" charset="-78"/>
              </a:rPr>
              <a:t>عزم التدوير</a:t>
            </a:r>
            <a:endParaRPr lang="en-US" sz="4000" dirty="0">
              <a:solidFill>
                <a:srgbClr val="FFFFCC"/>
              </a:solidFill>
              <a:cs typeface="PT Bold Heading" pitchFamily="2" charset="-78"/>
            </a:endParaRPr>
          </a:p>
        </p:txBody>
      </p:sp>
      <p:graphicFrame>
        <p:nvGraphicFramePr>
          <p:cNvPr id="450564" name="Object 4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395287" y="1844674"/>
          <a:ext cx="4885407" cy="2441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569" name="Equation" r:id="rId4" imgW="965160" imgH="1041120" progId="Equation.3">
                  <p:embed/>
                </p:oleObj>
              </mc:Choice>
              <mc:Fallback>
                <p:oleObj name="Equation" r:id="rId4" imgW="965160" imgH="104112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7" y="1844674"/>
                        <a:ext cx="4885407" cy="244158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563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5651500" y="1957390"/>
            <a:ext cx="3278218" cy="3971940"/>
          </a:xfrm>
          <a:ln>
            <a:solidFill>
              <a:srgbClr val="FFFFCC"/>
            </a:solidFill>
          </a:ln>
        </p:spPr>
        <p:txBody>
          <a:bodyPr anchor="ctr"/>
          <a:lstStyle/>
          <a:p>
            <a:pPr algn="just"/>
            <a:r>
              <a:rPr lang="ar-SA" dirty="0">
                <a:cs typeface="AL-Mateen" pitchFamily="2" charset="-78"/>
              </a:rPr>
              <a:t>عزم الدوران الناتج من الازدواج هو نفسه عزم الدوران الناتج من ضرب المسافة من المحور </a:t>
            </a:r>
            <a:r>
              <a:rPr lang="ar-SA" dirty="0" err="1">
                <a:cs typeface="AL-Mateen" pitchFamily="2" charset="-78"/>
              </a:rPr>
              <a:t>الى</a:t>
            </a:r>
            <a:r>
              <a:rPr lang="ar-SA" dirty="0">
                <a:cs typeface="AL-Mateen" pitchFamily="2" charset="-78"/>
              </a:rPr>
              <a:t> خط تأثير القوة في القوة. (شكل </a:t>
            </a:r>
            <a:r>
              <a:rPr lang="ar-SA" b="1" dirty="0">
                <a:cs typeface="+mj-cs"/>
              </a:rPr>
              <a:t>4-6</a:t>
            </a:r>
            <a:r>
              <a:rPr lang="ar-SA" dirty="0">
                <a:cs typeface="AL-Mateen" pitchFamily="2" charset="-78"/>
              </a:rPr>
              <a:t>)   </a:t>
            </a:r>
          </a:p>
          <a:p>
            <a:pPr lvl="1"/>
            <a:r>
              <a:rPr lang="ar-SA" dirty="0">
                <a:cs typeface="AL-Mateen" pitchFamily="2" charset="-78"/>
              </a:rPr>
              <a:t>طريقتين لإيجاد العزم</a:t>
            </a:r>
            <a:r>
              <a:rPr lang="ar-SA" dirty="0" smtClean="0">
                <a:cs typeface="AL-Mateen" pitchFamily="2" charset="-78"/>
              </a:rPr>
              <a:t>:</a:t>
            </a:r>
            <a:endParaRPr lang="en-US" dirty="0">
              <a:cs typeface="AL-Mateen" pitchFamily="2" charset="-78"/>
            </a:endParaRPr>
          </a:p>
        </p:txBody>
      </p:sp>
      <p:graphicFrame>
        <p:nvGraphicFramePr>
          <p:cNvPr id="450566" name="Object 6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323850" y="4578353"/>
          <a:ext cx="5026232" cy="1708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570" name="Equation" r:id="rId6" imgW="1180800" imgH="406080" progId="Equation.3">
                  <p:embed/>
                </p:oleObj>
              </mc:Choice>
              <mc:Fallback>
                <p:oleObj name="Equation" r:id="rId6" imgW="1180800" imgH="4060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4578353"/>
                        <a:ext cx="5026232" cy="1708167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38100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6615130" cy="1143000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dirty="0">
                <a:solidFill>
                  <a:srgbClr val="FFFFCC"/>
                </a:solidFill>
                <a:cs typeface="PT Bold Heading" pitchFamily="2" charset="-78"/>
              </a:rPr>
              <a:t> الدورانية 4أ</a:t>
            </a:r>
            <a:endParaRPr lang="en-US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504839" name="Rectangle 7"/>
          <p:cNvSpPr>
            <a:spLocks noChangeArrowheads="1"/>
          </p:cNvSpPr>
          <p:nvPr/>
        </p:nvSpPr>
        <p:spPr bwMode="auto">
          <a:xfrm>
            <a:off x="5143504" y="1643050"/>
            <a:ext cx="35305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ar-SA" sz="2800">
                <a:effectLst>
                  <a:outerShdw blurRad="38100" dist="38100" dir="2700000" algn="tl">
                    <a:srgbClr val="000000"/>
                  </a:outerShdw>
                </a:effectLst>
                <a:cs typeface="AL-Mateen" pitchFamily="2" charset="-78"/>
              </a:rPr>
              <a:t>الأولى عن طريق ايجاد ذراع القوة</a:t>
            </a: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cs typeface="AL-Mateen" pitchFamily="2" charset="-78"/>
            </a:endParaRPr>
          </a:p>
        </p:txBody>
      </p:sp>
      <p:pic>
        <p:nvPicPr>
          <p:cNvPr id="504841" name="Picture 9" descr="6-4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1446657" y="2285992"/>
            <a:ext cx="6241721" cy="436564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6543692" cy="1143000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dirty="0">
                <a:solidFill>
                  <a:srgbClr val="FFFFCC"/>
                </a:solidFill>
                <a:cs typeface="PT Bold Heading" pitchFamily="2" charset="-78"/>
              </a:rPr>
              <a:t> الدورانية 5</a:t>
            </a:r>
            <a:endParaRPr lang="en-US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453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11638" y="1557338"/>
            <a:ext cx="4038600" cy="5014934"/>
          </a:xfrm>
          <a:ln>
            <a:solidFill>
              <a:srgbClr val="FFFFCC"/>
            </a:solidFill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ar-SA" sz="2800" dirty="0">
                <a:cs typeface="AL-Mateen" pitchFamily="2" charset="-78"/>
              </a:rPr>
              <a:t>الطريقة الثانية:</a:t>
            </a:r>
          </a:p>
          <a:p>
            <a:pPr marL="514350" lvl="3" indent="-285750">
              <a:lnSpc>
                <a:spcPct val="90000"/>
              </a:lnSpc>
            </a:pPr>
            <a:r>
              <a:rPr lang="ar-SA" sz="2800" dirty="0">
                <a:cs typeface="AL-Mateen" pitchFamily="2" charset="-78"/>
              </a:rPr>
              <a:t>تعتمد هذه الطريقة على </a:t>
            </a:r>
            <a:r>
              <a:rPr lang="ar-SA" sz="2800" dirty="0" err="1">
                <a:cs typeface="AL-Mateen" pitchFamily="2" charset="-78"/>
              </a:rPr>
              <a:t>ايجاد</a:t>
            </a:r>
            <a:r>
              <a:rPr lang="ar-SA" sz="2800" dirty="0">
                <a:cs typeface="AL-Mateen" pitchFamily="2" charset="-78"/>
              </a:rPr>
              <a:t> مكونات القوة العمودية </a:t>
            </a:r>
            <a:r>
              <a:rPr lang="ar-SA" sz="2800" dirty="0" err="1">
                <a:cs typeface="AL-Mateen" pitchFamily="2" charset="-78"/>
              </a:rPr>
              <a:t>و</a:t>
            </a:r>
            <a:r>
              <a:rPr lang="ar-SA" sz="2800" dirty="0">
                <a:cs typeface="AL-Mateen" pitchFamily="2" charset="-78"/>
              </a:rPr>
              <a:t> الأفقية كما يلي:</a:t>
            </a:r>
          </a:p>
          <a:p>
            <a:pPr marL="285750" lvl="4" indent="-285750">
              <a:lnSpc>
                <a:spcPct val="90000"/>
              </a:lnSpc>
            </a:pPr>
            <a:r>
              <a:rPr lang="ar-SA" sz="2800" dirty="0">
                <a:cs typeface="AL-Mateen" pitchFamily="2" charset="-78"/>
              </a:rPr>
              <a:t>القوة </a:t>
            </a:r>
            <a:r>
              <a:rPr lang="ar-SA" sz="2800" dirty="0" smtClean="0">
                <a:cs typeface="AL-Mateen" pitchFamily="2" charset="-78"/>
              </a:rPr>
              <a:t>الأفقية</a:t>
            </a:r>
            <a:endParaRPr lang="ar-SA" sz="2800" dirty="0">
              <a:cs typeface="AL-Mateen" pitchFamily="2" charset="-78"/>
            </a:endParaRPr>
          </a:p>
          <a:p>
            <a:pPr marL="285750" lvl="4" indent="-285750">
              <a:lnSpc>
                <a:spcPct val="90000"/>
              </a:lnSpc>
            </a:pPr>
            <a:r>
              <a:rPr lang="ar-SA" sz="2800" dirty="0">
                <a:cs typeface="AL-Mateen" pitchFamily="2" charset="-78"/>
              </a:rPr>
              <a:t>القوة </a:t>
            </a:r>
            <a:r>
              <a:rPr lang="ar-SA" sz="2800" dirty="0" smtClean="0">
                <a:cs typeface="AL-Mateen" pitchFamily="2" charset="-78"/>
              </a:rPr>
              <a:t>العمودية</a:t>
            </a:r>
            <a:endParaRPr lang="ar-SA" sz="2800" dirty="0">
              <a:cs typeface="AL-Mateen" pitchFamily="2" charset="-78"/>
            </a:endParaRPr>
          </a:p>
          <a:p>
            <a:pPr marL="285750" lvl="4" indent="-285750">
              <a:lnSpc>
                <a:spcPct val="90000"/>
              </a:lnSpc>
            </a:pPr>
            <a:r>
              <a:rPr lang="ar-SA" sz="2800" dirty="0">
                <a:cs typeface="AL-Mateen" pitchFamily="2" charset="-78"/>
              </a:rPr>
              <a:t>العزم</a:t>
            </a:r>
          </a:p>
          <a:p>
            <a:pPr marL="514350" lvl="3" indent="-285750">
              <a:lnSpc>
                <a:spcPct val="90000"/>
              </a:lnSpc>
            </a:pPr>
            <a:r>
              <a:rPr lang="ar-SA" sz="2800" dirty="0">
                <a:cs typeface="AL-Mateen" pitchFamily="2" charset="-78"/>
              </a:rPr>
              <a:t>لأن المكون الأفقي يمر بمحور الدوران فإنه لا ينتج أي عزم.</a:t>
            </a:r>
          </a:p>
          <a:p>
            <a:pPr marL="514350" lvl="1">
              <a:lnSpc>
                <a:spcPct val="90000"/>
              </a:lnSpc>
            </a:pPr>
            <a:r>
              <a:rPr lang="ar-SA" dirty="0">
                <a:cs typeface="AL-Mateen" pitchFamily="2" charset="-78"/>
              </a:rPr>
              <a:t>يتضح مما سبق تساوي النتيجتين بكل الطريقتين.</a:t>
            </a:r>
            <a:endParaRPr lang="en-US" dirty="0">
              <a:cs typeface="AL-Mateen" pitchFamily="2" charset="-78"/>
            </a:endParaRPr>
          </a:p>
        </p:txBody>
      </p:sp>
      <p:graphicFrame>
        <p:nvGraphicFramePr>
          <p:cNvPr id="453636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68313" y="1571613"/>
          <a:ext cx="3103555" cy="164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644" name="Equation" r:id="rId4" imgW="1193760" imgH="1041120" progId="Equation.3">
                  <p:embed/>
                </p:oleObj>
              </mc:Choice>
              <mc:Fallback>
                <p:oleObj name="Equation" r:id="rId4" imgW="1193760" imgH="104112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1571613"/>
                        <a:ext cx="3103555" cy="164148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38100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3638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68312" y="3357563"/>
          <a:ext cx="3174993" cy="21431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645" name="Equation" r:id="rId6" imgW="1054080" imgH="1041120" progId="Equation.3">
                  <p:embed/>
                </p:oleObj>
              </mc:Choice>
              <mc:Fallback>
                <p:oleObj name="Equation" r:id="rId6" imgW="1054080" imgH="104112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2" y="3357563"/>
                        <a:ext cx="3174993" cy="214313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38100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3640" name="Object 8"/>
          <p:cNvGraphicFramePr>
            <a:graphicFrameLocks noChangeAspect="1"/>
          </p:cNvGraphicFramePr>
          <p:nvPr/>
        </p:nvGraphicFramePr>
        <p:xfrm>
          <a:off x="468313" y="5657853"/>
          <a:ext cx="3174806" cy="9144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646" name="Equation" r:id="rId8" imgW="1002960" imgH="406080" progId="Equation.3">
                  <p:embed/>
                </p:oleObj>
              </mc:Choice>
              <mc:Fallback>
                <p:oleObj name="Equation" r:id="rId8" imgW="1002960" imgH="4060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5657853"/>
                        <a:ext cx="3174806" cy="9144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38100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6615130" cy="1439850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dirty="0">
                <a:solidFill>
                  <a:srgbClr val="FFFFCC"/>
                </a:solidFill>
                <a:cs typeface="PT Bold Heading" pitchFamily="2" charset="-78"/>
              </a:rPr>
              <a:t> الدورانية 6</a:t>
            </a:r>
            <a:endParaRPr lang="en-US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28828"/>
            <a:ext cx="8229600" cy="4186254"/>
          </a:xfrm>
          <a:ln>
            <a:solidFill>
              <a:srgbClr val="FFFFCC"/>
            </a:solidFill>
          </a:ln>
        </p:spPr>
        <p:txBody>
          <a:bodyPr anchor="ctr"/>
          <a:lstStyle/>
          <a:p>
            <a:r>
              <a:rPr lang="ar-SA" sz="4400" dirty="0">
                <a:cs typeface="AL-Mateen" pitchFamily="2" charset="-78"/>
              </a:rPr>
              <a:t>عندما يرغب </a:t>
            </a:r>
            <a:r>
              <a:rPr lang="ar-SA" sz="4400" dirty="0" err="1">
                <a:cs typeface="AL-Mateen" pitchFamily="2" charset="-78"/>
              </a:rPr>
              <a:t>الجداف</a:t>
            </a:r>
            <a:r>
              <a:rPr lang="ar-SA" sz="4400" dirty="0">
                <a:cs typeface="AL-Mateen" pitchFamily="2" charset="-78"/>
              </a:rPr>
              <a:t> في تغيير العزم فيمكن له زيادة </a:t>
            </a:r>
            <a:r>
              <a:rPr lang="ar-SA" sz="4400" dirty="0" err="1">
                <a:cs typeface="AL-Mateen" pitchFamily="2" charset="-78"/>
              </a:rPr>
              <a:t>او</a:t>
            </a:r>
            <a:r>
              <a:rPr lang="ar-SA" sz="4400" dirty="0">
                <a:cs typeface="AL-Mateen" pitchFamily="2" charset="-78"/>
              </a:rPr>
              <a:t> نقصان مقدار القوة </a:t>
            </a:r>
            <a:r>
              <a:rPr lang="ar-SA" sz="4400" dirty="0" err="1">
                <a:cs typeface="AL-Mateen" pitchFamily="2" charset="-78"/>
              </a:rPr>
              <a:t>او</a:t>
            </a:r>
            <a:r>
              <a:rPr lang="ar-SA" sz="4400" dirty="0">
                <a:cs typeface="AL-Mateen" pitchFamily="2" charset="-78"/>
              </a:rPr>
              <a:t> تعديل ذراع القوة.</a:t>
            </a:r>
          </a:p>
          <a:p>
            <a:pPr lvl="2"/>
            <a:r>
              <a:rPr lang="ar-SA" sz="3600" dirty="0">
                <a:cs typeface="AL-Mateen" pitchFamily="2" charset="-78"/>
              </a:rPr>
              <a:t>بالنسبة </a:t>
            </a:r>
            <a:r>
              <a:rPr lang="ar-SA" sz="3600" dirty="0" err="1">
                <a:cs typeface="AL-Mateen" pitchFamily="2" charset="-78"/>
              </a:rPr>
              <a:t>الى</a:t>
            </a:r>
            <a:r>
              <a:rPr lang="ar-SA" sz="3600" dirty="0">
                <a:cs typeface="AL-Mateen" pitchFamily="2" charset="-78"/>
              </a:rPr>
              <a:t> تغيير ذراع القوة، يمكن له عمل التالي:</a:t>
            </a:r>
          </a:p>
          <a:p>
            <a:pPr lvl="4"/>
            <a:r>
              <a:rPr lang="ar-SA" sz="3200" dirty="0">
                <a:cs typeface="AL-Mateen" pitchFamily="2" charset="-78"/>
              </a:rPr>
              <a:t>تغير نقطة اتصال اليد بالمجداف</a:t>
            </a:r>
          </a:p>
          <a:p>
            <a:pPr lvl="4"/>
            <a:r>
              <a:rPr lang="ar-SA" sz="3200" dirty="0">
                <a:cs typeface="AL-Mateen" pitchFamily="2" charset="-78"/>
              </a:rPr>
              <a:t>تغيير اتجاه قوته</a:t>
            </a:r>
          </a:p>
          <a:p>
            <a:pPr lvl="4"/>
            <a:r>
              <a:rPr lang="ar-SA" sz="3200" dirty="0">
                <a:cs typeface="AL-Mateen" pitchFamily="2" charset="-78"/>
              </a:rPr>
              <a:t>تغيير نقطة </a:t>
            </a:r>
            <a:r>
              <a:rPr lang="ar-SA" sz="3200" dirty="0" err="1">
                <a:cs typeface="AL-Mateen" pitchFamily="2" charset="-78"/>
              </a:rPr>
              <a:t>تمفصل</a:t>
            </a:r>
            <a:r>
              <a:rPr lang="ar-SA" sz="3200" dirty="0">
                <a:cs typeface="AL-Mateen" pitchFamily="2" charset="-78"/>
              </a:rPr>
              <a:t> المجداف مع القارب</a:t>
            </a:r>
            <a:endParaRPr lang="en-US" sz="3200" dirty="0">
              <a:cs typeface="AL-Mateen" pitchFamily="2" charset="-78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6686568" cy="1143000"/>
          </a:xfrm>
          <a:solidFill>
            <a:srgbClr val="90062D"/>
          </a:solidFill>
          <a:ln>
            <a:solidFill>
              <a:srgbClr val="FFFFCC"/>
            </a:solidFill>
          </a:ln>
        </p:spPr>
        <p:txBody>
          <a:bodyPr/>
          <a:lstStyle/>
          <a:p>
            <a:r>
              <a:rPr lang="ar-SA" dirty="0" err="1">
                <a:solidFill>
                  <a:srgbClr val="FFFFCC"/>
                </a:solidFill>
                <a:cs typeface="PT Bold Heading" pitchFamily="2" charset="-78"/>
              </a:rPr>
              <a:t>الكيناتيكا</a:t>
            </a:r>
            <a:r>
              <a:rPr lang="ar-SA" dirty="0">
                <a:solidFill>
                  <a:srgbClr val="FFFFCC"/>
                </a:solidFill>
                <a:cs typeface="PT Bold Heading" pitchFamily="2" charset="-78"/>
              </a:rPr>
              <a:t> الدورانية 7</a:t>
            </a:r>
            <a:endParaRPr lang="en-US" dirty="0">
              <a:solidFill>
                <a:srgbClr val="FFFFCC"/>
              </a:solidFill>
              <a:cs typeface="PT Bold Heading" pitchFamily="2" charset="-78"/>
            </a:endParaRPr>
          </a:p>
        </p:txBody>
      </p:sp>
      <p:sp>
        <p:nvSpPr>
          <p:cNvPr id="4577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357686" y="2343155"/>
            <a:ext cx="4038600" cy="3371861"/>
          </a:xfrm>
          <a:ln>
            <a:solidFill>
              <a:srgbClr val="FFFFCC"/>
            </a:solidFill>
          </a:ln>
        </p:spPr>
        <p:txBody>
          <a:bodyPr anchor="ctr"/>
          <a:lstStyle/>
          <a:p>
            <a:r>
              <a:rPr lang="ar-SA" dirty="0">
                <a:cs typeface="AL-Mateen" pitchFamily="2" charset="-78"/>
              </a:rPr>
              <a:t>مثال على السباح (شكل </a:t>
            </a:r>
            <a:r>
              <a:rPr lang="ar-SA" b="1" dirty="0">
                <a:cs typeface="+mj-cs"/>
              </a:rPr>
              <a:t>5-6</a:t>
            </a:r>
            <a:r>
              <a:rPr lang="ar-SA" dirty="0">
                <a:cs typeface="AL-Mateen" pitchFamily="2" charset="-78"/>
              </a:rPr>
              <a:t>)</a:t>
            </a:r>
          </a:p>
          <a:p>
            <a:pPr marL="806450" lvl="2"/>
            <a:r>
              <a:rPr lang="ar-SA" sz="3200" dirty="0">
                <a:cs typeface="AL-Mateen" pitchFamily="2" charset="-78"/>
              </a:rPr>
              <a:t>يمكن في هذه الحالة تعديل المسافة وليس القوة لأن وزن الجسم ثابت.</a:t>
            </a:r>
          </a:p>
          <a:p>
            <a:pPr marL="806450" lvl="2"/>
            <a:r>
              <a:rPr lang="ar-SA" sz="3200" dirty="0">
                <a:cs typeface="AL-Mateen" pitchFamily="2" charset="-78"/>
              </a:rPr>
              <a:t>المسافة تعدل بتغيير درجة ميلان الجسم</a:t>
            </a:r>
            <a:r>
              <a:rPr lang="ar-SA" sz="3200" dirty="0" smtClean="0">
                <a:cs typeface="AL-Mateen" pitchFamily="2" charset="-78"/>
              </a:rPr>
              <a:t>.</a:t>
            </a:r>
            <a:endParaRPr lang="en-US" sz="3200" dirty="0">
              <a:cs typeface="AL-Mateen" pitchFamily="2" charset="-78"/>
            </a:endParaRPr>
          </a:p>
        </p:txBody>
      </p:sp>
      <p:pic>
        <p:nvPicPr>
          <p:cNvPr id="457735" name="Picture 7" descr="6-5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642910" y="2043918"/>
            <a:ext cx="3429024" cy="39568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553</TotalTime>
  <Words>1368</Words>
  <Application>Microsoft Office PowerPoint</Application>
  <PresentationFormat>عرض على الشاشة (3:4)‏</PresentationFormat>
  <Paragraphs>159</Paragraphs>
  <Slides>25</Slides>
  <Notes>25</Notes>
  <HiddenSlides>0</HiddenSlides>
  <MMClips>0</MMClips>
  <ScaleCrop>false</ScaleCrop>
  <HeadingPairs>
    <vt:vector size="8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25</vt:i4>
      </vt:variant>
    </vt:vector>
  </HeadingPairs>
  <TitlesOfParts>
    <vt:vector size="35" baseType="lpstr">
      <vt:lpstr>AF_Hijaz</vt:lpstr>
      <vt:lpstr>AL-Mateen</vt:lpstr>
      <vt:lpstr>Arial</vt:lpstr>
      <vt:lpstr>Garamond</vt:lpstr>
      <vt:lpstr>PT Bold Heading</vt:lpstr>
      <vt:lpstr>Times New Roman</vt:lpstr>
      <vt:lpstr>Traditional Arabic</vt:lpstr>
      <vt:lpstr>Wingdings</vt:lpstr>
      <vt:lpstr>Stream</vt:lpstr>
      <vt:lpstr>Equation</vt:lpstr>
      <vt:lpstr>الكيناتيكا الدورانية</vt:lpstr>
      <vt:lpstr>الكيناتيكا الدورانية 1</vt:lpstr>
      <vt:lpstr>الكيناتيكا الدورانية 2</vt:lpstr>
      <vt:lpstr>الكيناتيكا الدورانية 3 عزم الدوران</vt:lpstr>
      <vt:lpstr>الكيناتيكا الدورانية 4 عزم التدوير</vt:lpstr>
      <vt:lpstr>الكيناتيكا الدورانية 4أ</vt:lpstr>
      <vt:lpstr>الكيناتيكا الدورانية 5</vt:lpstr>
      <vt:lpstr>الكيناتيكا الدورانية 6</vt:lpstr>
      <vt:lpstr>الكيناتيكا الدورانية 7</vt:lpstr>
      <vt:lpstr>الكيناتيكا الدورانية 8 محصلة العزوم</vt:lpstr>
      <vt:lpstr>الكيناتيكا الدورانية 9 التوازن</vt:lpstr>
      <vt:lpstr>الكيناتيكا الدورانية 10</vt:lpstr>
      <vt:lpstr>الكيناتيكا الدورانية 11</vt:lpstr>
      <vt:lpstr>الكيناتيكا الدورانية 12 مثال</vt:lpstr>
      <vt:lpstr>الكيناتيكا الدورانية 13</vt:lpstr>
      <vt:lpstr>الكيناتيكا الدورانية 14 الروافع </vt:lpstr>
      <vt:lpstr>الكيناتيكا الدورانية 15</vt:lpstr>
      <vt:lpstr>الكيناتيكا الدورانية 16</vt:lpstr>
      <vt:lpstr>الكيناتيكا الدورانية 17 الاتزان</vt:lpstr>
      <vt:lpstr>الكيناتيكا الدورانية 18</vt:lpstr>
      <vt:lpstr>الكيناتيكا الدورانية 19 عزم القصور</vt:lpstr>
      <vt:lpstr>الكيناتيكا الدورانية 19أ </vt:lpstr>
      <vt:lpstr>الكيناتيكا الدورانية 20 </vt:lpstr>
      <vt:lpstr>الكيناتيكا الدورانية 21</vt:lpstr>
      <vt:lpstr>الكيناتيكا الدورانية 22</vt:lpstr>
    </vt:vector>
  </TitlesOfParts>
  <Company>جامعة الملك سعود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الكيناتيكا الدورانية</dc:title>
  <dc:creator>د.عبدالرحمن العنقري</dc:creator>
  <cp:lastModifiedBy>A Alangari</cp:lastModifiedBy>
  <cp:revision>47</cp:revision>
  <cp:lastPrinted>1601-01-01T00:00:00Z</cp:lastPrinted>
  <dcterms:created xsi:type="dcterms:W3CDTF">2002-10-13T04:13:01Z</dcterms:created>
  <dcterms:modified xsi:type="dcterms:W3CDTF">2017-10-17T07:50:51Z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