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sldIdLst>
    <p:sldId id="256" r:id="rId2"/>
    <p:sldId id="257" r:id="rId3"/>
    <p:sldId id="258" r:id="rId4"/>
    <p:sldId id="259" r:id="rId5"/>
    <p:sldId id="270" r:id="rId6"/>
    <p:sldId id="275" r:id="rId7"/>
    <p:sldId id="279" r:id="rId8"/>
    <p:sldId id="280" r:id="rId9"/>
    <p:sldId id="281" r:id="rId10"/>
    <p:sldId id="283" r:id="rId11"/>
    <p:sldId id="284" r:id="rId12"/>
    <p:sldId id="287" r:id="rId13"/>
    <p:sldId id="288" r:id="rId14"/>
    <p:sldId id="290" r:id="rId15"/>
    <p:sldId id="291" r:id="rId16"/>
    <p:sldId id="302" r:id="rId17"/>
    <p:sldId id="303" r:id="rId18"/>
    <p:sldId id="299" r:id="rId19"/>
    <p:sldId id="300" r:id="rId20"/>
    <p:sldId id="304" r:id="rId21"/>
    <p:sldId id="305" r:id="rId22"/>
    <p:sldId id="306" r:id="rId23"/>
    <p:sldId id="307" r:id="rId24"/>
    <p:sldId id="308" r:id="rId25"/>
    <p:sldId id="309" r:id="rId26"/>
    <p:sldId id="311" r:id="rId27"/>
    <p:sldId id="312" r:id="rId28"/>
    <p:sldId id="310" r:id="rId29"/>
    <p:sldId id="313" r:id="rId30"/>
    <p:sldId id="314" r:id="rId31"/>
    <p:sldId id="315" r:id="rId32"/>
    <p:sldId id="316" r:id="rId33"/>
    <p:sldId id="317" r:id="rId34"/>
    <p:sldId id="318" r:id="rId35"/>
    <p:sldId id="319" r:id="rId36"/>
    <p:sldId id="320" r:id="rId37"/>
    <p:sldId id="321" r:id="rId3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84E427A-3D55-4303-BF80-6455036E1DE7}" styleName="نمط ذو سمات 1 - تمييز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DDAB5D0-0C32-4D9A-B58E-8BB64E98D922}" type="datetimeFigureOut">
              <a:rPr lang="ar-SA" smtClean="0"/>
              <a:pPr/>
              <a:t>15/11/36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20BCB0D-890A-4BCE-A42B-8A41804D2A18}"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DDAB5D0-0C32-4D9A-B58E-8BB64E98D922}" type="datetimeFigureOut">
              <a:rPr lang="ar-SA" smtClean="0"/>
              <a:pPr/>
              <a:t>15/11/36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20BCB0D-890A-4BCE-A42B-8A41804D2A1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DDAB5D0-0C32-4D9A-B58E-8BB64E98D922}" type="datetimeFigureOut">
              <a:rPr lang="ar-SA" smtClean="0"/>
              <a:pPr/>
              <a:t>15/11/36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20BCB0D-890A-4BCE-A42B-8A41804D2A18}"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DDAB5D0-0C32-4D9A-B58E-8BB64E98D922}" type="datetimeFigureOut">
              <a:rPr lang="ar-SA" smtClean="0"/>
              <a:pPr/>
              <a:t>15/11/36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20BCB0D-890A-4BCE-A42B-8A41804D2A18}"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DDAB5D0-0C32-4D9A-B58E-8BB64E98D922}" type="datetimeFigureOut">
              <a:rPr lang="ar-SA" smtClean="0"/>
              <a:pPr/>
              <a:t>15/11/36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20BCB0D-890A-4BCE-A42B-8A41804D2A18}"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BDDAB5D0-0C32-4D9A-B58E-8BB64E98D922}" type="datetimeFigureOut">
              <a:rPr lang="ar-SA" smtClean="0"/>
              <a:pPr/>
              <a:t>15/11/36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20BCB0D-890A-4BCE-A42B-8A41804D2A18}"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BDDAB5D0-0C32-4D9A-B58E-8BB64E98D922}" type="datetimeFigureOut">
              <a:rPr lang="ar-SA" smtClean="0"/>
              <a:pPr/>
              <a:t>15/11/36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20BCB0D-890A-4BCE-A42B-8A41804D2A18}"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BDDAB5D0-0C32-4D9A-B58E-8BB64E98D922}" type="datetimeFigureOut">
              <a:rPr lang="ar-SA" smtClean="0"/>
              <a:pPr/>
              <a:t>15/11/36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20BCB0D-890A-4BCE-A42B-8A41804D2A18}"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DDAB5D0-0C32-4D9A-B58E-8BB64E98D922}" type="datetimeFigureOut">
              <a:rPr lang="ar-SA" smtClean="0"/>
              <a:pPr/>
              <a:t>15/11/36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20BCB0D-890A-4BCE-A42B-8A41804D2A18}"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DDAB5D0-0C32-4D9A-B58E-8BB64E98D922}" type="datetimeFigureOut">
              <a:rPr lang="ar-SA" smtClean="0"/>
              <a:pPr/>
              <a:t>15/11/36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20BCB0D-890A-4BCE-A42B-8A41804D2A18}"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DDAB5D0-0C32-4D9A-B58E-8BB64E98D922}" type="datetimeFigureOut">
              <a:rPr lang="ar-SA" smtClean="0"/>
              <a:pPr/>
              <a:t>15/11/36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20BCB0D-890A-4BCE-A42B-8A41804D2A18}"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DDAB5D0-0C32-4D9A-B58E-8BB64E98D922}" type="datetimeFigureOut">
              <a:rPr lang="ar-SA" smtClean="0"/>
              <a:pPr/>
              <a:t>15/11/36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20BCB0D-890A-4BCE-A42B-8A41804D2A18}"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214423"/>
            <a:ext cx="7772400" cy="4000528"/>
          </a:xfrm>
        </p:spPr>
        <p:txBody>
          <a:bodyPr>
            <a:noAutofit/>
          </a:bodyPr>
          <a:lstStyle/>
          <a:p>
            <a:r>
              <a:rPr lang="ar-SA" sz="8000" u="sng" dirty="0" smtClean="0">
                <a:solidFill>
                  <a:srgbClr val="C00000"/>
                </a:solidFill>
                <a:latin typeface="Andalus" pitchFamily="18" charset="-78"/>
                <a:cs typeface="Andalus" pitchFamily="18" charset="-78"/>
              </a:rPr>
              <a:t>الفصل السادس</a:t>
            </a:r>
            <a:r>
              <a:rPr lang="en-US" sz="8000" u="sng" dirty="0" smtClean="0">
                <a:solidFill>
                  <a:srgbClr val="C00000"/>
                </a:solidFill>
                <a:latin typeface="Andalus" pitchFamily="18" charset="-78"/>
                <a:cs typeface="Andalus" pitchFamily="18" charset="-78"/>
              </a:rPr>
              <a:t/>
            </a:r>
            <a:br>
              <a:rPr lang="en-US" sz="8000" u="sng" dirty="0" smtClean="0">
                <a:solidFill>
                  <a:srgbClr val="C00000"/>
                </a:solidFill>
                <a:latin typeface="Andalus" pitchFamily="18" charset="-78"/>
                <a:cs typeface="Andalus" pitchFamily="18" charset="-78"/>
              </a:rPr>
            </a:br>
            <a:r>
              <a:rPr lang="ar-SA" sz="8000" u="sng" dirty="0" smtClean="0">
                <a:solidFill>
                  <a:schemeClr val="tx2">
                    <a:lumMod val="60000"/>
                    <a:lumOff val="40000"/>
                  </a:schemeClr>
                </a:solidFill>
                <a:latin typeface="Andalus" pitchFamily="18" charset="-78"/>
                <a:cs typeface="Andalus" pitchFamily="18" charset="-78"/>
              </a:rPr>
              <a:t>صعوبات اللغة الشفهية</a:t>
            </a:r>
            <a:endParaRPr lang="en-US" sz="8000" u="sng" dirty="0">
              <a:solidFill>
                <a:schemeClr val="tx2">
                  <a:lumMod val="60000"/>
                  <a:lumOff val="40000"/>
                </a:schemeClr>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42853"/>
            <a:ext cx="7772400" cy="714379"/>
          </a:xfrm>
        </p:spPr>
        <p:txBody>
          <a:bodyPr>
            <a:normAutofit fontScale="90000"/>
          </a:bodyPr>
          <a:lstStyle/>
          <a:p>
            <a:pPr lvl="0"/>
            <a:r>
              <a:rPr lang="ar-SA" b="1" u="sng" dirty="0" smtClean="0">
                <a:solidFill>
                  <a:srgbClr val="FF0000"/>
                </a:solidFill>
                <a:cs typeface="Akhbar MT" pitchFamily="2" charset="-78"/>
              </a:rPr>
              <a:t>3. الاستعمال</a:t>
            </a:r>
            <a:endParaRPr lang="en-US" b="1" u="sng" dirty="0" smtClean="0">
              <a:solidFill>
                <a:srgbClr val="FF0000"/>
              </a:solidFill>
              <a:cs typeface="Akhbar MT" pitchFamily="2" charset="-78"/>
            </a:endParaRPr>
          </a:p>
        </p:txBody>
      </p:sp>
      <p:sp>
        <p:nvSpPr>
          <p:cNvPr id="3" name="عنوان فرعي 2"/>
          <p:cNvSpPr>
            <a:spLocks noGrp="1"/>
          </p:cNvSpPr>
          <p:nvPr>
            <p:ph type="subTitle" idx="1"/>
          </p:nvPr>
        </p:nvSpPr>
        <p:spPr>
          <a:xfrm>
            <a:off x="285720" y="1071546"/>
            <a:ext cx="8572560" cy="5286412"/>
          </a:xfrm>
        </p:spPr>
        <p:txBody>
          <a:bodyPr>
            <a:normAutofit fontScale="92500" lnSpcReduction="20000"/>
          </a:bodyPr>
          <a:lstStyle/>
          <a:p>
            <a:pPr algn="r"/>
            <a:r>
              <a:rPr lang="ar-SA" sz="4000" b="1" u="sng" dirty="0" smtClean="0">
                <a:solidFill>
                  <a:schemeClr val="tx2">
                    <a:lumMod val="60000"/>
                    <a:lumOff val="40000"/>
                  </a:schemeClr>
                </a:solidFill>
                <a:cs typeface="Akhbar MT" pitchFamily="2" charset="-78"/>
              </a:rPr>
              <a:t>ويقصد </a:t>
            </a:r>
            <a:r>
              <a:rPr lang="ar-SA" sz="4000" b="1" u="sng" dirty="0" err="1" smtClean="0">
                <a:solidFill>
                  <a:schemeClr val="tx2">
                    <a:lumMod val="60000"/>
                    <a:lumOff val="40000"/>
                  </a:schemeClr>
                </a:solidFill>
                <a:cs typeface="Akhbar MT" pitchFamily="2" charset="-78"/>
              </a:rPr>
              <a:t>به</a:t>
            </a:r>
            <a:r>
              <a:rPr lang="ar-SA" sz="4000" b="1" u="sng" dirty="0" smtClean="0">
                <a:solidFill>
                  <a:schemeClr val="tx2">
                    <a:lumMod val="60000"/>
                    <a:lumOff val="40000"/>
                  </a:schemeClr>
                </a:solidFill>
                <a:cs typeface="Akhbar MT" pitchFamily="2" charset="-78"/>
              </a:rPr>
              <a:t> الطريقة التي تستخدم </a:t>
            </a:r>
            <a:r>
              <a:rPr lang="ar-SA" sz="4000" b="1" u="sng" dirty="0" err="1" smtClean="0">
                <a:solidFill>
                  <a:schemeClr val="tx2">
                    <a:lumMod val="60000"/>
                    <a:lumOff val="40000"/>
                  </a:schemeClr>
                </a:solidFill>
                <a:cs typeface="Akhbar MT" pitchFamily="2" charset="-78"/>
              </a:rPr>
              <a:t>بها</a:t>
            </a:r>
            <a:r>
              <a:rPr lang="ar-SA" sz="4000" b="1" u="sng" dirty="0" smtClean="0">
                <a:solidFill>
                  <a:schemeClr val="tx2">
                    <a:lumMod val="60000"/>
                    <a:lumOff val="40000"/>
                  </a:schemeClr>
                </a:solidFill>
                <a:cs typeface="Akhbar MT" pitchFamily="2" charset="-78"/>
              </a:rPr>
              <a:t> اللغة عند الحديث عن أفكارنا وعواطفنا والتي يمكن إبرازها ضمن إطارين الأول الهدف من استعمال اللغة بمعنى لماذا أنا أتكلم الآن؟, ويختلف الهدف باختلاف الغرض من الكلام, وأهم أهداف استعمال اللغة ما يلي:</a:t>
            </a:r>
            <a:endParaRPr lang="en-US" sz="4000" b="1" u="sng" dirty="0" smtClean="0">
              <a:solidFill>
                <a:schemeClr val="tx2">
                  <a:lumMod val="60000"/>
                  <a:lumOff val="40000"/>
                </a:schemeClr>
              </a:solidFill>
              <a:cs typeface="Akhbar MT" pitchFamily="2" charset="-78"/>
            </a:endParaRPr>
          </a:p>
          <a:p>
            <a:pPr marL="742950" lvl="0" indent="-742950" algn="r">
              <a:buFont typeface="+mj-lt"/>
              <a:buAutoNum type="arabicPeriod"/>
            </a:pPr>
            <a:r>
              <a:rPr lang="ar-SA" sz="4000" b="1" dirty="0" smtClean="0">
                <a:solidFill>
                  <a:schemeClr val="tx2">
                    <a:lumMod val="60000"/>
                    <a:lumOff val="40000"/>
                  </a:schemeClr>
                </a:solidFill>
                <a:cs typeface="Akhbar MT" pitchFamily="2" charset="-78"/>
              </a:rPr>
              <a:t>اللعب مثل ممازحة الأطفال ومناغاتهم.</a:t>
            </a:r>
            <a:endParaRPr lang="en-US" sz="4000" b="1" dirty="0" smtClean="0">
              <a:solidFill>
                <a:schemeClr val="tx2">
                  <a:lumMod val="60000"/>
                  <a:lumOff val="40000"/>
                </a:schemeClr>
              </a:solidFill>
              <a:cs typeface="Akhbar MT" pitchFamily="2" charset="-78"/>
            </a:endParaRPr>
          </a:p>
          <a:p>
            <a:pPr marL="742950" lvl="0" indent="-742950" algn="r">
              <a:buFont typeface="+mj-lt"/>
              <a:buAutoNum type="arabicPeriod"/>
            </a:pPr>
            <a:r>
              <a:rPr lang="ar-SA" sz="4000" b="1" dirty="0" smtClean="0">
                <a:solidFill>
                  <a:schemeClr val="tx2">
                    <a:lumMod val="60000"/>
                    <a:lumOff val="40000"/>
                  </a:schemeClr>
                </a:solidFill>
                <a:cs typeface="Akhbar MT" pitchFamily="2" charset="-78"/>
              </a:rPr>
              <a:t>التعليق على الأعمال والتصرفات والأفعال التي تصدر عنا أو عن غيرنا.</a:t>
            </a:r>
            <a:endParaRPr lang="en-US" sz="4000" b="1" dirty="0" smtClean="0">
              <a:solidFill>
                <a:schemeClr val="tx2">
                  <a:lumMod val="60000"/>
                  <a:lumOff val="40000"/>
                </a:schemeClr>
              </a:solidFill>
              <a:cs typeface="Akhbar MT" pitchFamily="2" charset="-78"/>
            </a:endParaRPr>
          </a:p>
          <a:p>
            <a:pPr marL="742950" lvl="0" indent="-742950" algn="r">
              <a:buFont typeface="+mj-lt"/>
              <a:buAutoNum type="arabicPeriod"/>
            </a:pPr>
            <a:r>
              <a:rPr lang="ar-SA" sz="4000" b="1" dirty="0" smtClean="0">
                <a:solidFill>
                  <a:schemeClr val="tx2">
                    <a:lumMod val="60000"/>
                    <a:lumOff val="40000"/>
                  </a:schemeClr>
                </a:solidFill>
                <a:cs typeface="Akhbar MT" pitchFamily="2" charset="-78"/>
              </a:rPr>
              <a:t>طلب الحاجات والمساعدة والمعرفة.</a:t>
            </a:r>
            <a:endParaRPr lang="en-US" sz="4000" b="1" dirty="0" smtClean="0">
              <a:solidFill>
                <a:schemeClr val="tx2">
                  <a:lumMod val="60000"/>
                  <a:lumOff val="40000"/>
                </a:schemeClr>
              </a:solidFill>
              <a:cs typeface="Akhbar MT" pitchFamily="2" charset="-78"/>
            </a:endParaRPr>
          </a:p>
          <a:p>
            <a:pPr marL="742950" lvl="0" indent="-742950" algn="r">
              <a:buFont typeface="+mj-lt"/>
              <a:buAutoNum type="arabicPeriod"/>
            </a:pPr>
            <a:r>
              <a:rPr lang="ar-SA" sz="4000" b="1" dirty="0" smtClean="0">
                <a:solidFill>
                  <a:schemeClr val="tx2">
                    <a:lumMod val="60000"/>
                    <a:lumOff val="40000"/>
                  </a:schemeClr>
                </a:solidFill>
                <a:cs typeface="Akhbar MT" pitchFamily="2" charset="-78"/>
              </a:rPr>
              <a:t>تقديم المعرفة للغير.</a:t>
            </a:r>
            <a:endParaRPr lang="en-US" sz="4000" b="1" dirty="0" smtClean="0">
              <a:solidFill>
                <a:schemeClr val="tx2">
                  <a:lumMod val="60000"/>
                  <a:lumOff val="40000"/>
                </a:schemeClr>
              </a:solidFill>
              <a:cs typeface="Akhbar MT" pitchFamily="2" charset="-78"/>
            </a:endParaRPr>
          </a:p>
          <a:p>
            <a:pPr marL="742950" lvl="0" indent="-742950" algn="r">
              <a:buFont typeface="+mj-lt"/>
              <a:buAutoNum type="arabicPeriod"/>
            </a:pPr>
            <a:r>
              <a:rPr lang="ar-SA" sz="4000" b="1" dirty="0" smtClean="0">
                <a:solidFill>
                  <a:schemeClr val="tx2">
                    <a:lumMod val="60000"/>
                    <a:lumOff val="40000"/>
                  </a:schemeClr>
                </a:solidFill>
                <a:cs typeface="Akhbar MT" pitchFamily="2" charset="-78"/>
              </a:rPr>
              <a:t>طرح الاستفسارات عن الأشياء.</a:t>
            </a:r>
            <a:endParaRPr lang="en-US" sz="4000" b="1" dirty="0">
              <a:solidFill>
                <a:schemeClr val="tx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011882"/>
          </a:xfrm>
        </p:spPr>
        <p:txBody>
          <a:bodyPr>
            <a:normAutofit/>
          </a:bodyPr>
          <a:lstStyle/>
          <a:p>
            <a:pPr algn="r">
              <a:buFont typeface="Wingdings" pitchFamily="2" charset="2"/>
              <a:buChar char="q"/>
            </a:pPr>
            <a:r>
              <a:rPr lang="ar-SA" sz="6000" u="sng" dirty="0" smtClean="0">
                <a:solidFill>
                  <a:schemeClr val="accent2">
                    <a:lumMod val="60000"/>
                    <a:lumOff val="40000"/>
                  </a:schemeClr>
                </a:solidFill>
                <a:cs typeface="Akhbar MT" pitchFamily="2" charset="-78"/>
              </a:rPr>
              <a:t>إن الإدراك الخاطئ لاستعمال اللغة عند الطفل وفق أهداف استعمال اللغة وسياقها قد يجعل الاتصال بين الفرد المتكلم والمستقبل أمراً صعباً يفقده قيمته ووظيفته.</a:t>
            </a:r>
            <a:endParaRPr lang="en-US" sz="6000" u="sng" dirty="0">
              <a:solidFill>
                <a:schemeClr val="accent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4291"/>
            <a:ext cx="7772400" cy="857255"/>
          </a:xfrm>
        </p:spPr>
        <p:txBody>
          <a:bodyPr>
            <a:normAutofit/>
          </a:bodyPr>
          <a:lstStyle/>
          <a:p>
            <a:r>
              <a:rPr lang="ar-SA" b="1" u="sng" dirty="0" smtClean="0">
                <a:solidFill>
                  <a:srgbClr val="FF0000"/>
                </a:solidFill>
                <a:cs typeface="Akhbar MT" pitchFamily="2" charset="-78"/>
              </a:rPr>
              <a:t>وظائف اللغة</a:t>
            </a:r>
            <a:endParaRPr lang="en-US" b="1" u="sng" dirty="0" smtClean="0">
              <a:solidFill>
                <a:srgbClr val="FF0000"/>
              </a:solidFill>
              <a:cs typeface="Akhbar MT" pitchFamily="2" charset="-78"/>
            </a:endParaRPr>
          </a:p>
        </p:txBody>
      </p:sp>
      <p:sp>
        <p:nvSpPr>
          <p:cNvPr id="3" name="عنوان فرعي 2"/>
          <p:cNvSpPr>
            <a:spLocks noGrp="1"/>
          </p:cNvSpPr>
          <p:nvPr>
            <p:ph type="subTitle" idx="1"/>
          </p:nvPr>
        </p:nvSpPr>
        <p:spPr>
          <a:xfrm>
            <a:off x="428596" y="1071546"/>
            <a:ext cx="8501122" cy="5500726"/>
          </a:xfrm>
        </p:spPr>
        <p:txBody>
          <a:bodyPr>
            <a:normAutofit fontScale="62500" lnSpcReduction="20000"/>
          </a:bodyPr>
          <a:lstStyle/>
          <a:p>
            <a:pPr marL="742950" lvl="0" indent="-742950" algn="r">
              <a:buFont typeface="+mj-lt"/>
              <a:buAutoNum type="arabicPeriod"/>
            </a:pPr>
            <a:r>
              <a:rPr lang="ar-SA" sz="5700" dirty="0" smtClean="0">
                <a:solidFill>
                  <a:schemeClr val="tx2">
                    <a:lumMod val="60000"/>
                    <a:lumOff val="40000"/>
                  </a:schemeClr>
                </a:solidFill>
                <a:cs typeface="Akhbar MT" pitchFamily="2" charset="-78"/>
              </a:rPr>
              <a:t>الوظيفة الأولى التخاطب والتواصل بين البشر فبدون اللغة لا يمكن التواصل البشري.</a:t>
            </a:r>
            <a:endParaRPr lang="en-US" sz="5700" dirty="0" smtClean="0">
              <a:solidFill>
                <a:schemeClr val="tx2">
                  <a:lumMod val="60000"/>
                  <a:lumOff val="40000"/>
                </a:schemeClr>
              </a:solidFill>
              <a:cs typeface="Akhbar MT" pitchFamily="2" charset="-78"/>
            </a:endParaRPr>
          </a:p>
          <a:p>
            <a:pPr marL="742950" lvl="0" indent="-742950" algn="r">
              <a:buFont typeface="+mj-lt"/>
              <a:buAutoNum type="arabicPeriod"/>
            </a:pPr>
            <a:r>
              <a:rPr lang="ar-SA" sz="5700" dirty="0" smtClean="0">
                <a:solidFill>
                  <a:schemeClr val="tx2">
                    <a:lumMod val="60000"/>
                    <a:lumOff val="40000"/>
                  </a:schemeClr>
                </a:solidFill>
                <a:cs typeface="Akhbar MT" pitchFamily="2" charset="-78"/>
              </a:rPr>
              <a:t>تحقيق المنفعة وذلك من خلال الإفصاح عن حاجاته ورغباته والعمل على تحقيقها.</a:t>
            </a:r>
            <a:endParaRPr lang="en-US" sz="5700" dirty="0" smtClean="0">
              <a:solidFill>
                <a:schemeClr val="tx2">
                  <a:lumMod val="60000"/>
                  <a:lumOff val="40000"/>
                </a:schemeClr>
              </a:solidFill>
              <a:cs typeface="Akhbar MT" pitchFamily="2" charset="-78"/>
            </a:endParaRPr>
          </a:p>
          <a:p>
            <a:pPr marL="742950" lvl="0" indent="-742950" algn="r">
              <a:buFont typeface="+mj-lt"/>
              <a:buAutoNum type="arabicPeriod"/>
            </a:pPr>
            <a:r>
              <a:rPr lang="ar-SA" sz="5700" dirty="0" smtClean="0">
                <a:solidFill>
                  <a:schemeClr val="tx2">
                    <a:lumMod val="60000"/>
                    <a:lumOff val="40000"/>
                  </a:schemeClr>
                </a:solidFill>
                <a:cs typeface="Akhbar MT" pitchFamily="2" charset="-78"/>
              </a:rPr>
              <a:t>التنظيم فبمقدور الإنسان التحكم بسلوك الآخرين من خلال الطلب منهم ممارسة عمل ما والابتعاد عن غيره كأن تطلب من الفرد الابتعاد عن الصحبة السيئة ومخاطبة الصحبة الصالحة فبمقدورك هنا غرس السلوكيات الحسنة من خلال تنظيم سلوكه وتصرفاته.</a:t>
            </a:r>
            <a:endParaRPr lang="en-US" sz="5700" dirty="0" smtClean="0">
              <a:solidFill>
                <a:schemeClr val="tx2">
                  <a:lumMod val="60000"/>
                  <a:lumOff val="40000"/>
                </a:schemeClr>
              </a:solidFill>
              <a:cs typeface="Akhbar MT" pitchFamily="2" charset="-78"/>
            </a:endParaRPr>
          </a:p>
          <a:p>
            <a:pPr marL="742950" lvl="0" indent="-742950" algn="r">
              <a:buFont typeface="+mj-lt"/>
              <a:buAutoNum type="arabicPeriod"/>
            </a:pPr>
            <a:r>
              <a:rPr lang="ar-SA" sz="5700" dirty="0" smtClean="0">
                <a:solidFill>
                  <a:schemeClr val="tx2">
                    <a:lumMod val="60000"/>
                    <a:lumOff val="40000"/>
                  </a:schemeClr>
                </a:solidFill>
                <a:cs typeface="Akhbar MT" pitchFamily="2" charset="-78"/>
              </a:rPr>
              <a:t>التفاعل فالإنسان كائن اجتماعي بطبعه فلا بد له من التواصل مع الآخرين ولا يتم هذا التواصل إلا من خلال اللغة.</a:t>
            </a:r>
            <a:endParaRPr lang="en-US" sz="5700" dirty="0" smtClean="0">
              <a:solidFill>
                <a:schemeClr val="tx2">
                  <a:lumMod val="60000"/>
                  <a:lumOff val="40000"/>
                </a:schemeClr>
              </a:solidFill>
              <a:cs typeface="Akhbar MT" pitchFamily="2" charset="-78"/>
            </a:endParaRPr>
          </a:p>
          <a:p>
            <a:pPr marL="514350" indent="-514350" algn="r">
              <a:buFont typeface="+mj-lt"/>
              <a:buAutoNum type="arabicPeriod"/>
            </a:pPr>
            <a:endParaRPr lang="ar-SA"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14282" y="500042"/>
            <a:ext cx="8715436" cy="6143668"/>
          </a:xfrm>
        </p:spPr>
        <p:txBody>
          <a:bodyPr>
            <a:normAutofit lnSpcReduction="10000"/>
          </a:bodyPr>
          <a:lstStyle/>
          <a:p>
            <a:pPr lvl="0" algn="r"/>
            <a:r>
              <a:rPr lang="ar-SA" sz="3600" b="1" dirty="0" smtClean="0">
                <a:solidFill>
                  <a:schemeClr val="tx2">
                    <a:lumMod val="60000"/>
                    <a:lumOff val="40000"/>
                  </a:schemeClr>
                </a:solidFill>
                <a:cs typeface="Akhbar MT" pitchFamily="2" charset="-78"/>
              </a:rPr>
              <a:t>5. إثبات الشخصية فلكل فرد هويته الشخصية التي تميزه عن غيره والتي يسعى دائماً إلى إثباتها والتي لا يمكن تحقيقها إلا من خلال حديثه عن نفسه ودفاعه عن أفكاره وآرائه والتي لا تتم إلا من خلال اللغة.</a:t>
            </a:r>
            <a:endParaRPr lang="en-US" sz="3600" b="1" dirty="0" smtClean="0">
              <a:solidFill>
                <a:schemeClr val="tx2">
                  <a:lumMod val="60000"/>
                  <a:lumOff val="40000"/>
                </a:schemeClr>
              </a:solidFill>
              <a:cs typeface="Akhbar MT" pitchFamily="2" charset="-78"/>
            </a:endParaRPr>
          </a:p>
          <a:p>
            <a:pPr lvl="0" algn="r"/>
            <a:r>
              <a:rPr lang="ar-SA" sz="3600" b="1" dirty="0" smtClean="0">
                <a:solidFill>
                  <a:schemeClr val="tx2">
                    <a:lumMod val="60000"/>
                    <a:lumOff val="40000"/>
                  </a:schemeClr>
                </a:solidFill>
                <a:cs typeface="Akhbar MT" pitchFamily="2" charset="-78"/>
              </a:rPr>
              <a:t>6. الاستكشاف فعندما يوضع الفرد في بيئة معينة سرعان ما يبدأ بالتعرف إلى أشياء من حول والتي عادة تأتي من خلال الاستفسار بمثل ما هذا؟ ولماذا؟ والتي تحتاج إلى اللغة للتعبير عنها.</a:t>
            </a:r>
            <a:endParaRPr lang="en-US" sz="3600" b="1" dirty="0" smtClean="0">
              <a:solidFill>
                <a:schemeClr val="tx2">
                  <a:lumMod val="60000"/>
                  <a:lumOff val="40000"/>
                </a:schemeClr>
              </a:solidFill>
              <a:cs typeface="Akhbar MT" pitchFamily="2" charset="-78"/>
            </a:endParaRPr>
          </a:p>
          <a:p>
            <a:pPr lvl="0" algn="r"/>
            <a:r>
              <a:rPr lang="ar-SA" sz="3600" b="1" dirty="0" smtClean="0">
                <a:solidFill>
                  <a:schemeClr val="tx2">
                    <a:lumMod val="60000"/>
                    <a:lumOff val="40000"/>
                  </a:schemeClr>
                </a:solidFill>
                <a:cs typeface="Akhbar MT" pitchFamily="2" charset="-78"/>
              </a:rPr>
              <a:t>7. التخيل وتعد اللغة وسيلة من وسائل التعبير عن الخيال والتخيل والتي قد تحقق للفرد المتعة والإحساس بقوالب لغوية.</a:t>
            </a:r>
            <a:endParaRPr lang="en-US" sz="3600" b="1" dirty="0" smtClean="0">
              <a:solidFill>
                <a:schemeClr val="tx2">
                  <a:lumMod val="60000"/>
                  <a:lumOff val="40000"/>
                </a:schemeClr>
              </a:solidFill>
              <a:cs typeface="Akhbar MT" pitchFamily="2" charset="-78"/>
            </a:endParaRPr>
          </a:p>
          <a:p>
            <a:pPr lvl="0" algn="r"/>
            <a:r>
              <a:rPr lang="ar-SA" sz="3600" b="1" dirty="0" smtClean="0">
                <a:solidFill>
                  <a:schemeClr val="tx2">
                    <a:lumMod val="60000"/>
                    <a:lumOff val="40000"/>
                  </a:schemeClr>
                </a:solidFill>
                <a:cs typeface="Akhbar MT" pitchFamily="2" charset="-78"/>
              </a:rPr>
              <a:t>8. الرمز فمعظم ما في الكون يعبر عنه بصورة رمزية واللغة رموز وإرشادات تدل على مثل هذه الرموز.</a:t>
            </a:r>
            <a:endParaRPr lang="en-US" sz="3600" b="1" dirty="0" smtClean="0">
              <a:solidFill>
                <a:schemeClr val="tx2">
                  <a:lumMod val="60000"/>
                  <a:lumOff val="40000"/>
                </a:schemeClr>
              </a:solidFill>
              <a:cs typeface="Akhbar MT" pitchFamily="2" charset="-78"/>
            </a:endParaRPr>
          </a:p>
          <a:p>
            <a:pPr marL="514350" indent="-514350" algn="r">
              <a:buFont typeface="+mj-lt"/>
              <a:buAutoNum type="arabicPeriod"/>
            </a:pPr>
            <a:endParaRPr lang="ar-SA" b="1"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4291"/>
            <a:ext cx="7772400" cy="785817"/>
          </a:xfrm>
        </p:spPr>
        <p:txBody>
          <a:bodyPr>
            <a:normAutofit/>
          </a:bodyPr>
          <a:lstStyle/>
          <a:p>
            <a:r>
              <a:rPr lang="ar-SA" u="sng" dirty="0" smtClean="0">
                <a:solidFill>
                  <a:srgbClr val="FF0000"/>
                </a:solidFill>
                <a:cs typeface="Akhbar MT" pitchFamily="2" charset="-78"/>
              </a:rPr>
              <a:t> </a:t>
            </a:r>
            <a:r>
              <a:rPr lang="ar-SA" b="1" u="sng" dirty="0" smtClean="0">
                <a:solidFill>
                  <a:srgbClr val="FF0000"/>
                </a:solidFill>
                <a:cs typeface="Akhbar MT" pitchFamily="2" charset="-78"/>
              </a:rPr>
              <a:t>مراحل تطور اللغة</a:t>
            </a:r>
            <a:endParaRPr lang="en-US" u="sng" dirty="0" smtClean="0">
              <a:solidFill>
                <a:srgbClr val="FF0000"/>
              </a:solidFill>
              <a:cs typeface="Akhbar MT" pitchFamily="2" charset="-78"/>
            </a:endParaRPr>
          </a:p>
        </p:txBody>
      </p:sp>
      <p:sp>
        <p:nvSpPr>
          <p:cNvPr id="3" name="عنوان فرعي 2"/>
          <p:cNvSpPr>
            <a:spLocks noGrp="1"/>
          </p:cNvSpPr>
          <p:nvPr>
            <p:ph type="subTitle" idx="1"/>
          </p:nvPr>
        </p:nvSpPr>
        <p:spPr>
          <a:xfrm>
            <a:off x="285720" y="1071546"/>
            <a:ext cx="8572560" cy="5572164"/>
          </a:xfrm>
        </p:spPr>
        <p:txBody>
          <a:bodyPr>
            <a:normAutofit lnSpcReduction="10000"/>
          </a:bodyPr>
          <a:lstStyle/>
          <a:p>
            <a:pPr marL="742950" lvl="0" indent="-742950" algn="r">
              <a:buFont typeface="+mj-lt"/>
              <a:buAutoNum type="arabicPeriod"/>
            </a:pPr>
            <a:r>
              <a:rPr lang="ar-SA" sz="3600" dirty="0" smtClean="0">
                <a:solidFill>
                  <a:schemeClr val="tx2">
                    <a:lumMod val="60000"/>
                    <a:lumOff val="40000"/>
                  </a:schemeClr>
                </a:solidFill>
                <a:cs typeface="Akhbar MT" pitchFamily="2" charset="-78"/>
              </a:rPr>
              <a:t>مرحلة الصراخ والتي تبدأ عند الولادة حيث يبدأ الطفل بالصراخ والتي تعد أول مراحل تطور اللغة.</a:t>
            </a:r>
            <a:endParaRPr lang="en-US" sz="3600" dirty="0" smtClean="0">
              <a:solidFill>
                <a:schemeClr val="tx2">
                  <a:lumMod val="60000"/>
                  <a:lumOff val="40000"/>
                </a:schemeClr>
              </a:solidFill>
              <a:cs typeface="Akhbar MT" pitchFamily="2" charset="-78"/>
            </a:endParaRPr>
          </a:p>
          <a:p>
            <a:pPr marL="742950" lvl="0" indent="-742950" algn="r">
              <a:buFont typeface="+mj-lt"/>
              <a:buAutoNum type="arabicPeriod"/>
            </a:pPr>
            <a:r>
              <a:rPr lang="ar-SA" sz="3600" dirty="0" smtClean="0">
                <a:solidFill>
                  <a:schemeClr val="tx2">
                    <a:lumMod val="60000"/>
                    <a:lumOff val="40000"/>
                  </a:schemeClr>
                </a:solidFill>
                <a:cs typeface="Akhbar MT" pitchFamily="2" charset="-78"/>
              </a:rPr>
              <a:t>مرحلة المناغاة وتبدأ عادة مع نهاية الشهر الثاني من عمر الطفل.</a:t>
            </a:r>
            <a:endParaRPr lang="en-US" sz="3600" dirty="0" smtClean="0">
              <a:solidFill>
                <a:schemeClr val="tx2">
                  <a:lumMod val="60000"/>
                  <a:lumOff val="40000"/>
                </a:schemeClr>
              </a:solidFill>
              <a:cs typeface="Akhbar MT" pitchFamily="2" charset="-78"/>
            </a:endParaRPr>
          </a:p>
          <a:p>
            <a:pPr marL="742950" lvl="0" indent="-742950" algn="r">
              <a:buFont typeface="+mj-lt"/>
              <a:buAutoNum type="arabicPeriod"/>
            </a:pPr>
            <a:r>
              <a:rPr lang="ar-SA" sz="3600" dirty="0" smtClean="0">
                <a:solidFill>
                  <a:schemeClr val="tx2">
                    <a:lumMod val="60000"/>
                    <a:lumOff val="40000"/>
                  </a:schemeClr>
                </a:solidFill>
                <a:cs typeface="Akhbar MT" pitchFamily="2" charset="-78"/>
              </a:rPr>
              <a:t>مرحلة إعادة الأصوات التي يسمعها "بابا, ماما" والتي تبدأ مع نهاية الشهر السادس تقريباً.</a:t>
            </a:r>
            <a:endParaRPr lang="en-US" sz="3600" dirty="0" smtClean="0">
              <a:solidFill>
                <a:schemeClr val="tx2">
                  <a:lumMod val="60000"/>
                  <a:lumOff val="40000"/>
                </a:schemeClr>
              </a:solidFill>
              <a:cs typeface="Akhbar MT" pitchFamily="2" charset="-78"/>
            </a:endParaRPr>
          </a:p>
          <a:p>
            <a:pPr marL="742950" lvl="0" indent="-742950" algn="r">
              <a:buFont typeface="+mj-lt"/>
              <a:buAutoNum type="arabicPeriod"/>
            </a:pPr>
            <a:r>
              <a:rPr lang="ar-SA" sz="3600" dirty="0" smtClean="0">
                <a:solidFill>
                  <a:schemeClr val="tx2">
                    <a:lumMod val="60000"/>
                    <a:lumOff val="40000"/>
                  </a:schemeClr>
                </a:solidFill>
                <a:cs typeface="Akhbar MT" pitchFamily="2" charset="-78"/>
              </a:rPr>
              <a:t>مرحلة النطق وتبدأ مع نهاية الشهر التاسع أو العاشر بتقليد أصوات الآخرين.</a:t>
            </a:r>
            <a:endParaRPr lang="en-US" sz="3600" dirty="0" smtClean="0">
              <a:solidFill>
                <a:schemeClr val="tx2">
                  <a:lumMod val="60000"/>
                  <a:lumOff val="40000"/>
                </a:schemeClr>
              </a:solidFill>
              <a:cs typeface="Akhbar MT" pitchFamily="2" charset="-78"/>
            </a:endParaRPr>
          </a:p>
          <a:p>
            <a:pPr marL="742950" lvl="0" indent="-742950" algn="r">
              <a:buFont typeface="+mj-lt"/>
              <a:buAutoNum type="arabicPeriod"/>
            </a:pPr>
            <a:r>
              <a:rPr lang="ar-SA" sz="3600" dirty="0" smtClean="0">
                <a:solidFill>
                  <a:schemeClr val="tx2">
                    <a:lumMod val="60000"/>
                    <a:lumOff val="40000"/>
                  </a:schemeClr>
                </a:solidFill>
                <a:cs typeface="Akhbar MT" pitchFamily="2" charset="-78"/>
              </a:rPr>
              <a:t>مرحلة النطق الحقيقي والتي تبدأ ما بين الشهر الثاني عشر والثامن عشر حيث يبدأ باستخدام الكلمات والأصوات بقصد وينتظر من السامع حدوث استجابة لكلماته.</a:t>
            </a:r>
            <a:endParaRPr lang="en-US" sz="3600" dirty="0" smtClean="0">
              <a:solidFill>
                <a:schemeClr val="tx2">
                  <a:lumMod val="60000"/>
                  <a:lumOff val="40000"/>
                </a:schemeClr>
              </a:solidFill>
              <a:cs typeface="Akhbar MT" pitchFamily="2" charset="-78"/>
            </a:endParaRPr>
          </a:p>
          <a:p>
            <a:pPr marL="514350" indent="-514350" algn="r">
              <a:buFont typeface="+mj-lt"/>
              <a:buAutoNum type="arabicPeriod"/>
            </a:pPr>
            <a:endParaRPr lang="ar-SA" dirty="0">
              <a:solidFill>
                <a:schemeClr val="tx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357167"/>
            <a:ext cx="7772400" cy="928693"/>
          </a:xfrm>
        </p:spPr>
        <p:txBody>
          <a:bodyPr>
            <a:normAutofit/>
          </a:bodyPr>
          <a:lstStyle/>
          <a:p>
            <a:r>
              <a:rPr lang="ar-SA" b="1" u="sng" dirty="0" smtClean="0">
                <a:solidFill>
                  <a:srgbClr val="FF0000"/>
                </a:solidFill>
                <a:cs typeface="Akhbar MT" pitchFamily="2" charset="-78"/>
              </a:rPr>
              <a:t>العلاقة بين اضطرابات اللغة وعوامل أخرى</a:t>
            </a:r>
            <a:endParaRPr lang="en-US" b="1" u="sng" dirty="0" smtClean="0">
              <a:solidFill>
                <a:srgbClr val="FF0000"/>
              </a:solidFill>
              <a:cs typeface="Akhbar MT" pitchFamily="2" charset="-78"/>
            </a:endParaRPr>
          </a:p>
        </p:txBody>
      </p:sp>
      <p:sp>
        <p:nvSpPr>
          <p:cNvPr id="3" name="عنوان فرعي 2"/>
          <p:cNvSpPr>
            <a:spLocks noGrp="1"/>
          </p:cNvSpPr>
          <p:nvPr>
            <p:ph type="subTitle" idx="1"/>
          </p:nvPr>
        </p:nvSpPr>
        <p:spPr>
          <a:xfrm>
            <a:off x="285720" y="1643050"/>
            <a:ext cx="8572560" cy="4929222"/>
          </a:xfrm>
        </p:spPr>
        <p:txBody>
          <a:bodyPr>
            <a:normAutofit/>
          </a:bodyPr>
          <a:lstStyle/>
          <a:p>
            <a:pPr algn="r"/>
            <a:r>
              <a:rPr lang="ar-SA" sz="4400" b="1" dirty="0" smtClean="0">
                <a:solidFill>
                  <a:schemeClr val="tx2">
                    <a:lumMod val="60000"/>
                    <a:lumOff val="40000"/>
                  </a:schemeClr>
                </a:solidFill>
                <a:cs typeface="Akhbar MT" pitchFamily="2" charset="-78"/>
              </a:rPr>
              <a:t>أولاً:</a:t>
            </a:r>
            <a:r>
              <a:rPr lang="ar-SA" sz="4400" dirty="0" smtClean="0">
                <a:solidFill>
                  <a:schemeClr val="tx2">
                    <a:lumMod val="60000"/>
                    <a:lumOff val="40000"/>
                  </a:schemeClr>
                </a:solidFill>
                <a:cs typeface="Akhbar MT" pitchFamily="2" charset="-78"/>
              </a:rPr>
              <a:t> الذكاء واضطرابات الكلام.</a:t>
            </a:r>
            <a:endParaRPr lang="en-US" sz="4400" dirty="0" smtClean="0">
              <a:solidFill>
                <a:schemeClr val="tx2">
                  <a:lumMod val="60000"/>
                  <a:lumOff val="40000"/>
                </a:schemeClr>
              </a:solidFill>
              <a:cs typeface="Akhbar MT" pitchFamily="2" charset="-78"/>
            </a:endParaRPr>
          </a:p>
          <a:p>
            <a:pPr algn="r"/>
            <a:r>
              <a:rPr lang="ar-SA" sz="4400" b="1" dirty="0" smtClean="0">
                <a:solidFill>
                  <a:schemeClr val="tx2">
                    <a:lumMod val="60000"/>
                    <a:lumOff val="40000"/>
                  </a:schemeClr>
                </a:solidFill>
                <a:cs typeface="Akhbar MT" pitchFamily="2" charset="-78"/>
              </a:rPr>
              <a:t>ثانياً:</a:t>
            </a:r>
            <a:r>
              <a:rPr lang="ar-SA" sz="4400" dirty="0" smtClean="0">
                <a:solidFill>
                  <a:schemeClr val="tx2">
                    <a:lumMod val="60000"/>
                    <a:lumOff val="40000"/>
                  </a:schemeClr>
                </a:solidFill>
                <a:cs typeface="Akhbar MT" pitchFamily="2" charset="-78"/>
              </a:rPr>
              <a:t> التحصيل الدراسي واضطرابات الكلام.</a:t>
            </a:r>
            <a:endParaRPr lang="en-US" sz="4400" dirty="0" smtClean="0">
              <a:solidFill>
                <a:schemeClr val="tx2">
                  <a:lumMod val="60000"/>
                  <a:lumOff val="40000"/>
                </a:schemeClr>
              </a:solidFill>
              <a:cs typeface="Akhbar MT" pitchFamily="2" charset="-78"/>
            </a:endParaRPr>
          </a:p>
          <a:p>
            <a:pPr algn="r"/>
            <a:r>
              <a:rPr lang="ar-SA" sz="4400" b="1" dirty="0" smtClean="0">
                <a:solidFill>
                  <a:schemeClr val="tx2">
                    <a:lumMod val="60000"/>
                    <a:lumOff val="40000"/>
                  </a:schemeClr>
                </a:solidFill>
                <a:cs typeface="Akhbar MT" pitchFamily="2" charset="-78"/>
              </a:rPr>
              <a:t>ثالثا:</a:t>
            </a:r>
            <a:r>
              <a:rPr lang="ar-SA" sz="4400" dirty="0" smtClean="0">
                <a:solidFill>
                  <a:schemeClr val="tx2">
                    <a:lumMod val="60000"/>
                    <a:lumOff val="40000"/>
                  </a:schemeClr>
                </a:solidFill>
                <a:cs typeface="Akhbar MT" pitchFamily="2" charset="-78"/>
              </a:rPr>
              <a:t> العمر واضطرابات الكلام.</a:t>
            </a:r>
            <a:endParaRPr lang="en-US" sz="4400" dirty="0" smtClean="0">
              <a:solidFill>
                <a:schemeClr val="tx2">
                  <a:lumMod val="60000"/>
                  <a:lumOff val="40000"/>
                </a:schemeClr>
              </a:solidFill>
              <a:cs typeface="Akhbar MT" pitchFamily="2" charset="-78"/>
            </a:endParaRPr>
          </a:p>
          <a:p>
            <a:pPr algn="r"/>
            <a:r>
              <a:rPr lang="ar-SA" sz="4400" b="1" dirty="0" smtClean="0">
                <a:solidFill>
                  <a:schemeClr val="tx2">
                    <a:lumMod val="60000"/>
                    <a:lumOff val="40000"/>
                  </a:schemeClr>
                </a:solidFill>
                <a:cs typeface="Akhbar MT" pitchFamily="2" charset="-78"/>
              </a:rPr>
              <a:t>رابعاً:</a:t>
            </a:r>
            <a:r>
              <a:rPr lang="ar-SA" sz="4400" dirty="0" smtClean="0">
                <a:solidFill>
                  <a:schemeClr val="tx2">
                    <a:lumMod val="60000"/>
                    <a:lumOff val="40000"/>
                  </a:schemeClr>
                </a:solidFill>
                <a:cs typeface="Akhbar MT" pitchFamily="2" charset="-78"/>
              </a:rPr>
              <a:t> العيوب الجسمانية واضطرابات الكلام.</a:t>
            </a:r>
            <a:endParaRPr lang="en-US" sz="4400" dirty="0" smtClean="0">
              <a:solidFill>
                <a:schemeClr val="tx2">
                  <a:lumMod val="60000"/>
                  <a:lumOff val="40000"/>
                </a:schemeClr>
              </a:solidFill>
              <a:cs typeface="Akhbar MT" pitchFamily="2" charset="-78"/>
            </a:endParaRPr>
          </a:p>
          <a:p>
            <a:pPr algn="r"/>
            <a:r>
              <a:rPr lang="ar-SA" sz="4400" b="1" dirty="0" smtClean="0">
                <a:solidFill>
                  <a:schemeClr val="tx2">
                    <a:lumMod val="60000"/>
                    <a:lumOff val="40000"/>
                  </a:schemeClr>
                </a:solidFill>
                <a:cs typeface="Akhbar MT" pitchFamily="2" charset="-78"/>
              </a:rPr>
              <a:t>خامساً:</a:t>
            </a:r>
            <a:r>
              <a:rPr lang="ar-SA" sz="4400" dirty="0" smtClean="0">
                <a:solidFill>
                  <a:schemeClr val="tx2">
                    <a:lumMod val="60000"/>
                    <a:lumOff val="40000"/>
                  </a:schemeClr>
                </a:solidFill>
                <a:cs typeface="Akhbar MT" pitchFamily="2" charset="-78"/>
              </a:rPr>
              <a:t> الحواس واضطرابات الكلام.</a:t>
            </a:r>
            <a:endParaRPr lang="en-US" sz="4400" dirty="0" smtClean="0">
              <a:solidFill>
                <a:schemeClr val="tx2">
                  <a:lumMod val="60000"/>
                  <a:lumOff val="40000"/>
                </a:schemeClr>
              </a:solidFill>
              <a:cs typeface="Akhbar MT" pitchFamily="2" charset="-78"/>
            </a:endParaRPr>
          </a:p>
          <a:p>
            <a:pPr algn="r"/>
            <a:r>
              <a:rPr lang="ar-SA" sz="4400" b="1" dirty="0" smtClean="0">
                <a:solidFill>
                  <a:schemeClr val="tx2">
                    <a:lumMod val="60000"/>
                    <a:lumOff val="40000"/>
                  </a:schemeClr>
                </a:solidFill>
                <a:cs typeface="Akhbar MT" pitchFamily="2" charset="-78"/>
              </a:rPr>
              <a:t>سادساً:</a:t>
            </a:r>
            <a:r>
              <a:rPr lang="ar-SA" sz="4400" dirty="0" smtClean="0">
                <a:solidFill>
                  <a:schemeClr val="tx2">
                    <a:lumMod val="60000"/>
                    <a:lumOff val="40000"/>
                  </a:schemeClr>
                </a:solidFill>
                <a:cs typeface="Akhbar MT" pitchFamily="2" charset="-78"/>
              </a:rPr>
              <a:t> الشخصية واضطرابات الكلام.</a:t>
            </a:r>
            <a:endParaRPr lang="en-US" sz="4400" dirty="0">
              <a:solidFill>
                <a:schemeClr val="tx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85729"/>
            <a:ext cx="7772400" cy="1357321"/>
          </a:xfrm>
        </p:spPr>
        <p:txBody>
          <a:bodyPr>
            <a:normAutofit/>
          </a:bodyPr>
          <a:lstStyle/>
          <a:p>
            <a:r>
              <a:rPr lang="ar-SA" u="sng" dirty="0" smtClean="0">
                <a:solidFill>
                  <a:srgbClr val="FF0000"/>
                </a:solidFill>
                <a:cs typeface="Akhbar MT" pitchFamily="2" charset="-78"/>
              </a:rPr>
              <a:t>نسبة انتشار اضطرابات اللغة</a:t>
            </a:r>
            <a:endParaRPr lang="en-US" u="sng" dirty="0" smtClean="0">
              <a:solidFill>
                <a:srgbClr val="FF0000"/>
              </a:solidFill>
              <a:cs typeface="Akhbar MT" pitchFamily="2" charset="-78"/>
            </a:endParaRPr>
          </a:p>
        </p:txBody>
      </p:sp>
      <p:sp>
        <p:nvSpPr>
          <p:cNvPr id="3" name="عنوان فرعي 2"/>
          <p:cNvSpPr>
            <a:spLocks noGrp="1"/>
          </p:cNvSpPr>
          <p:nvPr>
            <p:ph type="subTitle" idx="1"/>
          </p:nvPr>
        </p:nvSpPr>
        <p:spPr>
          <a:xfrm>
            <a:off x="285720" y="1500174"/>
            <a:ext cx="8643998" cy="5072098"/>
          </a:xfrm>
        </p:spPr>
        <p:txBody>
          <a:bodyPr>
            <a:normAutofit fontScale="77500" lnSpcReduction="20000"/>
          </a:bodyPr>
          <a:lstStyle/>
          <a:p>
            <a:endParaRPr lang="ar-SA" sz="4400" b="1" dirty="0" smtClean="0">
              <a:solidFill>
                <a:schemeClr val="tx2">
                  <a:lumMod val="60000"/>
                  <a:lumOff val="40000"/>
                </a:schemeClr>
              </a:solidFill>
            </a:endParaRPr>
          </a:p>
          <a:p>
            <a:pPr algn="r">
              <a:buFont typeface="Wingdings" pitchFamily="2" charset="2"/>
              <a:buChar char="q"/>
            </a:pPr>
            <a:r>
              <a:rPr lang="ar-SA" sz="4700" b="1" u="sng" dirty="0" smtClean="0">
                <a:solidFill>
                  <a:schemeClr val="tx2">
                    <a:lumMod val="60000"/>
                    <a:lumOff val="40000"/>
                  </a:schemeClr>
                </a:solidFill>
                <a:cs typeface="Akhbar MT" pitchFamily="2" charset="-78"/>
              </a:rPr>
              <a:t>هناك اختلافات واضحة أفرزتها الدراسات والبحوث المستفيضة التي أجريت على الاضطرابات الكلامية واللغوية حول نسبة الأفراد الذين يعانون من اضطرابات كلامية من حيث أنواعها وأسبابها, فقد أشار مكتب التربية في الولايات المتحدة الأمريكية إلى نسبة الأطفال الذين يعانون من اضطرابات لغوية في المجتمع الأمريكي بحوالي 3.5% وأظهرت دراسة أجرها </a:t>
            </a:r>
            <a:r>
              <a:rPr lang="ar-SA" sz="4700" b="1" u="sng" dirty="0" err="1" smtClean="0">
                <a:solidFill>
                  <a:schemeClr val="tx2">
                    <a:lumMod val="60000"/>
                    <a:lumOff val="40000"/>
                  </a:schemeClr>
                </a:solidFill>
                <a:cs typeface="Akhbar MT" pitchFamily="2" charset="-78"/>
              </a:rPr>
              <a:t>بيركن</a:t>
            </a:r>
            <a:r>
              <a:rPr lang="ar-SA" sz="4700" b="1" u="sng" dirty="0" smtClean="0">
                <a:solidFill>
                  <a:schemeClr val="tx2">
                    <a:lumMod val="60000"/>
                    <a:lumOff val="40000"/>
                  </a:schemeClr>
                </a:solidFill>
                <a:cs typeface="Akhbar MT" pitchFamily="2" charset="-78"/>
              </a:rPr>
              <a:t> في عام (1993) أن نسبة أطفال المدارس ممن يعانون من اضطرابات كلامية تتراوح بين 1 : 3 % في حين أشار </a:t>
            </a:r>
            <a:r>
              <a:rPr lang="ar-SA" sz="4700" b="1" u="sng" dirty="0" err="1" smtClean="0">
                <a:solidFill>
                  <a:schemeClr val="tx2">
                    <a:lumMod val="60000"/>
                    <a:lumOff val="40000"/>
                  </a:schemeClr>
                </a:solidFill>
                <a:cs typeface="Akhbar MT" pitchFamily="2" charset="-78"/>
              </a:rPr>
              <a:t>جالسب</a:t>
            </a:r>
            <a:r>
              <a:rPr lang="ar-SA" sz="4700" b="1" u="sng" dirty="0" smtClean="0">
                <a:solidFill>
                  <a:schemeClr val="tx2">
                    <a:lumMod val="60000"/>
                    <a:lumOff val="40000"/>
                  </a:schemeClr>
                </a:solidFill>
                <a:cs typeface="Akhbar MT" pitchFamily="2" charset="-78"/>
              </a:rPr>
              <a:t> إلى أن نسبة الأطفال الذين يعانون من اضطرابات في الصوت تتراوح بين 1 : 2% وأن 1% من طلاب المدارس يعانون من </a:t>
            </a:r>
            <a:r>
              <a:rPr lang="ar-SA" sz="4700" b="1" u="sng" dirty="0" err="1" smtClean="0">
                <a:solidFill>
                  <a:schemeClr val="tx2">
                    <a:lumMod val="60000"/>
                    <a:lumOff val="40000"/>
                  </a:schemeClr>
                </a:solidFill>
                <a:cs typeface="Akhbar MT" pitchFamily="2" charset="-78"/>
              </a:rPr>
              <a:t>التأتأة</a:t>
            </a:r>
            <a:endParaRPr lang="ar-SA" sz="3300" b="1" u="sng" dirty="0">
              <a:solidFill>
                <a:schemeClr val="tx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00034" y="785794"/>
            <a:ext cx="8143932" cy="5715040"/>
          </a:xfrm>
        </p:spPr>
        <p:txBody>
          <a:bodyPr>
            <a:normAutofit/>
          </a:bodyPr>
          <a:lstStyle/>
          <a:p>
            <a:pPr algn="r"/>
            <a:r>
              <a:rPr lang="ar-SA" sz="4000" u="sng" dirty="0" smtClean="0">
                <a:solidFill>
                  <a:srgbClr val="FFFF00"/>
                </a:solidFill>
                <a:cs typeface="Akhbar MT" pitchFamily="2" charset="-78"/>
              </a:rPr>
              <a:t>وتحدث كيرك في عام (1993)</a:t>
            </a:r>
            <a:r>
              <a:rPr lang="ar-SA" sz="4000" u="sng" dirty="0" smtClean="0">
                <a:solidFill>
                  <a:schemeClr val="bg1"/>
                </a:solidFill>
                <a:cs typeface="Akhbar MT" pitchFamily="2" charset="-78"/>
              </a:rPr>
              <a:t> </a:t>
            </a:r>
            <a:r>
              <a:rPr lang="ar-SA" sz="4000" u="sng" dirty="0" smtClean="0">
                <a:solidFill>
                  <a:schemeClr val="tx2">
                    <a:lumMod val="60000"/>
                    <a:lumOff val="40000"/>
                  </a:schemeClr>
                </a:solidFill>
                <a:cs typeface="Akhbar MT" pitchFamily="2" charset="-78"/>
              </a:rPr>
              <a:t>عن الدراسات التي أجريت حول الاضطرابات الكلامية في الولايات المتحدة الأمريكية مشيراً إلى أن هذه الدراسات قد أوضحت أن نسبة الأفراد الذين يعانون من اضطرابات كلامية تصل إلى ما نسبته 5% وأن اضطرابات الكلام واللغة تنخفض مع التقدم في العمر, </a:t>
            </a:r>
            <a:r>
              <a:rPr lang="ar-SA" sz="4000" u="sng" dirty="0" smtClean="0">
                <a:solidFill>
                  <a:srgbClr val="FFFF00"/>
                </a:solidFill>
                <a:cs typeface="Akhbar MT" pitchFamily="2" charset="-78"/>
              </a:rPr>
              <a:t>وفي الأردن أشارت الدراسة المسحية التي أجرتها كل من هيفاء أبو غزاله وعزت جرادات (1986) </a:t>
            </a:r>
            <a:r>
              <a:rPr lang="ar-SA" sz="4000" u="sng" dirty="0" smtClean="0">
                <a:solidFill>
                  <a:schemeClr val="tx2">
                    <a:lumMod val="60000"/>
                    <a:lumOff val="40000"/>
                  </a:schemeClr>
                </a:solidFill>
                <a:cs typeface="Akhbar MT" pitchFamily="2" charset="-78"/>
              </a:rPr>
              <a:t>حول اضطرابات اللغة في بعض مدارس التعليم العام إلى وجود 94 حالة تعاني من هذه الاضطرابات.</a:t>
            </a:r>
            <a:endParaRPr lang="en-US" sz="4000" u="sng" dirty="0" smtClean="0">
              <a:solidFill>
                <a:schemeClr val="tx2">
                  <a:lumMod val="60000"/>
                  <a:lumOff val="40000"/>
                </a:schemeClr>
              </a:solidFill>
              <a:cs typeface="Akhbar MT" pitchFamily="2" charset="-78"/>
            </a:endParaRPr>
          </a:p>
          <a:p>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57158" y="214291"/>
            <a:ext cx="8429684" cy="857255"/>
          </a:xfrm>
        </p:spPr>
        <p:txBody>
          <a:bodyPr>
            <a:noAutofit/>
          </a:bodyPr>
          <a:lstStyle/>
          <a:p>
            <a:r>
              <a:rPr lang="ar-SA" sz="4000" u="sng" dirty="0" smtClean="0">
                <a:solidFill>
                  <a:srgbClr val="FF0000"/>
                </a:solidFill>
                <a:cs typeface="Akhbar MT" pitchFamily="2" charset="-78"/>
              </a:rPr>
              <a:t> </a:t>
            </a:r>
            <a:r>
              <a:rPr lang="ar-SA" sz="4000" b="1" u="sng" dirty="0" smtClean="0">
                <a:solidFill>
                  <a:srgbClr val="FF0000"/>
                </a:solidFill>
                <a:cs typeface="Akhbar MT" pitchFamily="2" charset="-78"/>
              </a:rPr>
              <a:t>صعوبات اللغة الشفهية:</a:t>
            </a:r>
            <a:endParaRPr lang="en-US" sz="4000" u="sng" dirty="0" smtClean="0">
              <a:solidFill>
                <a:srgbClr val="FF0000"/>
              </a:solidFill>
              <a:cs typeface="Akhbar MT" pitchFamily="2" charset="-78"/>
            </a:endParaRPr>
          </a:p>
        </p:txBody>
      </p:sp>
      <p:sp>
        <p:nvSpPr>
          <p:cNvPr id="3" name="عنوان فرعي 2"/>
          <p:cNvSpPr>
            <a:spLocks noGrp="1"/>
          </p:cNvSpPr>
          <p:nvPr>
            <p:ph type="subTitle" idx="1"/>
          </p:nvPr>
        </p:nvSpPr>
        <p:spPr>
          <a:xfrm>
            <a:off x="214282" y="1071546"/>
            <a:ext cx="8715436" cy="5572164"/>
          </a:xfrm>
        </p:spPr>
        <p:txBody>
          <a:bodyPr>
            <a:normAutofit lnSpcReduction="10000"/>
          </a:bodyPr>
          <a:lstStyle/>
          <a:p>
            <a:endParaRPr lang="ar-SA" b="1" dirty="0" smtClean="0">
              <a:solidFill>
                <a:schemeClr val="tx2">
                  <a:lumMod val="60000"/>
                  <a:lumOff val="40000"/>
                </a:schemeClr>
              </a:solidFill>
            </a:endParaRPr>
          </a:p>
          <a:p>
            <a:pPr algn="r">
              <a:buFont typeface="Wingdings" pitchFamily="2" charset="2"/>
              <a:buChar char="q"/>
            </a:pPr>
            <a:r>
              <a:rPr lang="ar-SA" sz="4000" b="1" dirty="0" smtClean="0">
                <a:solidFill>
                  <a:schemeClr val="tx2">
                    <a:lumMod val="60000"/>
                    <a:lumOff val="40000"/>
                  </a:schemeClr>
                </a:solidFill>
                <a:cs typeface="Akhbar MT" pitchFamily="2" charset="-78"/>
              </a:rPr>
              <a:t>تظهر اللغة بأشكال مختلفة, مثل اللغة الشفوية (محادثة واستماع) والقراءة والكتابة, ويعتبر الاستماع أول الأشكال ظهوراً ثم المحادثة ومن ثم تتراكم الخبرات لتصل إلى اللغة المكتوبة, فالخبرة تشكل القاعدة المتينة للقراءة, ومع تراكم الخبرة واستمرارها يشكل لدى الطفل الأفق في البناء اللغوي, وتتوسع دائرة المفردات, ويصبح لديه المعرفة بالأنماط المختلفة للجملة, وذلك مثل بناء المعرفة اللغوية عند الأطفال هو سماع القصص والأغاني والأناشيد.</a:t>
            </a:r>
            <a:endParaRPr lang="en-US" sz="4000" b="1" dirty="0" smtClean="0">
              <a:solidFill>
                <a:schemeClr val="tx2">
                  <a:lumMod val="60000"/>
                  <a:lumOff val="40000"/>
                </a:schemeClr>
              </a:solidFill>
              <a:cs typeface="Akhbar MT" pitchFamily="2" charset="-78"/>
            </a:endParaRPr>
          </a:p>
          <a:p>
            <a:pPr algn="r">
              <a:buFont typeface="Wingdings" pitchFamily="2" charset="2"/>
              <a:buChar char="q"/>
            </a:pPr>
            <a:endParaRPr lang="ar-SA" sz="4000" b="1" dirty="0">
              <a:solidFill>
                <a:schemeClr val="tx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85720" y="142853"/>
            <a:ext cx="8643998" cy="1285883"/>
          </a:xfrm>
        </p:spPr>
        <p:txBody>
          <a:bodyPr>
            <a:noAutofit/>
          </a:bodyPr>
          <a:lstStyle/>
          <a:p>
            <a:r>
              <a:rPr lang="ar-SA" u="sng" dirty="0" smtClean="0">
                <a:solidFill>
                  <a:srgbClr val="FF0000"/>
                </a:solidFill>
                <a:cs typeface="Akhbar MT" pitchFamily="2" charset="-78"/>
              </a:rPr>
              <a:t>أسباب صعوبات اللغة الشفهية</a:t>
            </a:r>
            <a:endParaRPr lang="en-US" u="sng" dirty="0" smtClean="0">
              <a:solidFill>
                <a:srgbClr val="FF0000"/>
              </a:solidFill>
              <a:cs typeface="Akhbar MT" pitchFamily="2" charset="-78"/>
            </a:endParaRPr>
          </a:p>
        </p:txBody>
      </p:sp>
      <p:sp>
        <p:nvSpPr>
          <p:cNvPr id="3" name="عنوان فرعي 2"/>
          <p:cNvSpPr>
            <a:spLocks noGrp="1"/>
          </p:cNvSpPr>
          <p:nvPr>
            <p:ph type="subTitle" idx="1"/>
          </p:nvPr>
        </p:nvSpPr>
        <p:spPr>
          <a:xfrm>
            <a:off x="214282" y="1357298"/>
            <a:ext cx="8572560" cy="5072098"/>
          </a:xfrm>
        </p:spPr>
        <p:txBody>
          <a:bodyPr>
            <a:normAutofit lnSpcReduction="10000"/>
          </a:bodyPr>
          <a:lstStyle/>
          <a:p>
            <a:pPr algn="r"/>
            <a:r>
              <a:rPr lang="ar-SA" sz="3600" b="1" u="sng" dirty="0" smtClean="0">
                <a:solidFill>
                  <a:srgbClr val="FFFF00"/>
                </a:solidFill>
                <a:cs typeface="Akhbar MT" pitchFamily="2" charset="-78"/>
              </a:rPr>
              <a:t>من الممكن أن تتدخل مجموعة العوامل التي تحدث بشكل منفصل أو مجتمع مع بعضها البعض في تنمية التعبير الشفهي, وتشمل مجموعة قليلة من هذه العوامل:</a:t>
            </a:r>
            <a:endParaRPr lang="en-US" sz="3600" u="sng" dirty="0" smtClean="0">
              <a:solidFill>
                <a:srgbClr val="FFFF00"/>
              </a:solidFill>
              <a:cs typeface="Akhbar MT" pitchFamily="2" charset="-78"/>
            </a:endParaRPr>
          </a:p>
          <a:p>
            <a:pPr marL="742950" lvl="0" indent="-742950" algn="r">
              <a:buFont typeface="+mj-lt"/>
              <a:buAutoNum type="arabicPeriod"/>
            </a:pPr>
            <a:r>
              <a:rPr lang="ar-SA" sz="3600" dirty="0" smtClean="0">
                <a:solidFill>
                  <a:schemeClr val="tx2">
                    <a:lumMod val="60000"/>
                    <a:lumOff val="40000"/>
                  </a:schemeClr>
                </a:solidFill>
                <a:cs typeface="Akhbar MT" pitchFamily="2" charset="-78"/>
              </a:rPr>
              <a:t>الاضطرابات السمعية: الاضطراب السمعي يسبب مشاكل في تنمية مهارات التعبير الشفهي.</a:t>
            </a:r>
            <a:endParaRPr lang="en-US" sz="3600" dirty="0" smtClean="0">
              <a:solidFill>
                <a:schemeClr val="tx2">
                  <a:lumMod val="60000"/>
                  <a:lumOff val="40000"/>
                </a:schemeClr>
              </a:solidFill>
              <a:cs typeface="Akhbar MT" pitchFamily="2" charset="-78"/>
            </a:endParaRPr>
          </a:p>
          <a:p>
            <a:pPr marL="742950" lvl="0" indent="-742950" algn="r">
              <a:buFont typeface="+mj-lt"/>
              <a:buAutoNum type="arabicPeriod"/>
            </a:pPr>
            <a:r>
              <a:rPr lang="ar-SA" sz="3600" dirty="0" smtClean="0">
                <a:solidFill>
                  <a:schemeClr val="tx2">
                    <a:lumMod val="60000"/>
                    <a:lumOff val="40000"/>
                  </a:schemeClr>
                </a:solidFill>
                <a:cs typeface="Akhbar MT" pitchFamily="2" charset="-78"/>
              </a:rPr>
              <a:t>الاضطرابات </a:t>
            </a:r>
            <a:r>
              <a:rPr lang="ar-SA" sz="3600" dirty="0" err="1" smtClean="0">
                <a:solidFill>
                  <a:schemeClr val="tx2">
                    <a:lumMod val="60000"/>
                    <a:lumOff val="40000"/>
                  </a:schemeClr>
                </a:solidFill>
                <a:cs typeface="Akhbar MT" pitchFamily="2" charset="-78"/>
              </a:rPr>
              <a:t>النيورولوجية</a:t>
            </a:r>
            <a:r>
              <a:rPr lang="ar-SA" sz="3600" dirty="0" smtClean="0">
                <a:solidFill>
                  <a:schemeClr val="tx2">
                    <a:lumMod val="60000"/>
                    <a:lumOff val="40000"/>
                  </a:schemeClr>
                </a:solidFill>
                <a:cs typeface="Akhbar MT" pitchFamily="2" charset="-78"/>
              </a:rPr>
              <a:t>: وفق مكان الإصابة, فإن الاضطرابات </a:t>
            </a:r>
            <a:r>
              <a:rPr lang="ar-SA" sz="3600" dirty="0" err="1" smtClean="0">
                <a:solidFill>
                  <a:schemeClr val="tx2">
                    <a:lumMod val="60000"/>
                    <a:lumOff val="40000"/>
                  </a:schemeClr>
                </a:solidFill>
                <a:cs typeface="Akhbar MT" pitchFamily="2" charset="-78"/>
              </a:rPr>
              <a:t>النيورولوجية</a:t>
            </a:r>
            <a:r>
              <a:rPr lang="ar-SA" sz="3600" dirty="0" smtClean="0">
                <a:solidFill>
                  <a:schemeClr val="tx2">
                    <a:lumMod val="60000"/>
                    <a:lumOff val="40000"/>
                  </a:schemeClr>
                </a:solidFill>
                <a:cs typeface="Akhbar MT" pitchFamily="2" charset="-78"/>
              </a:rPr>
              <a:t> لها نتائج متعددة على تنمية التعبير الشفهي.</a:t>
            </a:r>
            <a:endParaRPr lang="en-US" sz="3600" dirty="0" smtClean="0">
              <a:solidFill>
                <a:schemeClr val="tx2">
                  <a:lumMod val="60000"/>
                  <a:lumOff val="40000"/>
                </a:schemeClr>
              </a:solidFill>
              <a:cs typeface="Akhbar MT" pitchFamily="2" charset="-78"/>
            </a:endParaRPr>
          </a:p>
          <a:p>
            <a:pPr marL="742950" lvl="0" indent="-742950" algn="r">
              <a:buFont typeface="+mj-lt"/>
              <a:buAutoNum type="arabicPeriod"/>
            </a:pPr>
            <a:r>
              <a:rPr lang="ar-SA" sz="3600" dirty="0" smtClean="0">
                <a:solidFill>
                  <a:schemeClr val="tx2">
                    <a:lumMod val="60000"/>
                    <a:lumOff val="40000"/>
                  </a:schemeClr>
                </a:solidFill>
                <a:cs typeface="Akhbar MT" pitchFamily="2" charset="-78"/>
              </a:rPr>
              <a:t>الاضطرابات العاطفية: غالباً ما يكون لدى الأطفال الذين لديهم اضطرابات انفعالية اضطرابات في التعبير الشفهي.</a:t>
            </a:r>
            <a:endParaRPr lang="en-US" sz="3600" dirty="0" smtClean="0">
              <a:solidFill>
                <a:schemeClr val="tx2">
                  <a:lumMod val="60000"/>
                  <a:lumOff val="40000"/>
                </a:schemeClr>
              </a:solidFill>
              <a:cs typeface="Akhbar MT" pitchFamily="2" charset="-78"/>
            </a:endParaRPr>
          </a:p>
          <a:p>
            <a:pPr marL="514350" indent="-514350" algn="r"/>
            <a:endParaRPr lang="en-US" dirty="0"/>
          </a:p>
          <a:p>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14282" y="642918"/>
            <a:ext cx="8643998" cy="6000792"/>
          </a:xfrm>
        </p:spPr>
        <p:txBody>
          <a:bodyPr>
            <a:noAutofit/>
          </a:bodyPr>
          <a:lstStyle/>
          <a:p>
            <a:pPr algn="r">
              <a:buFont typeface="Wingdings" pitchFamily="2" charset="2"/>
              <a:buChar char="q"/>
            </a:pPr>
            <a:r>
              <a:rPr lang="ar-SA" sz="4800" dirty="0" smtClean="0">
                <a:solidFill>
                  <a:schemeClr val="tx2">
                    <a:lumMod val="60000"/>
                    <a:lumOff val="40000"/>
                  </a:schemeClr>
                </a:solidFill>
                <a:latin typeface="Andalus" pitchFamily="18" charset="-78"/>
                <a:cs typeface="Akhbar MT" pitchFamily="2" charset="-78"/>
              </a:rPr>
              <a:t>تلعب اللغة دوراً أساسياً في التعليم فهي تعزز التفكير وتعمل على نقل المعلومات والتحدث عن الأشياء في أزمنه مختلفة, وتشمل اللغة عناصر الاستيعاب, التعبير والقراءة والكتابة, وتركز جميعها على أساس موحد وتسلسل عام في النمو, فاللغة عملية اتصال بجوانبها سواء الاستيعابية من فهم وقراءة أو التعبيرية من كلام وكتابة.</a:t>
            </a:r>
            <a:endParaRPr lang="en-US" sz="4800" dirty="0" smtClean="0">
              <a:solidFill>
                <a:schemeClr val="tx2">
                  <a:lumMod val="60000"/>
                  <a:lumOff val="40000"/>
                </a:schemeClr>
              </a:solidFill>
              <a:latin typeface="Andalus" pitchFamily="18" charset="-78"/>
              <a:cs typeface="Akhbar MT" pitchFamily="2" charset="-78"/>
            </a:endParaRPr>
          </a:p>
          <a:p>
            <a:pPr algn="r"/>
            <a:r>
              <a:rPr lang="en-US" sz="4800" dirty="0" smtClean="0">
                <a:solidFill>
                  <a:schemeClr val="tx2">
                    <a:lumMod val="60000"/>
                    <a:lumOff val="40000"/>
                  </a:schemeClr>
                </a:solidFill>
                <a:cs typeface="Akhbar MT" pitchFamily="2" charset="-78"/>
              </a:rPr>
              <a:t/>
            </a:r>
            <a:br>
              <a:rPr lang="en-US" sz="4800" dirty="0" smtClean="0">
                <a:solidFill>
                  <a:schemeClr val="tx2">
                    <a:lumMod val="60000"/>
                    <a:lumOff val="40000"/>
                  </a:schemeClr>
                </a:solidFill>
                <a:cs typeface="Akhbar MT" pitchFamily="2" charset="-78"/>
              </a:rPr>
            </a:br>
            <a:endParaRPr lang="ar-SA" sz="4800" dirty="0">
              <a:solidFill>
                <a:schemeClr val="tx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85720" y="142853"/>
            <a:ext cx="8643998" cy="1285883"/>
          </a:xfrm>
        </p:spPr>
        <p:txBody>
          <a:bodyPr>
            <a:noAutofit/>
          </a:bodyPr>
          <a:lstStyle/>
          <a:p>
            <a:r>
              <a:rPr lang="ar-SA" sz="4800" b="1" u="sng" dirty="0" smtClean="0">
                <a:solidFill>
                  <a:srgbClr val="FF0000"/>
                </a:solidFill>
                <a:cs typeface="Akhbar MT" pitchFamily="2" charset="-78"/>
              </a:rPr>
              <a:t>أنواع صعوبات اللغة الشفوية</a:t>
            </a:r>
            <a:endParaRPr lang="en-US" sz="4800" b="1" u="sng" dirty="0" smtClean="0">
              <a:solidFill>
                <a:srgbClr val="FF0000"/>
              </a:solidFill>
              <a:cs typeface="Akhbar MT" pitchFamily="2" charset="-78"/>
            </a:endParaRPr>
          </a:p>
        </p:txBody>
      </p:sp>
      <p:sp>
        <p:nvSpPr>
          <p:cNvPr id="3" name="عنوان فرعي 2"/>
          <p:cNvSpPr>
            <a:spLocks noGrp="1"/>
          </p:cNvSpPr>
          <p:nvPr>
            <p:ph type="subTitle" idx="1"/>
          </p:nvPr>
        </p:nvSpPr>
        <p:spPr>
          <a:xfrm>
            <a:off x="285720" y="1357298"/>
            <a:ext cx="8572560" cy="5072098"/>
          </a:xfrm>
        </p:spPr>
        <p:txBody>
          <a:bodyPr>
            <a:normAutofit fontScale="85000" lnSpcReduction="10000"/>
          </a:bodyPr>
          <a:lstStyle/>
          <a:p>
            <a:pPr algn="r"/>
            <a:r>
              <a:rPr lang="ar-SA" sz="4200" u="sng" dirty="0" smtClean="0">
                <a:solidFill>
                  <a:srgbClr val="FFFF00"/>
                </a:solidFill>
                <a:cs typeface="Akhbar MT" pitchFamily="2" charset="-78"/>
              </a:rPr>
              <a:t>يحتاج التطور اللغوي عند الأطفال نمواً سليماً متكاملاً لكل جوانب النمو الجسمي والعصبي والمعرفي, وأن أي اختلال في جوانب النمو عند الأطفال ينعكس سلباً على النمو اللغوي وتطوره مما يسبب لهم مشكلات عديدة في اكتساب الجوانب اللغوية المختلفة والتي يمكن تصنيفها فيما يلي:</a:t>
            </a:r>
            <a:endParaRPr lang="en-US" sz="4200" u="sng" dirty="0" smtClean="0">
              <a:solidFill>
                <a:srgbClr val="FFFF00"/>
              </a:solidFill>
              <a:cs typeface="Akhbar MT" pitchFamily="2" charset="-78"/>
            </a:endParaRPr>
          </a:p>
          <a:p>
            <a:pPr marL="742950" lvl="0" indent="-742950" algn="r">
              <a:buFont typeface="+mj-lt"/>
              <a:buAutoNum type="arabicPeriod"/>
            </a:pPr>
            <a:r>
              <a:rPr lang="ar-SA" sz="4200" b="1" dirty="0" smtClean="0">
                <a:solidFill>
                  <a:schemeClr val="tx2">
                    <a:lumMod val="60000"/>
                    <a:lumOff val="40000"/>
                  </a:schemeClr>
                </a:solidFill>
                <a:cs typeface="Akhbar MT" pitchFamily="2" charset="-78"/>
              </a:rPr>
              <a:t>اضطرابات اللغة الداخلية ( التكاملية ).</a:t>
            </a:r>
            <a:endParaRPr lang="en-US" sz="4200" b="1" dirty="0" smtClean="0">
              <a:solidFill>
                <a:schemeClr val="tx2">
                  <a:lumMod val="60000"/>
                  <a:lumOff val="40000"/>
                </a:schemeClr>
              </a:solidFill>
              <a:cs typeface="Akhbar MT" pitchFamily="2" charset="-78"/>
            </a:endParaRPr>
          </a:p>
          <a:p>
            <a:pPr marL="742950" lvl="0" indent="-742950" algn="r">
              <a:buFont typeface="+mj-lt"/>
              <a:buAutoNum type="arabicPeriod"/>
            </a:pPr>
            <a:r>
              <a:rPr lang="ar-SA" sz="4200" b="1" dirty="0" smtClean="0">
                <a:solidFill>
                  <a:schemeClr val="tx2">
                    <a:lumMod val="60000"/>
                    <a:lumOff val="40000"/>
                  </a:schemeClr>
                </a:solidFill>
                <a:cs typeface="Akhbar MT" pitchFamily="2" charset="-78"/>
              </a:rPr>
              <a:t>صعوبات اللغة التعبيرية.</a:t>
            </a:r>
            <a:endParaRPr lang="en-US" sz="4200" b="1" dirty="0" smtClean="0">
              <a:solidFill>
                <a:schemeClr val="tx2">
                  <a:lumMod val="60000"/>
                  <a:lumOff val="40000"/>
                </a:schemeClr>
              </a:solidFill>
              <a:cs typeface="Akhbar MT" pitchFamily="2" charset="-78"/>
            </a:endParaRPr>
          </a:p>
          <a:p>
            <a:pPr marL="742950" lvl="0" indent="-742950" algn="r">
              <a:buFont typeface="+mj-lt"/>
              <a:buAutoNum type="arabicPeriod"/>
            </a:pPr>
            <a:r>
              <a:rPr lang="ar-SA" sz="4200" b="1" dirty="0" smtClean="0">
                <a:solidFill>
                  <a:schemeClr val="tx2">
                    <a:lumMod val="60000"/>
                    <a:lumOff val="40000"/>
                  </a:schemeClr>
                </a:solidFill>
                <a:cs typeface="Akhbar MT" pitchFamily="2" charset="-78"/>
              </a:rPr>
              <a:t>صعوبات اللغة الاستقبالية.</a:t>
            </a:r>
            <a:endParaRPr lang="en-US" sz="4200" b="1" dirty="0" smtClean="0">
              <a:solidFill>
                <a:schemeClr val="tx2">
                  <a:lumMod val="60000"/>
                  <a:lumOff val="40000"/>
                </a:schemeClr>
              </a:solidFill>
              <a:cs typeface="Akhbar MT" pitchFamily="2" charset="-78"/>
            </a:endParaRPr>
          </a:p>
          <a:p>
            <a:pPr marL="742950" lvl="0" indent="-742950" algn="r">
              <a:buFont typeface="+mj-lt"/>
              <a:buAutoNum type="arabicPeriod"/>
            </a:pPr>
            <a:r>
              <a:rPr lang="ar-SA" sz="4200" b="1" dirty="0" smtClean="0">
                <a:solidFill>
                  <a:schemeClr val="tx2">
                    <a:lumMod val="60000"/>
                    <a:lumOff val="40000"/>
                  </a:schemeClr>
                </a:solidFill>
                <a:cs typeface="Akhbar MT" pitchFamily="2" charset="-78"/>
              </a:rPr>
              <a:t>صعوبات اللغة الاستقبالية والتعبيرية والتكاملية المختلطة.</a:t>
            </a:r>
            <a:endParaRPr lang="en-US" sz="4200" b="1" dirty="0" smtClean="0">
              <a:solidFill>
                <a:schemeClr val="tx2">
                  <a:lumMod val="60000"/>
                  <a:lumOff val="40000"/>
                </a:schemeClr>
              </a:solidFill>
              <a:cs typeface="Akhbar MT" pitchFamily="2" charset="-78"/>
            </a:endParaRPr>
          </a:p>
          <a:p>
            <a:pPr marL="742950" indent="-742950" algn="r"/>
            <a:endParaRPr lang="en-US" sz="4000" dirty="0" smtClean="0"/>
          </a:p>
          <a:p>
            <a:pPr marL="514350" indent="-514350" algn="r"/>
            <a:endParaRPr lang="en-US" dirty="0"/>
          </a:p>
          <a:p>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85729"/>
            <a:ext cx="7958166" cy="857255"/>
          </a:xfrm>
        </p:spPr>
        <p:txBody>
          <a:bodyPr>
            <a:normAutofit fontScale="90000"/>
          </a:bodyPr>
          <a:lstStyle/>
          <a:p>
            <a:r>
              <a:rPr lang="ar-SA" b="1" u="sng" dirty="0" smtClean="0">
                <a:solidFill>
                  <a:srgbClr val="FF0000"/>
                </a:solidFill>
                <a:cs typeface="Akhbar MT" pitchFamily="2" charset="-78"/>
              </a:rPr>
              <a:t>خصائص الأطفال ممن لديهم صعوبات في التعبير الشفهي</a:t>
            </a:r>
            <a:endParaRPr lang="en-US" b="1" u="sng" dirty="0" smtClean="0">
              <a:solidFill>
                <a:srgbClr val="FF0000"/>
              </a:solidFill>
              <a:cs typeface="Akhbar MT" pitchFamily="2" charset="-78"/>
            </a:endParaRPr>
          </a:p>
        </p:txBody>
      </p:sp>
      <p:sp>
        <p:nvSpPr>
          <p:cNvPr id="3" name="عنوان فرعي 2"/>
          <p:cNvSpPr>
            <a:spLocks noGrp="1"/>
          </p:cNvSpPr>
          <p:nvPr>
            <p:ph type="subTitle" idx="1"/>
          </p:nvPr>
        </p:nvSpPr>
        <p:spPr>
          <a:xfrm>
            <a:off x="500034" y="1214422"/>
            <a:ext cx="8286808" cy="5357850"/>
          </a:xfrm>
        </p:spPr>
        <p:txBody>
          <a:bodyPr>
            <a:normAutofit fontScale="25000" lnSpcReduction="20000"/>
          </a:bodyPr>
          <a:lstStyle/>
          <a:p>
            <a:endParaRPr lang="ar-SA" b="1" dirty="0" smtClean="0">
              <a:solidFill>
                <a:schemeClr val="tx2">
                  <a:lumMod val="60000"/>
                  <a:lumOff val="40000"/>
                </a:schemeClr>
              </a:solidFill>
            </a:endParaRPr>
          </a:p>
          <a:p>
            <a:pPr marL="742950" lvl="0" indent="-742950" algn="r">
              <a:buFont typeface="+mj-lt"/>
              <a:buAutoNum type="arabicPeriod"/>
            </a:pPr>
            <a:r>
              <a:rPr lang="ar-SA" sz="11200" b="1" dirty="0" smtClean="0">
                <a:solidFill>
                  <a:schemeClr val="tx2">
                    <a:lumMod val="60000"/>
                    <a:lumOff val="40000"/>
                  </a:schemeClr>
                </a:solidFill>
                <a:cs typeface="Akhbar MT" pitchFamily="2" charset="-78"/>
              </a:rPr>
              <a:t>التأخر في نطق الكلمة الأولى.</a:t>
            </a:r>
            <a:endParaRPr lang="en-US" sz="11200" b="1" dirty="0" smtClean="0">
              <a:solidFill>
                <a:schemeClr val="tx2">
                  <a:lumMod val="60000"/>
                  <a:lumOff val="40000"/>
                </a:schemeClr>
              </a:solidFill>
              <a:cs typeface="Akhbar MT" pitchFamily="2" charset="-78"/>
            </a:endParaRPr>
          </a:p>
          <a:p>
            <a:pPr marL="742950" lvl="0" indent="-742950" algn="r">
              <a:buFont typeface="+mj-lt"/>
              <a:buAutoNum type="arabicPeriod"/>
            </a:pPr>
            <a:r>
              <a:rPr lang="ar-SA" sz="11200" b="1" dirty="0" smtClean="0">
                <a:solidFill>
                  <a:schemeClr val="tx2">
                    <a:lumMod val="60000"/>
                    <a:lumOff val="40000"/>
                  </a:schemeClr>
                </a:solidFill>
                <a:cs typeface="Akhbar MT" pitchFamily="2" charset="-78"/>
              </a:rPr>
              <a:t>نطق كلمة أو كلمتين لمدة أطول من المعتاد.</a:t>
            </a:r>
            <a:endParaRPr lang="en-US" sz="11200" b="1" dirty="0" smtClean="0">
              <a:solidFill>
                <a:schemeClr val="tx2">
                  <a:lumMod val="60000"/>
                  <a:lumOff val="40000"/>
                </a:schemeClr>
              </a:solidFill>
              <a:cs typeface="Akhbar MT" pitchFamily="2" charset="-78"/>
            </a:endParaRPr>
          </a:p>
          <a:p>
            <a:pPr marL="742950" lvl="0" indent="-742950" algn="r">
              <a:buFont typeface="+mj-lt"/>
              <a:buAutoNum type="arabicPeriod"/>
            </a:pPr>
            <a:r>
              <a:rPr lang="ar-SA" sz="11200" b="1" dirty="0" smtClean="0">
                <a:solidFill>
                  <a:schemeClr val="tx2">
                    <a:lumMod val="60000"/>
                    <a:lumOff val="40000"/>
                  </a:schemeClr>
                </a:solidFill>
                <a:cs typeface="Akhbar MT" pitchFamily="2" charset="-78"/>
              </a:rPr>
              <a:t>صعوبات في التمييز السمعي لأصوات اللغة بشكل منفرد.</a:t>
            </a:r>
            <a:endParaRPr lang="en-US" sz="11200" b="1" dirty="0" smtClean="0">
              <a:solidFill>
                <a:schemeClr val="tx2">
                  <a:lumMod val="60000"/>
                  <a:lumOff val="40000"/>
                </a:schemeClr>
              </a:solidFill>
              <a:cs typeface="Akhbar MT" pitchFamily="2" charset="-78"/>
            </a:endParaRPr>
          </a:p>
          <a:p>
            <a:pPr marL="742950" lvl="0" indent="-742950" algn="r">
              <a:buFont typeface="+mj-lt"/>
              <a:buAutoNum type="arabicPeriod"/>
            </a:pPr>
            <a:r>
              <a:rPr lang="ar-SA" sz="11200" b="1" dirty="0" smtClean="0">
                <a:solidFill>
                  <a:schemeClr val="tx2">
                    <a:lumMod val="60000"/>
                    <a:lumOff val="40000"/>
                  </a:schemeClr>
                </a:solidFill>
                <a:cs typeface="Akhbar MT" pitchFamily="2" charset="-78"/>
              </a:rPr>
              <a:t>صعوبات في الترتيب السمعي.</a:t>
            </a:r>
            <a:endParaRPr lang="en-US" sz="11200" b="1" dirty="0" smtClean="0">
              <a:solidFill>
                <a:schemeClr val="tx2">
                  <a:lumMod val="60000"/>
                  <a:lumOff val="40000"/>
                </a:schemeClr>
              </a:solidFill>
              <a:cs typeface="Akhbar MT" pitchFamily="2" charset="-78"/>
            </a:endParaRPr>
          </a:p>
          <a:p>
            <a:pPr marL="742950" lvl="0" indent="-742950" algn="r">
              <a:buFont typeface="+mj-lt"/>
              <a:buAutoNum type="arabicPeriod"/>
            </a:pPr>
            <a:r>
              <a:rPr lang="ar-SA" sz="11200" b="1" dirty="0" smtClean="0">
                <a:solidFill>
                  <a:schemeClr val="tx2">
                    <a:lumMod val="60000"/>
                    <a:lumOff val="40000"/>
                  </a:schemeClr>
                </a:solidFill>
                <a:cs typeface="Akhbar MT" pitchFamily="2" charset="-78"/>
              </a:rPr>
              <a:t>مشكلات في وضع سماعات الأصوات في مكانها.</a:t>
            </a:r>
            <a:endParaRPr lang="en-US" sz="11200" b="1" dirty="0" smtClean="0">
              <a:solidFill>
                <a:schemeClr val="tx2">
                  <a:lumMod val="60000"/>
                  <a:lumOff val="40000"/>
                </a:schemeClr>
              </a:solidFill>
              <a:cs typeface="Akhbar MT" pitchFamily="2" charset="-78"/>
            </a:endParaRPr>
          </a:p>
          <a:p>
            <a:pPr marL="742950" lvl="0" indent="-742950" algn="r">
              <a:buFont typeface="+mj-lt"/>
              <a:buAutoNum type="arabicPeriod"/>
            </a:pPr>
            <a:r>
              <a:rPr lang="ar-SA" sz="11200" b="1" dirty="0" smtClean="0">
                <a:solidFill>
                  <a:schemeClr val="tx2">
                    <a:lumMod val="60000"/>
                    <a:lumOff val="40000"/>
                  </a:schemeClr>
                </a:solidFill>
                <a:cs typeface="Akhbar MT" pitchFamily="2" charset="-78"/>
              </a:rPr>
              <a:t>عيوب في الذاكرة السمعية.</a:t>
            </a:r>
            <a:endParaRPr lang="en-US" sz="11200" b="1" dirty="0" smtClean="0">
              <a:solidFill>
                <a:schemeClr val="tx2">
                  <a:lumMod val="60000"/>
                  <a:lumOff val="40000"/>
                </a:schemeClr>
              </a:solidFill>
              <a:cs typeface="Akhbar MT" pitchFamily="2" charset="-78"/>
            </a:endParaRPr>
          </a:p>
          <a:p>
            <a:pPr marL="742950" lvl="0" indent="-742950" algn="r">
              <a:buFont typeface="+mj-lt"/>
              <a:buAutoNum type="arabicPeriod"/>
            </a:pPr>
            <a:r>
              <a:rPr lang="ar-SA" sz="11200" b="1" dirty="0" smtClean="0">
                <a:solidFill>
                  <a:schemeClr val="tx2">
                    <a:lumMod val="60000"/>
                    <a:lumOff val="40000"/>
                  </a:schemeClr>
                </a:solidFill>
                <a:cs typeface="Akhbar MT" pitchFamily="2" charset="-78"/>
              </a:rPr>
              <a:t>صعوبة في سماع الأصوات من خلال خلفية صوتية.</a:t>
            </a:r>
            <a:endParaRPr lang="en-US" sz="11200" b="1" dirty="0" smtClean="0">
              <a:solidFill>
                <a:schemeClr val="tx2">
                  <a:lumMod val="60000"/>
                  <a:lumOff val="40000"/>
                </a:schemeClr>
              </a:solidFill>
              <a:cs typeface="Akhbar MT" pitchFamily="2" charset="-78"/>
            </a:endParaRPr>
          </a:p>
          <a:p>
            <a:pPr marL="742950" lvl="0" indent="-742950" algn="r">
              <a:buFont typeface="+mj-lt"/>
              <a:buAutoNum type="arabicPeriod"/>
            </a:pPr>
            <a:r>
              <a:rPr lang="ar-SA" sz="11200" b="1" dirty="0" smtClean="0">
                <a:solidFill>
                  <a:schemeClr val="tx2">
                    <a:lumMod val="60000"/>
                    <a:lumOff val="40000"/>
                  </a:schemeClr>
                </a:solidFill>
                <a:cs typeface="Akhbar MT" pitchFamily="2" charset="-78"/>
              </a:rPr>
              <a:t>قلب الصوت اللغوي في الكلمات كما في بصرية بدلاً من عربية.</a:t>
            </a:r>
            <a:endParaRPr lang="en-US" sz="11200" b="1" dirty="0" smtClean="0">
              <a:solidFill>
                <a:schemeClr val="tx2">
                  <a:lumMod val="60000"/>
                  <a:lumOff val="40000"/>
                </a:schemeClr>
              </a:solidFill>
              <a:cs typeface="Akhbar MT" pitchFamily="2" charset="-78"/>
            </a:endParaRPr>
          </a:p>
          <a:p>
            <a:pPr marL="742950" lvl="0" indent="-742950" algn="r">
              <a:buFont typeface="+mj-lt"/>
              <a:buAutoNum type="arabicPeriod"/>
            </a:pPr>
            <a:r>
              <a:rPr lang="ar-SA" sz="11200" b="1" dirty="0" smtClean="0">
                <a:solidFill>
                  <a:schemeClr val="tx2">
                    <a:lumMod val="60000"/>
                    <a:lumOff val="40000"/>
                  </a:schemeClr>
                </a:solidFill>
                <a:cs typeface="Akhbar MT" pitchFamily="2" charset="-78"/>
              </a:rPr>
              <a:t>صعوبات في تتبع التوجيهات.</a:t>
            </a:r>
            <a:endParaRPr lang="en-US" sz="11200" b="1" dirty="0" smtClean="0">
              <a:solidFill>
                <a:schemeClr val="tx2">
                  <a:lumMod val="60000"/>
                  <a:lumOff val="40000"/>
                </a:schemeClr>
              </a:solidFill>
              <a:cs typeface="Akhbar MT" pitchFamily="2" charset="-78"/>
            </a:endParaRPr>
          </a:p>
          <a:p>
            <a:pPr marL="742950" lvl="0" indent="-742950" algn="r">
              <a:buFont typeface="+mj-lt"/>
              <a:buAutoNum type="arabicPeriod"/>
            </a:pPr>
            <a:r>
              <a:rPr lang="ar-SA" sz="11200" b="1" dirty="0" smtClean="0">
                <a:solidFill>
                  <a:schemeClr val="tx2">
                    <a:lumMod val="60000"/>
                    <a:lumOff val="40000"/>
                  </a:schemeClr>
                </a:solidFill>
                <a:cs typeface="Akhbar MT" pitchFamily="2" charset="-78"/>
              </a:rPr>
              <a:t>صعوبات في العد بصوت عال, كقول أيام الأسبوع, وسرد الحروف الأبجدية.</a:t>
            </a:r>
            <a:endParaRPr lang="en-US" sz="11200" b="1" dirty="0">
              <a:solidFill>
                <a:schemeClr val="tx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85729"/>
            <a:ext cx="7772400" cy="857255"/>
          </a:xfrm>
        </p:spPr>
        <p:txBody>
          <a:bodyPr>
            <a:normAutofit/>
          </a:bodyPr>
          <a:lstStyle/>
          <a:p>
            <a:r>
              <a:rPr lang="ar-SA" b="1" u="sng" dirty="0" smtClean="0">
                <a:solidFill>
                  <a:srgbClr val="FF0000"/>
                </a:solidFill>
                <a:cs typeface="Akhbar MT" pitchFamily="2" charset="-78"/>
              </a:rPr>
              <a:t>تشخيص صعوبات اللغة الشفهية</a:t>
            </a:r>
            <a:endParaRPr lang="en-US" b="1" u="sng" dirty="0" smtClean="0">
              <a:solidFill>
                <a:srgbClr val="FF0000"/>
              </a:solidFill>
              <a:cs typeface="Akhbar MT" pitchFamily="2" charset="-78"/>
            </a:endParaRPr>
          </a:p>
        </p:txBody>
      </p:sp>
      <p:sp>
        <p:nvSpPr>
          <p:cNvPr id="3" name="عنوان فرعي 2"/>
          <p:cNvSpPr>
            <a:spLocks noGrp="1"/>
          </p:cNvSpPr>
          <p:nvPr>
            <p:ph type="subTitle" idx="1"/>
          </p:nvPr>
        </p:nvSpPr>
        <p:spPr>
          <a:xfrm>
            <a:off x="357158" y="1357298"/>
            <a:ext cx="8501122" cy="5072098"/>
          </a:xfrm>
        </p:spPr>
        <p:txBody>
          <a:bodyPr>
            <a:normAutofit fontScale="62500" lnSpcReduction="20000"/>
          </a:bodyPr>
          <a:lstStyle/>
          <a:p>
            <a:r>
              <a:rPr lang="en-US" u="sng" dirty="0" smtClean="0">
                <a:cs typeface="Akhbar MT" pitchFamily="2" charset="-78"/>
              </a:rPr>
              <a:t> </a:t>
            </a:r>
            <a:r>
              <a:rPr lang="ar-SA" u="sng" dirty="0" smtClean="0">
                <a:cs typeface="Akhbar MT" pitchFamily="2" charset="-78"/>
              </a:rPr>
              <a:t> </a:t>
            </a:r>
            <a:endParaRPr lang="en-US" u="sng" dirty="0" smtClean="0">
              <a:cs typeface="Akhbar MT" pitchFamily="2" charset="-78"/>
            </a:endParaRPr>
          </a:p>
          <a:p>
            <a:pPr algn="r">
              <a:buFont typeface="Wingdings" pitchFamily="2" charset="2"/>
              <a:buChar char="q"/>
            </a:pPr>
            <a:r>
              <a:rPr lang="ar-SA" sz="4600" b="1" dirty="0" smtClean="0">
                <a:solidFill>
                  <a:schemeClr val="tx2">
                    <a:lumMod val="60000"/>
                    <a:lumOff val="40000"/>
                  </a:schemeClr>
                </a:solidFill>
                <a:cs typeface="Akhbar MT" pitchFamily="2" charset="-78"/>
              </a:rPr>
              <a:t>يتطلب تشخيص الأطفال الذين يعانون من اضطرابات في اللغة الشفوية جهداً كبيراً وشاقاً وبعمل فريق متكامل ومشترك يتألف من معالج النطق واللغة وأخصائي الأعصاب والأخصائي النفسي الاجتماعي والطبيب النفسي نظراً  لأهمية اللغة في حياة الفرد من أجل التواصل مع الآخرين والتفاعل مع الحياة اليومية إضافة إلى تشعب جوانب اللغة الشفوية من استقبالية وتعبيرية وتكاملية.</a:t>
            </a:r>
          </a:p>
          <a:p>
            <a:pPr algn="r"/>
            <a:endParaRPr lang="en-US" sz="4600" u="sng" dirty="0" smtClean="0">
              <a:solidFill>
                <a:schemeClr val="bg1"/>
              </a:solidFill>
              <a:cs typeface="Akhbar MT" pitchFamily="2" charset="-78"/>
            </a:endParaRPr>
          </a:p>
          <a:p>
            <a:pPr algn="r">
              <a:buFont typeface="Wingdings" pitchFamily="2" charset="2"/>
              <a:buChar char="q"/>
            </a:pPr>
            <a:r>
              <a:rPr lang="ar-SA" sz="4600" b="1" dirty="0" smtClean="0">
                <a:solidFill>
                  <a:srgbClr val="FFFF00"/>
                </a:solidFill>
                <a:cs typeface="Akhbar MT" pitchFamily="2" charset="-78"/>
              </a:rPr>
              <a:t>وتبدأ المرحلة الأولى </a:t>
            </a:r>
            <a:r>
              <a:rPr lang="ar-SA" sz="4600" b="1" dirty="0" smtClean="0">
                <a:solidFill>
                  <a:schemeClr val="tx2">
                    <a:lumMod val="60000"/>
                    <a:lumOff val="40000"/>
                  </a:schemeClr>
                </a:solidFill>
                <a:cs typeface="Akhbar MT" pitchFamily="2" charset="-78"/>
              </a:rPr>
              <a:t>في التشخيص بتحديد وجود تباعد ما بين القدرة الحقيقة للفرد والتحصيل اللغوي لديه, والذي يتم من خلال اختبارات نفسية تربوية ذات طابع لفظي وأدائي (غير لفظي) </a:t>
            </a:r>
            <a:r>
              <a:rPr lang="ar-SA" sz="4600" b="1" dirty="0" smtClean="0">
                <a:solidFill>
                  <a:srgbClr val="FFFF00"/>
                </a:solidFill>
                <a:cs typeface="Akhbar MT" pitchFamily="2" charset="-78"/>
              </a:rPr>
              <a:t>وفي المرحلة الثانية </a:t>
            </a:r>
            <a:r>
              <a:rPr lang="ar-SA" sz="4600" b="1" dirty="0" smtClean="0">
                <a:solidFill>
                  <a:schemeClr val="tx2">
                    <a:lumMod val="60000"/>
                    <a:lumOff val="40000"/>
                  </a:schemeClr>
                </a:solidFill>
                <a:cs typeface="Akhbar MT" pitchFamily="2" charset="-78"/>
              </a:rPr>
              <a:t>وصف بدقة المجالات التي يعاني فيها الطفل من صعوبة لغوية هل هي في الجانب التعبيري أم في الجانب الاستقبالي أم في الجانب التكاملي؟</a:t>
            </a:r>
            <a:endParaRPr lang="en-US" sz="4600" b="1" dirty="0">
              <a:solidFill>
                <a:schemeClr val="tx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57158" y="1214422"/>
            <a:ext cx="8572560" cy="5214974"/>
          </a:xfrm>
        </p:spPr>
        <p:txBody>
          <a:bodyPr>
            <a:noAutofit/>
          </a:bodyPr>
          <a:lstStyle/>
          <a:p>
            <a:pPr algn="r">
              <a:buFont typeface="Wingdings" pitchFamily="2" charset="2"/>
              <a:buChar char="q"/>
            </a:pPr>
            <a:r>
              <a:rPr lang="ar-SA" sz="4000" b="1" u="sng" dirty="0" smtClean="0">
                <a:solidFill>
                  <a:schemeClr val="tx2">
                    <a:lumMod val="60000"/>
                    <a:lumOff val="40000"/>
                  </a:schemeClr>
                </a:solidFill>
                <a:cs typeface="Akhbar MT" pitchFamily="2" charset="-78"/>
              </a:rPr>
              <a:t>ويمكن تشخيص الطفل من خلال عرض مجموعة من الأشياء المادية المألوفة لدية أمامه ثم نسأله عنها فإذا فشل في تسمية هذه الأشياء المعروضة أمامه فقد يكون يعاني من صعوبات تعبيرية وخاصة إذا اهتدى إليها عندما يطلب منه مثلاً حمل الكتاب الموجود بين هذه الأشياء المعروضة أمامه ( الاختبارات الأدائية) وإذا فشل الطفل في بناء تراكيب وجمل لغوية سليمة, فقد يشير ذلك إلى صعوبة في تسلل وترتيب الكلمات (اللغة التكاملية).</a:t>
            </a:r>
            <a:endParaRPr lang="en-US" sz="4000" b="1" u="sng" dirty="0">
              <a:solidFill>
                <a:schemeClr val="tx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28596" y="285729"/>
            <a:ext cx="8215370" cy="857255"/>
          </a:xfrm>
        </p:spPr>
        <p:txBody>
          <a:bodyPr>
            <a:noAutofit/>
          </a:bodyPr>
          <a:lstStyle/>
          <a:p>
            <a:r>
              <a:rPr lang="ar-SA" sz="3200" b="1" u="sng" dirty="0" smtClean="0">
                <a:solidFill>
                  <a:srgbClr val="FFFF00"/>
                </a:solidFill>
                <a:cs typeface="Akhbar MT" pitchFamily="2" charset="-78"/>
              </a:rPr>
              <a:t>وفي المرحلة الثالثة </a:t>
            </a:r>
            <a:r>
              <a:rPr lang="ar-SA" sz="3200" b="1" u="sng" dirty="0" smtClean="0">
                <a:solidFill>
                  <a:srgbClr val="C00000"/>
                </a:solidFill>
                <a:cs typeface="Akhbar MT" pitchFamily="2" charset="-78"/>
              </a:rPr>
              <a:t>يتم تقييم للعوامل الجسمية أو النفسية والتي عادة تتم من خلال تأكد المشخص من:</a:t>
            </a:r>
            <a:endParaRPr lang="en-US" sz="3200" b="1" u="sng" dirty="0" smtClean="0">
              <a:solidFill>
                <a:srgbClr val="C00000"/>
              </a:solidFill>
              <a:cs typeface="Akhbar MT" pitchFamily="2" charset="-78"/>
            </a:endParaRPr>
          </a:p>
        </p:txBody>
      </p:sp>
      <p:sp>
        <p:nvSpPr>
          <p:cNvPr id="3" name="عنوان فرعي 2"/>
          <p:cNvSpPr>
            <a:spLocks noGrp="1"/>
          </p:cNvSpPr>
          <p:nvPr>
            <p:ph type="subTitle" idx="1"/>
          </p:nvPr>
        </p:nvSpPr>
        <p:spPr>
          <a:xfrm>
            <a:off x="500034" y="1357298"/>
            <a:ext cx="8215370" cy="5072098"/>
          </a:xfrm>
        </p:spPr>
        <p:txBody>
          <a:bodyPr>
            <a:normAutofit fontScale="55000" lnSpcReduction="20000"/>
          </a:bodyPr>
          <a:lstStyle/>
          <a:p>
            <a:r>
              <a:rPr lang="ar-SA" b="1" dirty="0" smtClean="0">
                <a:solidFill>
                  <a:schemeClr val="tx2">
                    <a:lumMod val="60000"/>
                    <a:lumOff val="40000"/>
                  </a:schemeClr>
                </a:solidFill>
              </a:rPr>
              <a:t> </a:t>
            </a:r>
            <a:endParaRPr lang="en-US" b="1" dirty="0" smtClean="0">
              <a:solidFill>
                <a:schemeClr val="tx2">
                  <a:lumMod val="60000"/>
                  <a:lumOff val="40000"/>
                </a:schemeClr>
              </a:solidFill>
            </a:endParaRPr>
          </a:p>
          <a:p>
            <a:pPr marL="742950" lvl="0" indent="-742950" algn="r">
              <a:buFont typeface="+mj-lt"/>
              <a:buAutoNum type="arabicPeriod"/>
            </a:pPr>
            <a:r>
              <a:rPr lang="ar-SA" sz="5100" b="1" dirty="0" smtClean="0">
                <a:solidFill>
                  <a:schemeClr val="tx2">
                    <a:lumMod val="60000"/>
                    <a:lumOff val="40000"/>
                  </a:schemeClr>
                </a:solidFill>
                <a:cs typeface="Akhbar MT" pitchFamily="2" charset="-78"/>
              </a:rPr>
              <a:t>سلامة القناة السمعية ذات الصلة الكبرى بعملية تعلم اللغة لأن تعلم اللغة يعتمد على تعلم الأصوات أساساً على حاسة السمع.</a:t>
            </a:r>
            <a:endParaRPr lang="en-US" sz="5100" b="1" dirty="0" smtClean="0">
              <a:solidFill>
                <a:schemeClr val="tx2">
                  <a:lumMod val="60000"/>
                  <a:lumOff val="40000"/>
                </a:schemeClr>
              </a:solidFill>
              <a:cs typeface="Akhbar MT" pitchFamily="2" charset="-78"/>
            </a:endParaRPr>
          </a:p>
          <a:p>
            <a:pPr marL="742950" lvl="0" indent="-742950" algn="r">
              <a:buFont typeface="+mj-lt"/>
              <a:buAutoNum type="arabicPeriod"/>
            </a:pPr>
            <a:r>
              <a:rPr lang="ar-SA" sz="5100" b="1" dirty="0" smtClean="0">
                <a:solidFill>
                  <a:schemeClr val="tx2">
                    <a:lumMod val="60000"/>
                    <a:lumOff val="40000"/>
                  </a:schemeClr>
                </a:solidFill>
                <a:cs typeface="Akhbar MT" pitchFamily="2" charset="-78"/>
              </a:rPr>
              <a:t>سلامة انتباه الطفل وهل يعاني من مشكلات في الانتباه أم لا يعاني لأن تشتت الانتباه عندهم يسبب لهم تأخراً في بناء النظام اللغوي لديهم.</a:t>
            </a:r>
            <a:endParaRPr lang="en-US" sz="5100" b="1" dirty="0" smtClean="0">
              <a:solidFill>
                <a:schemeClr val="tx2">
                  <a:lumMod val="60000"/>
                  <a:lumOff val="40000"/>
                </a:schemeClr>
              </a:solidFill>
              <a:cs typeface="Akhbar MT" pitchFamily="2" charset="-78"/>
            </a:endParaRPr>
          </a:p>
          <a:p>
            <a:pPr marL="742950" lvl="0" indent="-742950" algn="r">
              <a:buFont typeface="+mj-lt"/>
              <a:buAutoNum type="arabicPeriod"/>
            </a:pPr>
            <a:r>
              <a:rPr lang="ar-SA" sz="5100" b="1" dirty="0" smtClean="0">
                <a:solidFill>
                  <a:schemeClr val="tx2">
                    <a:lumMod val="60000"/>
                    <a:lumOff val="40000"/>
                  </a:schemeClr>
                </a:solidFill>
                <a:cs typeface="Akhbar MT" pitchFamily="2" charset="-78"/>
              </a:rPr>
              <a:t>سلامة التمييز السمعي لأن تعلم اللغة يستدعي التمييز ما بين أصواتها اللغوية.</a:t>
            </a:r>
            <a:endParaRPr lang="en-US" sz="5100" b="1" dirty="0" smtClean="0">
              <a:solidFill>
                <a:schemeClr val="tx2">
                  <a:lumMod val="60000"/>
                  <a:lumOff val="40000"/>
                </a:schemeClr>
              </a:solidFill>
              <a:cs typeface="Akhbar MT" pitchFamily="2" charset="-78"/>
            </a:endParaRPr>
          </a:p>
          <a:p>
            <a:pPr marL="742950" lvl="0" indent="-742950" algn="r">
              <a:buFont typeface="+mj-lt"/>
              <a:buAutoNum type="arabicPeriod"/>
            </a:pPr>
            <a:r>
              <a:rPr lang="ar-SA" sz="5100" b="1" dirty="0" smtClean="0">
                <a:solidFill>
                  <a:schemeClr val="tx2">
                    <a:lumMod val="60000"/>
                    <a:lumOff val="40000"/>
                  </a:schemeClr>
                </a:solidFill>
                <a:cs typeface="Akhbar MT" pitchFamily="2" charset="-78"/>
              </a:rPr>
              <a:t>سلامة الذاكرة السمعية فضعف الذاكرة السمعية يسبب تأخراً في اكتساب اللغة نظراً لضعف هذه الذاكرة.</a:t>
            </a:r>
            <a:endParaRPr lang="en-US" sz="5100" b="1" dirty="0" smtClean="0">
              <a:solidFill>
                <a:schemeClr val="tx2">
                  <a:lumMod val="60000"/>
                  <a:lumOff val="40000"/>
                </a:schemeClr>
              </a:solidFill>
              <a:cs typeface="Akhbar MT" pitchFamily="2" charset="-78"/>
            </a:endParaRPr>
          </a:p>
          <a:p>
            <a:pPr marL="742950" lvl="0" indent="-742950" algn="r">
              <a:buFont typeface="+mj-lt"/>
              <a:buAutoNum type="arabicPeriod"/>
            </a:pPr>
            <a:r>
              <a:rPr lang="ar-SA" sz="5100" b="1" dirty="0" smtClean="0">
                <a:solidFill>
                  <a:schemeClr val="tx2">
                    <a:lumMod val="60000"/>
                    <a:lumOff val="40000"/>
                  </a:schemeClr>
                </a:solidFill>
                <a:cs typeface="Akhbar MT" pitchFamily="2" charset="-78"/>
              </a:rPr>
              <a:t>قدرة الطفل على الربط ما بين الكلمات والموضوعات لعلاقتها بتعلم الرموز اللغوية.</a:t>
            </a:r>
            <a:endParaRPr lang="en-US" sz="5100" b="1" dirty="0">
              <a:solidFill>
                <a:schemeClr val="tx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00034" y="1357298"/>
            <a:ext cx="8215370" cy="5072098"/>
          </a:xfrm>
        </p:spPr>
        <p:txBody>
          <a:bodyPr>
            <a:noAutofit/>
          </a:bodyPr>
          <a:lstStyle/>
          <a:p>
            <a:r>
              <a:rPr lang="ar-SA" sz="4400" b="1" u="sng" dirty="0" smtClean="0">
                <a:solidFill>
                  <a:srgbClr val="FF0000"/>
                </a:solidFill>
                <a:cs typeface="Akhbar MT" pitchFamily="2" charset="-78"/>
              </a:rPr>
              <a:t>المبادئ الأساسية  في معالجة صعوبات اللغة الشفهية</a:t>
            </a:r>
          </a:p>
          <a:p>
            <a:endParaRPr lang="en-US" sz="4400" u="sng" dirty="0" smtClean="0">
              <a:solidFill>
                <a:schemeClr val="bg1"/>
              </a:solidFill>
              <a:cs typeface="Akhbar MT" pitchFamily="2" charset="-78"/>
            </a:endParaRPr>
          </a:p>
          <a:p>
            <a:r>
              <a:rPr lang="ar-SA" sz="4400" b="1" u="sng" dirty="0" smtClean="0">
                <a:solidFill>
                  <a:schemeClr val="tx2">
                    <a:lumMod val="60000"/>
                    <a:lumOff val="40000"/>
                  </a:schemeClr>
                </a:solidFill>
                <a:cs typeface="Akhbar MT" pitchFamily="2" charset="-78"/>
              </a:rPr>
              <a:t>هناك عدة أساليب يمكن استخدامها في تعليم الأطفال ممن يعانون من مشكلات فهم واستخدام اللغة الشفهية, حيث تعتمد برامج التعليم اللغوية على مبادئ, من أهمها ما يلي:</a:t>
            </a:r>
            <a:endParaRPr lang="en-US" sz="4400" u="sng" dirty="0">
              <a:solidFill>
                <a:schemeClr val="tx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85720" y="357166"/>
            <a:ext cx="8572560" cy="6286544"/>
          </a:xfrm>
        </p:spPr>
        <p:txBody>
          <a:bodyPr>
            <a:noAutofit/>
          </a:bodyPr>
          <a:lstStyle/>
          <a:p>
            <a:pPr lvl="0" algn="r">
              <a:buFont typeface="Wingdings" pitchFamily="2" charset="2"/>
              <a:buChar char="q"/>
            </a:pPr>
            <a:r>
              <a:rPr lang="ar-SA" b="1" dirty="0" smtClean="0">
                <a:solidFill>
                  <a:schemeClr val="tx2">
                    <a:lumMod val="60000"/>
                    <a:lumOff val="40000"/>
                  </a:schemeClr>
                </a:solidFill>
                <a:cs typeface="Akhbar MT" pitchFamily="2" charset="-78"/>
              </a:rPr>
              <a:t>يتم بناء المحتوى الذي سيتم تعليمه عن طريق تقييم الأداء اللغوي الشفوي للطفل وكذلك النطق, وذلك بعد تشخيص دقيق لنطق الطفل ولأدائه اللغوي, مع مراعاة قدراته وإمكاناته ومعرفة نوع الصعوبة التي يعاني منها الطفل.</a:t>
            </a:r>
            <a:endParaRPr lang="en-US" b="1" dirty="0" smtClean="0">
              <a:solidFill>
                <a:schemeClr val="tx2">
                  <a:lumMod val="60000"/>
                  <a:lumOff val="40000"/>
                </a:schemeClr>
              </a:solidFill>
              <a:cs typeface="Akhbar MT" pitchFamily="2" charset="-78"/>
            </a:endParaRPr>
          </a:p>
          <a:p>
            <a:pPr lvl="0" algn="r">
              <a:buFont typeface="Wingdings" pitchFamily="2" charset="2"/>
              <a:buChar char="q"/>
            </a:pPr>
            <a:r>
              <a:rPr lang="ar-SA" b="1" dirty="0" smtClean="0">
                <a:solidFill>
                  <a:schemeClr val="tx2">
                    <a:lumMod val="60000"/>
                    <a:lumOff val="40000"/>
                  </a:schemeClr>
                </a:solidFill>
                <a:cs typeface="Akhbar MT" pitchFamily="2" charset="-78"/>
              </a:rPr>
              <a:t>تعتمد الأهداف التعليمية على التسلسل الهرمي </a:t>
            </a:r>
            <a:r>
              <a:rPr lang="ar-SA" b="1" dirty="0" err="1" smtClean="0">
                <a:solidFill>
                  <a:schemeClr val="tx2">
                    <a:lumMod val="60000"/>
                    <a:lumOff val="40000"/>
                  </a:schemeClr>
                </a:solidFill>
                <a:cs typeface="Akhbar MT" pitchFamily="2" charset="-78"/>
              </a:rPr>
              <a:t>النمائي</a:t>
            </a:r>
            <a:r>
              <a:rPr lang="ar-SA" b="1" dirty="0" smtClean="0">
                <a:solidFill>
                  <a:schemeClr val="tx2">
                    <a:lumMod val="60000"/>
                    <a:lumOff val="40000"/>
                  </a:schemeClr>
                </a:solidFill>
                <a:cs typeface="Akhbar MT" pitchFamily="2" charset="-78"/>
              </a:rPr>
              <a:t> لمهارات اللغة.</a:t>
            </a:r>
            <a:endParaRPr lang="en-US" b="1" dirty="0" smtClean="0">
              <a:solidFill>
                <a:schemeClr val="tx2">
                  <a:lumMod val="60000"/>
                  <a:lumOff val="40000"/>
                </a:schemeClr>
              </a:solidFill>
              <a:cs typeface="Akhbar MT" pitchFamily="2" charset="-78"/>
            </a:endParaRPr>
          </a:p>
          <a:p>
            <a:pPr lvl="0" algn="r">
              <a:buFont typeface="Wingdings" pitchFamily="2" charset="2"/>
              <a:buChar char="q"/>
            </a:pPr>
            <a:r>
              <a:rPr lang="ar-SA" b="1" dirty="0" smtClean="0">
                <a:solidFill>
                  <a:schemeClr val="tx2">
                    <a:lumMod val="60000"/>
                    <a:lumOff val="40000"/>
                  </a:schemeClr>
                </a:solidFill>
                <a:cs typeface="Akhbar MT" pitchFamily="2" charset="-78"/>
              </a:rPr>
              <a:t>يجب أن يتعلم الأطفال حتى يتمكنوا من فهم معاني الكلمات, والعبارات أو الجمل (دلالات الألفاظ)</a:t>
            </a:r>
            <a:endParaRPr lang="en-US" b="1" dirty="0" smtClean="0">
              <a:solidFill>
                <a:schemeClr val="tx2">
                  <a:lumMod val="60000"/>
                  <a:lumOff val="40000"/>
                </a:schemeClr>
              </a:solidFill>
              <a:cs typeface="Akhbar MT" pitchFamily="2" charset="-78"/>
            </a:endParaRPr>
          </a:p>
          <a:p>
            <a:pPr lvl="0" algn="r">
              <a:buFont typeface="Wingdings" pitchFamily="2" charset="2"/>
              <a:buChar char="q"/>
            </a:pPr>
            <a:r>
              <a:rPr lang="ar-SA" b="1" dirty="0" smtClean="0">
                <a:solidFill>
                  <a:schemeClr val="tx2">
                    <a:lumMod val="60000"/>
                    <a:lumOff val="40000"/>
                  </a:schemeClr>
                </a:solidFill>
                <a:cs typeface="Akhbar MT" pitchFamily="2" charset="-78"/>
              </a:rPr>
              <a:t>يجب أن يتعلم الأطفال حتى يكتسبوا رموز القواعد والنحو (بناء الجملة وتركيبها).</a:t>
            </a:r>
            <a:endParaRPr lang="en-US" b="1" dirty="0" smtClean="0">
              <a:solidFill>
                <a:schemeClr val="tx2">
                  <a:lumMod val="60000"/>
                  <a:lumOff val="40000"/>
                </a:schemeClr>
              </a:solidFill>
              <a:cs typeface="Akhbar MT" pitchFamily="2" charset="-78"/>
            </a:endParaRPr>
          </a:p>
          <a:p>
            <a:pPr lvl="0" algn="r">
              <a:buFont typeface="Wingdings" pitchFamily="2" charset="2"/>
              <a:buChar char="q"/>
            </a:pPr>
            <a:r>
              <a:rPr lang="ar-SA" b="1" dirty="0" smtClean="0">
                <a:solidFill>
                  <a:schemeClr val="tx2">
                    <a:lumMod val="60000"/>
                    <a:lumOff val="40000"/>
                  </a:schemeClr>
                </a:solidFill>
                <a:cs typeface="Akhbar MT" pitchFamily="2" charset="-78"/>
              </a:rPr>
              <a:t>يجب أن يتعلم الأطفال إنتاج أصوات الكلام المناسبة (أصوات الكلام).</a:t>
            </a:r>
            <a:endParaRPr lang="en-US" b="1" dirty="0">
              <a:solidFill>
                <a:schemeClr val="tx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00034" y="285728"/>
            <a:ext cx="8215370" cy="6143668"/>
          </a:xfrm>
        </p:spPr>
        <p:txBody>
          <a:bodyPr>
            <a:noAutofit/>
          </a:bodyPr>
          <a:lstStyle/>
          <a:p>
            <a:pPr algn="r">
              <a:buFont typeface="Wingdings" pitchFamily="2" charset="2"/>
              <a:buChar char="q"/>
            </a:pPr>
            <a:r>
              <a:rPr lang="ar-SA" sz="3600" b="1" dirty="0" smtClean="0">
                <a:solidFill>
                  <a:schemeClr val="tx2">
                    <a:lumMod val="60000"/>
                    <a:lumOff val="40000"/>
                  </a:schemeClr>
                </a:solidFill>
                <a:cs typeface="Akhbar MT" pitchFamily="2" charset="-78"/>
              </a:rPr>
              <a:t>يجيب  أن يتعلم الأطفال تجميع الأصوات في وحدات أو كلمات لها معنى (الصرف)</a:t>
            </a:r>
            <a:endParaRPr lang="en-US" sz="3600" b="1" dirty="0" smtClean="0">
              <a:solidFill>
                <a:schemeClr val="tx2">
                  <a:lumMod val="60000"/>
                  <a:lumOff val="40000"/>
                </a:schemeClr>
              </a:solidFill>
              <a:cs typeface="Akhbar MT" pitchFamily="2" charset="-78"/>
            </a:endParaRPr>
          </a:p>
          <a:p>
            <a:pPr algn="r">
              <a:buFont typeface="Wingdings" pitchFamily="2" charset="2"/>
              <a:buChar char="q"/>
            </a:pPr>
            <a:r>
              <a:rPr lang="ar-SA" sz="3600" b="1" dirty="0" smtClean="0">
                <a:solidFill>
                  <a:schemeClr val="tx2">
                    <a:lumMod val="60000"/>
                    <a:lumOff val="40000"/>
                  </a:schemeClr>
                </a:solidFill>
                <a:cs typeface="Akhbar MT" pitchFamily="2" charset="-78"/>
              </a:rPr>
              <a:t>يجب أن يزود الأطفال بالخبرات التي تسمح لهم بالتفاعل مع البيئة واستخدام الرموز اللغوية في الجانب الاستقبالي والتعبيري (النفعية).</a:t>
            </a:r>
            <a:endParaRPr lang="en-US" sz="3600" b="1" dirty="0" smtClean="0">
              <a:solidFill>
                <a:schemeClr val="tx2">
                  <a:lumMod val="60000"/>
                  <a:lumOff val="40000"/>
                </a:schemeClr>
              </a:solidFill>
              <a:cs typeface="Akhbar MT" pitchFamily="2" charset="-78"/>
            </a:endParaRPr>
          </a:p>
          <a:p>
            <a:pPr algn="r">
              <a:buFont typeface="Wingdings" pitchFamily="2" charset="2"/>
              <a:buChar char="q"/>
            </a:pPr>
            <a:r>
              <a:rPr lang="ar-SA" sz="3600" b="1" dirty="0" smtClean="0">
                <a:solidFill>
                  <a:schemeClr val="tx2">
                    <a:lumMod val="60000"/>
                    <a:lumOff val="40000"/>
                  </a:schemeClr>
                </a:solidFill>
                <a:cs typeface="Akhbar MT" pitchFamily="2" charset="-78"/>
              </a:rPr>
              <a:t>تركيز البرنامج على تطوير القدرات </a:t>
            </a:r>
            <a:r>
              <a:rPr lang="ar-SA" sz="3600" b="1" dirty="0" err="1" smtClean="0">
                <a:solidFill>
                  <a:schemeClr val="tx2">
                    <a:lumMod val="60000"/>
                    <a:lumOff val="40000"/>
                  </a:schemeClr>
                </a:solidFill>
                <a:cs typeface="Akhbar MT" pitchFamily="2" charset="-78"/>
              </a:rPr>
              <a:t>النمائية</a:t>
            </a:r>
            <a:r>
              <a:rPr lang="ar-SA" sz="3600" b="1" dirty="0" smtClean="0">
                <a:solidFill>
                  <a:schemeClr val="tx2">
                    <a:lumMod val="60000"/>
                    <a:lumOff val="40000"/>
                  </a:schemeClr>
                </a:solidFill>
                <a:cs typeface="Akhbar MT" pitchFamily="2" charset="-78"/>
              </a:rPr>
              <a:t> كالذاكرة والانتباه وغيرها.</a:t>
            </a:r>
            <a:endParaRPr lang="en-US" sz="3600" b="1" dirty="0" smtClean="0">
              <a:solidFill>
                <a:schemeClr val="tx2">
                  <a:lumMod val="60000"/>
                  <a:lumOff val="40000"/>
                </a:schemeClr>
              </a:solidFill>
              <a:cs typeface="Akhbar MT" pitchFamily="2" charset="-78"/>
            </a:endParaRPr>
          </a:p>
          <a:p>
            <a:pPr algn="r">
              <a:buFont typeface="Wingdings" pitchFamily="2" charset="2"/>
              <a:buChar char="q"/>
            </a:pPr>
            <a:r>
              <a:rPr lang="ar-SA" sz="3600" b="1" dirty="0" smtClean="0">
                <a:solidFill>
                  <a:schemeClr val="tx2">
                    <a:lumMod val="60000"/>
                    <a:lumOff val="40000"/>
                  </a:schemeClr>
                </a:solidFill>
                <a:cs typeface="Akhbar MT" pitchFamily="2" charset="-78"/>
              </a:rPr>
              <a:t>أن يركز البرنامج على تطوير القدرات المعرفية من خلال التدريب اللغوي.</a:t>
            </a:r>
            <a:endParaRPr lang="en-US" sz="3600" b="1" dirty="0" smtClean="0">
              <a:solidFill>
                <a:schemeClr val="tx2">
                  <a:lumMod val="60000"/>
                  <a:lumOff val="40000"/>
                </a:schemeClr>
              </a:solidFill>
              <a:cs typeface="Akhbar MT" pitchFamily="2" charset="-78"/>
            </a:endParaRPr>
          </a:p>
          <a:p>
            <a:pPr algn="r">
              <a:buFont typeface="Wingdings" pitchFamily="2" charset="2"/>
              <a:buChar char="q"/>
            </a:pPr>
            <a:r>
              <a:rPr lang="ar-SA" sz="3600" b="1" dirty="0" smtClean="0">
                <a:solidFill>
                  <a:schemeClr val="tx2">
                    <a:lumMod val="60000"/>
                    <a:lumOff val="40000"/>
                  </a:schemeClr>
                </a:solidFill>
                <a:cs typeface="Akhbar MT" pitchFamily="2" charset="-78"/>
              </a:rPr>
              <a:t>أن يشتمل البرنامج وبشكل متسلسل على جوانب اللغة.</a:t>
            </a:r>
            <a:endParaRPr lang="en-US" sz="3600" b="1" dirty="0" smtClean="0">
              <a:solidFill>
                <a:schemeClr val="tx2">
                  <a:lumMod val="60000"/>
                  <a:lumOff val="40000"/>
                </a:schemeClr>
              </a:solidFill>
              <a:cs typeface="Akhbar MT" pitchFamily="2" charset="-78"/>
            </a:endParaRPr>
          </a:p>
          <a:p>
            <a:pPr lvl="0" algn="r"/>
            <a:endParaRPr lang="en-US" sz="2800" b="1"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85729"/>
            <a:ext cx="7772400" cy="857255"/>
          </a:xfrm>
        </p:spPr>
        <p:txBody>
          <a:bodyPr>
            <a:normAutofit/>
          </a:bodyPr>
          <a:lstStyle/>
          <a:p>
            <a:r>
              <a:rPr lang="ar-SA" b="1" u="sng" dirty="0" smtClean="0">
                <a:solidFill>
                  <a:srgbClr val="FF0000"/>
                </a:solidFill>
                <a:cs typeface="Akhbar MT" pitchFamily="2" charset="-78"/>
              </a:rPr>
              <a:t>طرق واستراتيجيات تعليم اللغة الشفوية</a:t>
            </a:r>
            <a:endParaRPr lang="en-US" b="1" u="sng" dirty="0" smtClean="0">
              <a:solidFill>
                <a:srgbClr val="FF0000"/>
              </a:solidFill>
              <a:cs typeface="Akhbar MT" pitchFamily="2" charset="-78"/>
            </a:endParaRPr>
          </a:p>
        </p:txBody>
      </p:sp>
      <p:sp>
        <p:nvSpPr>
          <p:cNvPr id="3" name="عنوان فرعي 2"/>
          <p:cNvSpPr>
            <a:spLocks noGrp="1"/>
          </p:cNvSpPr>
          <p:nvPr>
            <p:ph type="subTitle" idx="1"/>
          </p:nvPr>
        </p:nvSpPr>
        <p:spPr>
          <a:xfrm>
            <a:off x="500034" y="1357298"/>
            <a:ext cx="8215370" cy="5072098"/>
          </a:xfrm>
        </p:spPr>
        <p:txBody>
          <a:bodyPr>
            <a:noAutofit/>
          </a:bodyPr>
          <a:lstStyle/>
          <a:p>
            <a:pPr algn="r">
              <a:buFont typeface="Wingdings" pitchFamily="2" charset="2"/>
              <a:buChar char="q"/>
            </a:pPr>
            <a:r>
              <a:rPr lang="ar-SA" sz="4800" b="1" dirty="0" smtClean="0">
                <a:solidFill>
                  <a:schemeClr val="tx2">
                    <a:lumMod val="60000"/>
                    <a:lumOff val="40000"/>
                  </a:schemeClr>
                </a:solidFill>
                <a:cs typeface="Akhbar MT" pitchFamily="2" charset="-78"/>
              </a:rPr>
              <a:t>إن نظرة عاجلة في أنواع صعوبات اللغة الشفوية نجدها تتمثل في اضطرابات اللغة التكاملية والتعبيرية الاستقبالية والاضطرابات المختلطة, فإن هذا التنوع بالصعوبات يتطلب معه تنوع بأساليب وطرق التعليم بما يتلاءم والصعوبة التي يواجهها الطفل.</a:t>
            </a:r>
            <a:endParaRPr lang="en-US" sz="4800" b="1" dirty="0">
              <a:solidFill>
                <a:schemeClr val="tx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00034" y="642918"/>
            <a:ext cx="8215370" cy="5786478"/>
          </a:xfrm>
        </p:spPr>
        <p:txBody>
          <a:bodyPr>
            <a:noAutofit/>
          </a:bodyPr>
          <a:lstStyle/>
          <a:p>
            <a:pPr lvl="0" algn="r">
              <a:buFont typeface="Wingdings" pitchFamily="2" charset="2"/>
              <a:buChar char="q"/>
            </a:pPr>
            <a:r>
              <a:rPr lang="ar-SA" sz="4400" b="1" dirty="0" smtClean="0">
                <a:solidFill>
                  <a:schemeClr val="tx2">
                    <a:lumMod val="60000"/>
                    <a:lumOff val="40000"/>
                  </a:schemeClr>
                </a:solidFill>
                <a:cs typeface="Akhbar MT" pitchFamily="2" charset="-78"/>
              </a:rPr>
              <a:t>ويمكن تعليم الأطفال اللغة الاستقبالية التي تتطلب من الطفل الاستجابة بشكل ملائم لما يسمعه فيربط الكلمات المنطوقة بمعانيها, وهذا يتطلب منه فهم معاني المفردات والتراكيب والجمل حتى يصبح لديه ألفة بالكلمات والجمل الأمر الذي يسهل عليه مهمة فهم ما يقال له, إن هذا الأمر يستدعي من المدرس تعليم الأطفال أكبر قدر ممكن من المفاهيم والمفردات لأننا في مثل هذه الحالة نعلمه لغة شفهية.</a:t>
            </a:r>
            <a:endParaRPr lang="en-US" sz="4000" b="1" dirty="0">
              <a:solidFill>
                <a:schemeClr val="tx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74638"/>
            <a:ext cx="8572560" cy="6369072"/>
          </a:xfrm>
        </p:spPr>
        <p:txBody>
          <a:bodyPr>
            <a:noAutofit/>
          </a:bodyPr>
          <a:lstStyle/>
          <a:p>
            <a:pPr algn="r">
              <a:buFont typeface="Wingdings" pitchFamily="2" charset="2"/>
              <a:buChar char="q"/>
            </a:pPr>
            <a:r>
              <a:rPr lang="ar-SA" sz="5400" dirty="0" smtClean="0">
                <a:solidFill>
                  <a:schemeClr val="tx2">
                    <a:lumMod val="60000"/>
                    <a:lumOff val="40000"/>
                  </a:schemeClr>
                </a:solidFill>
                <a:cs typeface="Akhbar MT" pitchFamily="2" charset="-78"/>
              </a:rPr>
              <a:t>واللغة مجموعة من الرموز الصوتية المنطوقة ذات الدلالة المتعارف عليها بين مجموعة من الناس, والتي يتم من خلالها التواصل البشري وهي وسيلة من وسائل التفكير التي يتميز </a:t>
            </a:r>
            <a:r>
              <a:rPr lang="ar-SA" sz="5400" dirty="0" err="1" smtClean="0">
                <a:solidFill>
                  <a:schemeClr val="tx2">
                    <a:lumMod val="60000"/>
                    <a:lumOff val="40000"/>
                  </a:schemeClr>
                </a:solidFill>
                <a:cs typeface="Akhbar MT" pitchFamily="2" charset="-78"/>
              </a:rPr>
              <a:t>بها</a:t>
            </a:r>
            <a:r>
              <a:rPr lang="ar-SA" sz="5400" dirty="0" smtClean="0">
                <a:solidFill>
                  <a:schemeClr val="tx2">
                    <a:lumMod val="60000"/>
                    <a:lumOff val="40000"/>
                  </a:schemeClr>
                </a:solidFill>
                <a:cs typeface="Akhbar MT" pitchFamily="2" charset="-78"/>
              </a:rPr>
              <a:t> البشر عن غيرهم من المخلوقات الأخرى والتي يمكن اكتسابها من خلال البيئة التي يعيش فيها.</a:t>
            </a:r>
            <a:endParaRPr lang="en-US" sz="5400" dirty="0">
              <a:solidFill>
                <a:schemeClr val="tx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00034" y="642918"/>
            <a:ext cx="8215370" cy="5786478"/>
          </a:xfrm>
        </p:spPr>
        <p:txBody>
          <a:bodyPr>
            <a:noAutofit/>
          </a:bodyPr>
          <a:lstStyle/>
          <a:p>
            <a:pPr algn="r">
              <a:buFont typeface="Wingdings" pitchFamily="2" charset="2"/>
              <a:buChar char="q"/>
            </a:pPr>
            <a:r>
              <a:rPr lang="ar-SA" sz="3600" b="1" dirty="0" smtClean="0">
                <a:solidFill>
                  <a:schemeClr val="tx2">
                    <a:lumMod val="60000"/>
                    <a:lumOff val="40000"/>
                  </a:schemeClr>
                </a:solidFill>
                <a:cs typeface="Akhbar MT" pitchFamily="2" charset="-78"/>
              </a:rPr>
              <a:t>ومن المفيد والمهم القول أنه عند تعليم المفردات والمفاهيم الجديدة للأطفال أن يكون هذا التعليم ضمن سياق لغوي لأن تعليم المفاهيم أو الكلمات وإدراك معناها يكون من خلال السياق أقوى وأفضل ويمكن تحقيق ذلك من خلال اختيار المفردات والمفاهيم من بيئة الطالب الأمر الذي يسهل عليه مهمة إدراك معناها وإمكانية استخدامها مما يقوي لغته الشفهية, مع مراعاة أن يكون تعليم المفردات والمفاهيم متسلسلاُ ومنظماً وفق مراحل تطور اللغة وتجدر الإشارة هنا أنه يمكن عند التخطيط لتعليم مفهوم جديد الانطلاق من مفاهيم تعلمها سابقاً لأنها ستسهل مهمة تعليم المفاهيم اللاحقة وتعزز دور الطفل في التعليم وتعمل على ترسيخ ما تعلمه سابقاً.</a:t>
            </a:r>
            <a:endParaRPr lang="en-US" sz="3600" b="1" dirty="0">
              <a:solidFill>
                <a:schemeClr val="tx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00034" y="642918"/>
            <a:ext cx="8215370" cy="5786478"/>
          </a:xfrm>
        </p:spPr>
        <p:txBody>
          <a:bodyPr>
            <a:noAutofit/>
          </a:bodyPr>
          <a:lstStyle/>
          <a:p>
            <a:endParaRPr lang="ar-SA" sz="6000" u="sng" dirty="0" smtClean="0">
              <a:solidFill>
                <a:srgbClr val="FF0000"/>
              </a:solidFill>
              <a:cs typeface="Akhbar MT" pitchFamily="2" charset="-78"/>
            </a:endParaRPr>
          </a:p>
          <a:p>
            <a:r>
              <a:rPr lang="ar-SA" sz="6000" u="sng" dirty="0" smtClean="0">
                <a:solidFill>
                  <a:srgbClr val="FF0000"/>
                </a:solidFill>
                <a:cs typeface="Akhbar MT" pitchFamily="2" charset="-78"/>
              </a:rPr>
              <a:t> الاستراتيجيات التي تركز على تحسين الإنتاج أو المهارات التعبيرية لدى الطلاب الذين يعانون من صعوبات تعلم اللغة</a:t>
            </a:r>
            <a:endParaRPr lang="en-US" sz="6000" u="sng" dirty="0">
              <a:solidFill>
                <a:srgbClr val="FF0000"/>
              </a:solidFill>
              <a:cs typeface="Akhbar MT" pitchFamily="2" charset="-7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57158" y="357166"/>
            <a:ext cx="8501122" cy="6143668"/>
          </a:xfrm>
        </p:spPr>
        <p:txBody>
          <a:bodyPr>
            <a:noAutofit/>
          </a:bodyPr>
          <a:lstStyle/>
          <a:p>
            <a:pPr lvl="0" algn="r">
              <a:buFont typeface="Wingdings" pitchFamily="2" charset="2"/>
              <a:buChar char="q"/>
            </a:pPr>
            <a:r>
              <a:rPr lang="ar-SA" sz="2800" b="1" u="sng" dirty="0" smtClean="0">
                <a:solidFill>
                  <a:schemeClr val="tx2">
                    <a:lumMod val="60000"/>
                    <a:lumOff val="40000"/>
                  </a:schemeClr>
                </a:solidFill>
                <a:cs typeface="Akhbar MT" pitchFamily="2" charset="-78"/>
              </a:rPr>
              <a:t>توقع من الطلاب أن يعبروا بجمل غير كاملة في بعض الأحيان, فهذه مسألة عادية في المخاطبة.</a:t>
            </a:r>
            <a:endParaRPr lang="en-US" sz="2800" b="1" u="sng" dirty="0" smtClean="0">
              <a:solidFill>
                <a:schemeClr val="tx2">
                  <a:lumMod val="60000"/>
                  <a:lumOff val="40000"/>
                </a:schemeClr>
              </a:solidFill>
              <a:cs typeface="Akhbar MT" pitchFamily="2" charset="-78"/>
            </a:endParaRPr>
          </a:p>
          <a:p>
            <a:pPr lvl="0" algn="r">
              <a:buFont typeface="Wingdings" pitchFamily="2" charset="2"/>
              <a:buChar char="q"/>
            </a:pPr>
            <a:r>
              <a:rPr lang="ar-SA" sz="2800" b="1" u="sng" dirty="0" smtClean="0">
                <a:solidFill>
                  <a:schemeClr val="tx2">
                    <a:lumMod val="60000"/>
                    <a:lumOff val="40000"/>
                  </a:schemeClr>
                </a:solidFill>
                <a:cs typeface="Akhbar MT" pitchFamily="2" charset="-78"/>
              </a:rPr>
              <a:t>بغض النظر عن فعالية الطالب في  الاتصال, أوحي له أن الرسالة هامة, تعامل مع محتوى الرسالة أولاً لأنها أكثر أهمية في عملية الاتصال, ثم راجع الأخطاء اللغوية وصححها بعد ذلك.</a:t>
            </a:r>
            <a:endParaRPr lang="en-US" sz="2800" b="1" u="sng" dirty="0" smtClean="0">
              <a:solidFill>
                <a:schemeClr val="tx2">
                  <a:lumMod val="60000"/>
                  <a:lumOff val="40000"/>
                </a:schemeClr>
              </a:solidFill>
              <a:cs typeface="Akhbar MT" pitchFamily="2" charset="-78"/>
            </a:endParaRPr>
          </a:p>
          <a:p>
            <a:pPr lvl="0" algn="r">
              <a:buFont typeface="Wingdings" pitchFamily="2" charset="2"/>
              <a:buChar char="q"/>
            </a:pPr>
            <a:r>
              <a:rPr lang="ar-SA" sz="2800" b="1" u="sng" dirty="0" smtClean="0">
                <a:solidFill>
                  <a:schemeClr val="tx2">
                    <a:lumMod val="60000"/>
                    <a:lumOff val="40000"/>
                  </a:schemeClr>
                </a:solidFill>
                <a:cs typeface="Akhbar MT" pitchFamily="2" charset="-78"/>
              </a:rPr>
              <a:t>عند محاولة توسيع التعبير عند الأطفال الصغار, أضف كلمة أو كلمتان إلى تعبير الطفل العفوي من أجل ترديدها بدلاَ من فرض </a:t>
            </a:r>
            <a:r>
              <a:rPr lang="ar-SA" sz="2800" b="1" u="sng" dirty="0" err="1" smtClean="0">
                <a:solidFill>
                  <a:schemeClr val="tx2">
                    <a:lumMod val="60000"/>
                    <a:lumOff val="40000"/>
                  </a:schemeClr>
                </a:solidFill>
                <a:cs typeface="Akhbar MT" pitchFamily="2" charset="-78"/>
              </a:rPr>
              <a:t>تعابير</a:t>
            </a:r>
            <a:r>
              <a:rPr lang="ar-SA" sz="2800" b="1" u="sng" dirty="0" smtClean="0">
                <a:solidFill>
                  <a:schemeClr val="tx2">
                    <a:lumMod val="60000"/>
                    <a:lumOff val="40000"/>
                  </a:schemeClr>
                </a:solidFill>
                <a:cs typeface="Akhbar MT" pitchFamily="2" charset="-78"/>
              </a:rPr>
              <a:t> البالغين والتي يصعب تقليدها.</a:t>
            </a:r>
            <a:endParaRPr lang="en-US" sz="2800" b="1" u="sng" dirty="0" smtClean="0">
              <a:solidFill>
                <a:schemeClr val="tx2">
                  <a:lumMod val="60000"/>
                  <a:lumOff val="40000"/>
                </a:schemeClr>
              </a:solidFill>
              <a:cs typeface="Akhbar MT" pitchFamily="2" charset="-78"/>
            </a:endParaRPr>
          </a:p>
          <a:p>
            <a:pPr lvl="0" algn="r">
              <a:buFont typeface="Wingdings" pitchFamily="2" charset="2"/>
              <a:buChar char="q"/>
            </a:pPr>
            <a:r>
              <a:rPr lang="ar-SA" sz="2800" b="1" u="sng" dirty="0" smtClean="0">
                <a:solidFill>
                  <a:schemeClr val="tx2">
                    <a:lumMod val="60000"/>
                    <a:lumOff val="40000"/>
                  </a:schemeClr>
                </a:solidFill>
                <a:cs typeface="Akhbar MT" pitchFamily="2" charset="-78"/>
              </a:rPr>
              <a:t>علم اللغة باستخدام خلفيات طبيعية متنوعة (مثال: </a:t>
            </a:r>
            <a:r>
              <a:rPr lang="ar-SA" sz="2800" b="1" u="sng" dirty="0" err="1" smtClean="0">
                <a:solidFill>
                  <a:schemeClr val="tx2">
                    <a:lumMod val="60000"/>
                    <a:lumOff val="40000"/>
                  </a:schemeClr>
                </a:solidFill>
                <a:cs typeface="Akhbar MT" pitchFamily="2" charset="-78"/>
              </a:rPr>
              <a:t>الكافتريا</a:t>
            </a:r>
            <a:r>
              <a:rPr lang="ar-SA" sz="2800" b="1" u="sng" dirty="0" smtClean="0">
                <a:solidFill>
                  <a:schemeClr val="tx2">
                    <a:lumMod val="60000"/>
                    <a:lumOff val="40000"/>
                  </a:schemeClr>
                </a:solidFill>
                <a:cs typeface="Akhbar MT" pitchFamily="2" charset="-78"/>
              </a:rPr>
              <a:t>, الملعب, غرف الصف), وليس فقط في مجموعات معزولة كذلك قم بتعليم مهارات اللغة بالتنسيق مع محتوى المناهج الأخرى.</a:t>
            </a:r>
            <a:endParaRPr lang="en-US" sz="2800" b="1" u="sng" dirty="0" smtClean="0">
              <a:solidFill>
                <a:schemeClr val="tx2">
                  <a:lumMod val="60000"/>
                  <a:lumOff val="40000"/>
                </a:schemeClr>
              </a:solidFill>
              <a:cs typeface="Akhbar MT" pitchFamily="2" charset="-78"/>
            </a:endParaRPr>
          </a:p>
          <a:p>
            <a:pPr lvl="0" algn="r">
              <a:buFont typeface="Wingdings" pitchFamily="2" charset="2"/>
              <a:buChar char="q"/>
            </a:pPr>
            <a:r>
              <a:rPr lang="ar-SA" sz="2800" b="1" u="sng" dirty="0" smtClean="0">
                <a:solidFill>
                  <a:schemeClr val="tx2">
                    <a:lumMod val="60000"/>
                    <a:lumOff val="40000"/>
                  </a:schemeClr>
                </a:solidFill>
                <a:cs typeface="Akhbar MT" pitchFamily="2" charset="-78"/>
              </a:rPr>
              <a:t>كن قدوة للغة جيدة, واطلب من الطلاب أن يحاكوا ما يسمعون, أن المحاكاة غالباً ما تكون مقياس جيد لمهارة اللغة, لأن هناك ميل للطلاب لتقليد الأشكال التي يعرفونها وليس بالضرورة ما يسمعونه.</a:t>
            </a:r>
            <a:endParaRPr lang="en-US" sz="2800" b="1" u="sng" dirty="0">
              <a:solidFill>
                <a:schemeClr val="tx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85720" y="142852"/>
            <a:ext cx="8572560" cy="6357982"/>
          </a:xfrm>
        </p:spPr>
        <p:txBody>
          <a:bodyPr>
            <a:noAutofit/>
          </a:bodyPr>
          <a:lstStyle/>
          <a:p>
            <a:pPr algn="r">
              <a:buFont typeface="Wingdings" pitchFamily="2" charset="2"/>
              <a:buChar char="q"/>
            </a:pPr>
            <a:r>
              <a:rPr lang="ar-SA" sz="2800" b="1" u="sng" dirty="0" smtClean="0">
                <a:solidFill>
                  <a:schemeClr val="tx2">
                    <a:lumMod val="60000"/>
                    <a:lumOff val="40000"/>
                  </a:schemeClr>
                </a:solidFill>
                <a:cs typeface="Akhbar MT" pitchFamily="2" charset="-78"/>
              </a:rPr>
              <a:t>علق واحكم على أفكار الطلاب وبين كيف يمكن التعبير عن معلومات أكبر وكيف يمكن ربط المفاهيم.</a:t>
            </a:r>
            <a:endParaRPr lang="en-US" sz="2800" b="1" u="sng" dirty="0" smtClean="0">
              <a:solidFill>
                <a:schemeClr val="tx2">
                  <a:lumMod val="60000"/>
                  <a:lumOff val="40000"/>
                </a:schemeClr>
              </a:solidFill>
              <a:cs typeface="Akhbar MT" pitchFamily="2" charset="-78"/>
            </a:endParaRPr>
          </a:p>
          <a:p>
            <a:pPr algn="r">
              <a:buFont typeface="Wingdings" pitchFamily="2" charset="2"/>
              <a:buChar char="q"/>
            </a:pPr>
            <a:r>
              <a:rPr lang="ar-SA" sz="2800" b="1" u="sng" dirty="0" smtClean="0">
                <a:solidFill>
                  <a:schemeClr val="tx2">
                    <a:lumMod val="60000"/>
                    <a:lumOff val="40000"/>
                  </a:schemeClr>
                </a:solidFill>
                <a:cs typeface="Akhbar MT" pitchFamily="2" charset="-78"/>
              </a:rPr>
              <a:t>استخدم نشاطات مثل لعب الأدوار أو التمثيلية وفيها تصور مقاطع معينة من الكلمة ويطلب من المشاهد أن </a:t>
            </a:r>
            <a:r>
              <a:rPr lang="ar-SA" sz="2800" b="1" u="sng" dirty="0" err="1" smtClean="0">
                <a:solidFill>
                  <a:schemeClr val="tx2">
                    <a:lumMod val="60000"/>
                    <a:lumOff val="40000"/>
                  </a:schemeClr>
                </a:solidFill>
                <a:cs typeface="Akhbar MT" pitchFamily="2" charset="-78"/>
              </a:rPr>
              <a:t>يحزر</a:t>
            </a:r>
            <a:r>
              <a:rPr lang="ar-SA" sz="2800" b="1" u="sng" dirty="0" smtClean="0">
                <a:solidFill>
                  <a:schemeClr val="tx2">
                    <a:lumMod val="60000"/>
                    <a:lumOff val="40000"/>
                  </a:schemeClr>
                </a:solidFill>
                <a:cs typeface="Akhbar MT" pitchFamily="2" charset="-78"/>
              </a:rPr>
              <a:t> الكلمة, وكل ذلك من أجل تحسين استخدام الطالب للغة في مواقف مختلفة, لزيادة القدرة للتعرف على أهمية المهارات غير اللفظية مثل: الاتصال بالعين, التعبير بالوجه والإيماءات كذلك كن قدوة في تعزيز تبادل الأدوار المناسبة أثناء الحديث.</a:t>
            </a:r>
            <a:endParaRPr lang="en-US" sz="2800" b="1" u="sng" dirty="0" smtClean="0">
              <a:solidFill>
                <a:schemeClr val="tx2">
                  <a:lumMod val="60000"/>
                  <a:lumOff val="40000"/>
                </a:schemeClr>
              </a:solidFill>
              <a:cs typeface="Akhbar MT" pitchFamily="2" charset="-78"/>
            </a:endParaRPr>
          </a:p>
          <a:p>
            <a:pPr algn="r">
              <a:buFont typeface="Wingdings" pitchFamily="2" charset="2"/>
              <a:buChar char="q"/>
            </a:pPr>
            <a:r>
              <a:rPr lang="ar-SA" sz="2800" b="1" u="sng" dirty="0" smtClean="0">
                <a:solidFill>
                  <a:schemeClr val="tx2">
                    <a:lumMod val="60000"/>
                    <a:lumOff val="40000"/>
                  </a:schemeClr>
                </a:solidFill>
                <a:cs typeface="Akhbar MT" pitchFamily="2" charset="-78"/>
              </a:rPr>
              <a:t>استخدام التدريب على دلالات الألفاظ لتحسين قدرة الطالب على مهارة استعادة الكلمات, وأدخل فيه بعض الاستراتيجيات مثل : التصنيف والتبويب للكمات وكذلك استخدام الدليل الترابطي.</a:t>
            </a:r>
            <a:endParaRPr lang="en-US" sz="2800" b="1" u="sng" dirty="0" smtClean="0">
              <a:solidFill>
                <a:schemeClr val="tx2">
                  <a:lumMod val="60000"/>
                  <a:lumOff val="40000"/>
                </a:schemeClr>
              </a:solidFill>
              <a:cs typeface="Akhbar MT" pitchFamily="2" charset="-78"/>
            </a:endParaRPr>
          </a:p>
          <a:p>
            <a:pPr algn="r">
              <a:buFont typeface="Wingdings" pitchFamily="2" charset="2"/>
              <a:buChar char="q"/>
            </a:pPr>
            <a:r>
              <a:rPr lang="ar-SA" sz="2800" b="1" u="sng" dirty="0" smtClean="0">
                <a:solidFill>
                  <a:schemeClr val="tx2">
                    <a:lumMod val="60000"/>
                    <a:lumOff val="40000"/>
                  </a:schemeClr>
                </a:solidFill>
                <a:cs typeface="Akhbar MT" pitchFamily="2" charset="-78"/>
              </a:rPr>
              <a:t>حينما يكون لدى الطالب صعوبة في استرجاع الكلمة, تفحص الآلة مثل توقيت الاستجابة, علامة الخطأ وأنواع البدائل.</a:t>
            </a:r>
            <a:endParaRPr lang="en-US" sz="2800" b="1" u="sng" dirty="0" smtClean="0">
              <a:solidFill>
                <a:schemeClr val="tx2">
                  <a:lumMod val="60000"/>
                  <a:lumOff val="40000"/>
                </a:schemeClr>
              </a:solidFill>
              <a:cs typeface="Akhbar MT" pitchFamily="2" charset="-78"/>
            </a:endParaRPr>
          </a:p>
          <a:p>
            <a:pPr algn="r">
              <a:buFont typeface="Wingdings" pitchFamily="2" charset="2"/>
              <a:buChar char="q"/>
            </a:pPr>
            <a:r>
              <a:rPr lang="ar-SA" sz="2800" b="1" u="sng" dirty="0" smtClean="0">
                <a:solidFill>
                  <a:schemeClr val="tx2">
                    <a:lumMod val="60000"/>
                    <a:lumOff val="40000"/>
                  </a:schemeClr>
                </a:solidFill>
                <a:cs typeface="Akhbar MT" pitchFamily="2" charset="-78"/>
              </a:rPr>
              <a:t>لتحسين نوعية التعبير عند الطالب أدعم نشاطات سرد القصص والتي يجب على الطالب أن يسمى الأشياء بأسمائها فيها أو الصمود وأن يخبر عما يحدث وتأليف نهاية مناسبة.</a:t>
            </a:r>
            <a:endParaRPr lang="en-US" sz="2800" b="1" u="sng" dirty="0" smtClean="0">
              <a:solidFill>
                <a:schemeClr val="tx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57158" y="357166"/>
            <a:ext cx="8572560" cy="6072230"/>
          </a:xfrm>
        </p:spPr>
        <p:txBody>
          <a:bodyPr>
            <a:noAutofit/>
          </a:bodyPr>
          <a:lstStyle/>
          <a:p>
            <a:r>
              <a:rPr lang="ar-SA" sz="5400" b="1" u="sng" dirty="0" smtClean="0">
                <a:solidFill>
                  <a:srgbClr val="FF0000"/>
                </a:solidFill>
                <a:cs typeface="Akhbar MT" pitchFamily="2" charset="-78"/>
              </a:rPr>
              <a:t>المعلم ودوره في التعليم العلاجي</a:t>
            </a:r>
            <a:endParaRPr lang="en-US" sz="5400" u="sng" dirty="0" smtClean="0">
              <a:solidFill>
                <a:srgbClr val="FF0000"/>
              </a:solidFill>
              <a:cs typeface="Akhbar MT" pitchFamily="2" charset="-78"/>
            </a:endParaRPr>
          </a:p>
          <a:p>
            <a:r>
              <a:rPr lang="ar-SA" sz="5400" b="1" u="sng" dirty="0" smtClean="0">
                <a:solidFill>
                  <a:srgbClr val="FFFF00"/>
                </a:solidFill>
                <a:cs typeface="Akhbar MT" pitchFamily="2" charset="-78"/>
              </a:rPr>
              <a:t>إن معلم الصف يستطيع أن يلعب دوراً مهماً وحيوياً في تسهيل عمليتي التكيف الشخصي والتحصيل الأكاديمي لدى الأطفال ذوي الاضطرابات اللغوية على النحو التالي :</a:t>
            </a:r>
            <a:endParaRPr lang="en-US" sz="5400" u="sng" dirty="0">
              <a:solidFill>
                <a:srgbClr val="FFFF00"/>
              </a:solidFill>
              <a:cs typeface="Akhbar MT" pitchFamily="2" charset="-7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14282" y="357166"/>
            <a:ext cx="8715436" cy="6072230"/>
          </a:xfrm>
        </p:spPr>
        <p:txBody>
          <a:bodyPr>
            <a:noAutofit/>
          </a:bodyPr>
          <a:lstStyle/>
          <a:p>
            <a:pPr marL="457200" lvl="0" indent="-457200" algn="r">
              <a:buFont typeface="+mj-lt"/>
              <a:buAutoNum type="arabicPeriod"/>
            </a:pPr>
            <a:r>
              <a:rPr lang="ar-SA" sz="2800" b="1" dirty="0" smtClean="0">
                <a:solidFill>
                  <a:schemeClr val="tx2">
                    <a:lumMod val="60000"/>
                    <a:lumOff val="40000"/>
                  </a:schemeClr>
                </a:solidFill>
                <a:cs typeface="Akhbar MT" pitchFamily="2" charset="-78"/>
              </a:rPr>
              <a:t>إحالة الطفل إلى أخصائي أمراض الكلام واللغة لتحديد طبيعة المشكلة وإجراء التقييم المناسب.</a:t>
            </a:r>
            <a:endParaRPr lang="en-US" sz="2800" b="1" dirty="0" smtClean="0">
              <a:solidFill>
                <a:schemeClr val="tx2">
                  <a:lumMod val="60000"/>
                  <a:lumOff val="40000"/>
                </a:schemeClr>
              </a:solidFill>
              <a:cs typeface="Akhbar MT" pitchFamily="2" charset="-78"/>
            </a:endParaRPr>
          </a:p>
          <a:p>
            <a:pPr marL="457200" lvl="0" indent="-457200" algn="r">
              <a:buFont typeface="+mj-lt"/>
              <a:buAutoNum type="arabicPeriod"/>
            </a:pPr>
            <a:r>
              <a:rPr lang="ar-SA" sz="2800" b="1" dirty="0" smtClean="0">
                <a:solidFill>
                  <a:schemeClr val="tx2">
                    <a:lumMod val="60000"/>
                    <a:lumOff val="40000"/>
                  </a:schemeClr>
                </a:solidFill>
                <a:cs typeface="Akhbar MT" pitchFamily="2" charset="-78"/>
              </a:rPr>
              <a:t>إحالة الطفل الذي يعاني من صعوبات التعلم والتحصيل في المواد الدراسية التي تعتمد على النمو اللغوي إلى الأخصائي.</a:t>
            </a:r>
            <a:endParaRPr lang="en-US" sz="2800" b="1" dirty="0" smtClean="0">
              <a:solidFill>
                <a:schemeClr val="tx2">
                  <a:lumMod val="60000"/>
                  <a:lumOff val="40000"/>
                </a:schemeClr>
              </a:solidFill>
              <a:cs typeface="Akhbar MT" pitchFamily="2" charset="-78"/>
            </a:endParaRPr>
          </a:p>
          <a:p>
            <a:pPr marL="457200" lvl="0" indent="-457200" algn="r">
              <a:buFont typeface="+mj-lt"/>
              <a:buAutoNum type="arabicPeriod"/>
            </a:pPr>
            <a:r>
              <a:rPr lang="ar-SA" sz="2800" b="1" dirty="0" smtClean="0">
                <a:solidFill>
                  <a:schemeClr val="tx2">
                    <a:lumMod val="60000"/>
                    <a:lumOff val="40000"/>
                  </a:schemeClr>
                </a:solidFill>
                <a:cs typeface="Akhbar MT" pitchFamily="2" charset="-78"/>
              </a:rPr>
              <a:t>متابعة تحسن أداء الطفل الذي تقدم له خدمات لغوية وكلامية وعلاجية وتصحيحية.</a:t>
            </a:r>
            <a:endParaRPr lang="en-US" sz="2800" b="1" dirty="0" smtClean="0">
              <a:solidFill>
                <a:schemeClr val="tx2">
                  <a:lumMod val="60000"/>
                  <a:lumOff val="40000"/>
                </a:schemeClr>
              </a:solidFill>
              <a:cs typeface="Akhbar MT" pitchFamily="2" charset="-78"/>
            </a:endParaRPr>
          </a:p>
          <a:p>
            <a:pPr marL="457200" lvl="0" indent="-457200" algn="r">
              <a:buFont typeface="+mj-lt"/>
              <a:buAutoNum type="arabicPeriod"/>
            </a:pPr>
            <a:r>
              <a:rPr lang="ar-SA" sz="2800" b="1" dirty="0" smtClean="0">
                <a:solidFill>
                  <a:schemeClr val="tx2">
                    <a:lumMod val="60000"/>
                    <a:lumOff val="40000"/>
                  </a:schemeClr>
                </a:solidFill>
                <a:cs typeface="Akhbar MT" pitchFamily="2" charset="-78"/>
              </a:rPr>
              <a:t>إدراك دلالات معاني اضطرابات التواصل ومعرفة آثارها على التعلم والمشاركة الصفية والعلاقات مع الأقران.</a:t>
            </a:r>
            <a:endParaRPr lang="en-US" sz="2800" b="1" dirty="0" smtClean="0">
              <a:solidFill>
                <a:schemeClr val="tx2">
                  <a:lumMod val="60000"/>
                  <a:lumOff val="40000"/>
                </a:schemeClr>
              </a:solidFill>
              <a:cs typeface="Akhbar MT" pitchFamily="2" charset="-78"/>
            </a:endParaRPr>
          </a:p>
          <a:p>
            <a:pPr marL="457200" lvl="0" indent="-457200" algn="r">
              <a:buFont typeface="+mj-lt"/>
              <a:buAutoNum type="arabicPeriod"/>
            </a:pPr>
            <a:r>
              <a:rPr lang="ar-SA" sz="2800" b="1" dirty="0" smtClean="0">
                <a:solidFill>
                  <a:schemeClr val="tx2">
                    <a:lumMod val="60000"/>
                    <a:lumOff val="40000"/>
                  </a:schemeClr>
                </a:solidFill>
                <a:cs typeface="Akhbar MT" pitchFamily="2" charset="-78"/>
              </a:rPr>
              <a:t>تكييف الأساليب التربوية والوسائل التعليمية والأنشطة الصفية لتلبية الحاجات الخاصة للأطفال الذين يعانون من اضطرابات كلامية ولغوية.</a:t>
            </a:r>
            <a:endParaRPr lang="en-US" sz="2800" b="1" dirty="0" smtClean="0">
              <a:solidFill>
                <a:schemeClr val="tx2">
                  <a:lumMod val="60000"/>
                  <a:lumOff val="40000"/>
                </a:schemeClr>
              </a:solidFill>
              <a:cs typeface="Akhbar MT" pitchFamily="2" charset="-78"/>
            </a:endParaRPr>
          </a:p>
          <a:p>
            <a:pPr marL="457200" lvl="0" indent="-457200" algn="r">
              <a:buFont typeface="+mj-lt"/>
              <a:buAutoNum type="arabicPeriod"/>
            </a:pPr>
            <a:r>
              <a:rPr lang="ar-SA" sz="2800" b="1" dirty="0" smtClean="0">
                <a:solidFill>
                  <a:schemeClr val="tx2">
                    <a:lumMod val="60000"/>
                    <a:lumOff val="40000"/>
                  </a:schemeClr>
                </a:solidFill>
                <a:cs typeface="Akhbar MT" pitchFamily="2" charset="-78"/>
              </a:rPr>
              <a:t>تشجيع الطفل وتعزيزه على اكتساب المهارات اللغوية والكلامية الجديدة في غرف الصف.</a:t>
            </a:r>
            <a:endParaRPr lang="en-US" sz="2800" b="1" dirty="0" smtClean="0">
              <a:solidFill>
                <a:schemeClr val="tx2">
                  <a:lumMod val="60000"/>
                  <a:lumOff val="40000"/>
                </a:schemeClr>
              </a:solidFill>
              <a:cs typeface="Akhbar MT" pitchFamily="2" charset="-78"/>
            </a:endParaRPr>
          </a:p>
          <a:p>
            <a:pPr marL="457200" lvl="0" indent="-457200" algn="r">
              <a:buFont typeface="+mj-lt"/>
              <a:buAutoNum type="arabicPeriod"/>
            </a:pPr>
            <a:r>
              <a:rPr lang="ar-SA" sz="2800" b="1" dirty="0" smtClean="0">
                <a:solidFill>
                  <a:schemeClr val="tx2">
                    <a:lumMod val="60000"/>
                    <a:lumOff val="40000"/>
                  </a:schemeClr>
                </a:solidFill>
                <a:cs typeface="Akhbar MT" pitchFamily="2" charset="-78"/>
              </a:rPr>
              <a:t>تطوير مهارات الاستماع الفعال لدى الطلاب وتشجيعهم لكي يسألوا أسئلة توضيحية عندما تكون المعلومات غامضة أو لا يكون لديهم تفصيلات.</a:t>
            </a:r>
            <a:endParaRPr lang="en-US" sz="2800" b="1" dirty="0" smtClean="0">
              <a:solidFill>
                <a:schemeClr val="tx2">
                  <a:lumMod val="60000"/>
                  <a:lumOff val="40000"/>
                </a:schemeClr>
              </a:solidFill>
              <a:cs typeface="Akhbar MT" pitchFamily="2" charset="-78"/>
            </a:endParaRPr>
          </a:p>
          <a:p>
            <a:pPr lvl="0" algn="r"/>
            <a:endParaRPr lang="en-US" sz="2800" b="1" dirty="0" smtClean="0">
              <a:solidFill>
                <a:schemeClr val="tx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85729"/>
            <a:ext cx="7772400" cy="857255"/>
          </a:xfrm>
        </p:spPr>
        <p:txBody>
          <a:bodyPr>
            <a:normAutofit/>
          </a:bodyPr>
          <a:lstStyle/>
          <a:p>
            <a:r>
              <a:rPr lang="ar-SA" b="1" u="sng" dirty="0" smtClean="0">
                <a:solidFill>
                  <a:srgbClr val="FF0000"/>
                </a:solidFill>
                <a:cs typeface="Akhbar MT" pitchFamily="2" charset="-78"/>
              </a:rPr>
              <a:t>بعض النشاطات في مجال تعليم اللغة الشفوية</a:t>
            </a:r>
            <a:endParaRPr lang="en-US" b="1" u="sng" dirty="0" smtClean="0">
              <a:solidFill>
                <a:srgbClr val="FF0000"/>
              </a:solidFill>
              <a:cs typeface="Akhbar MT" pitchFamily="2" charset="-78"/>
            </a:endParaRPr>
          </a:p>
        </p:txBody>
      </p:sp>
      <p:sp>
        <p:nvSpPr>
          <p:cNvPr id="3" name="عنوان فرعي 2"/>
          <p:cNvSpPr>
            <a:spLocks noGrp="1"/>
          </p:cNvSpPr>
          <p:nvPr>
            <p:ph type="subTitle" idx="1"/>
          </p:nvPr>
        </p:nvSpPr>
        <p:spPr>
          <a:xfrm>
            <a:off x="500034" y="1357298"/>
            <a:ext cx="8215370" cy="5072098"/>
          </a:xfrm>
        </p:spPr>
        <p:txBody>
          <a:bodyPr>
            <a:normAutofit fontScale="92500"/>
          </a:bodyPr>
          <a:lstStyle/>
          <a:p>
            <a:r>
              <a:rPr lang="en-US" dirty="0" smtClean="0"/>
              <a:t> </a:t>
            </a:r>
            <a:r>
              <a:rPr lang="ar-SA" dirty="0" smtClean="0"/>
              <a:t> </a:t>
            </a:r>
            <a:endParaRPr lang="en-US" dirty="0" smtClean="0"/>
          </a:p>
          <a:p>
            <a:pPr algn="r"/>
            <a:r>
              <a:rPr lang="ar-SA" sz="4000" b="1" u="sng" dirty="0" smtClean="0">
                <a:solidFill>
                  <a:srgbClr val="FFFF00"/>
                </a:solidFill>
                <a:cs typeface="Akhbar MT" pitchFamily="2" charset="-78"/>
              </a:rPr>
              <a:t>التسمية:</a:t>
            </a:r>
            <a:endParaRPr lang="en-US" sz="4000" u="sng" dirty="0" smtClean="0">
              <a:solidFill>
                <a:srgbClr val="FFFF00"/>
              </a:solidFill>
              <a:cs typeface="Akhbar MT" pitchFamily="2" charset="-78"/>
            </a:endParaRPr>
          </a:p>
          <a:p>
            <a:pPr algn="r"/>
            <a:r>
              <a:rPr lang="ar-SA" sz="4000" b="1" dirty="0" smtClean="0">
                <a:solidFill>
                  <a:schemeClr val="tx2">
                    <a:lumMod val="60000"/>
                    <a:lumOff val="40000"/>
                  </a:schemeClr>
                </a:solidFill>
                <a:cs typeface="Akhbar MT" pitchFamily="2" charset="-78"/>
              </a:rPr>
              <a:t>اطلب من الطلاب تسمية الأشياء العامة داخل الغرفة وخارجها ( باب, كرسي, طاولة, شجرة, سيارة, </a:t>
            </a:r>
            <a:r>
              <a:rPr lang="ar-SA" sz="4000" b="1" dirty="0" err="1" smtClean="0">
                <a:solidFill>
                  <a:schemeClr val="tx2">
                    <a:lumMod val="60000"/>
                    <a:lumOff val="40000"/>
                  </a:schemeClr>
                </a:solidFill>
                <a:cs typeface="Akhbar MT" pitchFamily="2" charset="-78"/>
              </a:rPr>
              <a:t>باص</a:t>
            </a:r>
            <a:r>
              <a:rPr lang="ar-SA" sz="4000" b="1" dirty="0" smtClean="0">
                <a:solidFill>
                  <a:schemeClr val="tx2">
                    <a:lumMod val="60000"/>
                    <a:lumOff val="40000"/>
                  </a:schemeClr>
                </a:solidFill>
                <a:cs typeface="Akhbar MT" pitchFamily="2" charset="-78"/>
              </a:rPr>
              <a:t>, ...)</a:t>
            </a:r>
            <a:endParaRPr lang="en-US" sz="4000" b="1" dirty="0" smtClean="0">
              <a:solidFill>
                <a:schemeClr val="tx2">
                  <a:lumMod val="60000"/>
                  <a:lumOff val="40000"/>
                </a:schemeClr>
              </a:solidFill>
              <a:cs typeface="Akhbar MT" pitchFamily="2" charset="-78"/>
            </a:endParaRPr>
          </a:p>
          <a:p>
            <a:pPr algn="r"/>
            <a:r>
              <a:rPr lang="ar-SA" sz="4000" b="1" dirty="0" smtClean="0">
                <a:solidFill>
                  <a:schemeClr val="tx2">
                    <a:lumMod val="60000"/>
                    <a:lumOff val="40000"/>
                  </a:schemeClr>
                </a:solidFill>
                <a:cs typeface="Akhbar MT" pitchFamily="2" charset="-78"/>
              </a:rPr>
              <a:t>ضع مجموعة من الأشياء في علبة أو كيس وكلما أخرج شيء أطلب منه تسميته.</a:t>
            </a:r>
            <a:endParaRPr lang="en-US" sz="4000" b="1" dirty="0" smtClean="0">
              <a:solidFill>
                <a:schemeClr val="tx2">
                  <a:lumMod val="60000"/>
                  <a:lumOff val="40000"/>
                </a:schemeClr>
              </a:solidFill>
              <a:cs typeface="Akhbar MT" pitchFamily="2" charset="-78"/>
            </a:endParaRPr>
          </a:p>
          <a:p>
            <a:pPr algn="r"/>
            <a:r>
              <a:rPr lang="ar-SA" sz="4000" b="1" dirty="0" smtClean="0">
                <a:solidFill>
                  <a:schemeClr val="tx2">
                    <a:lumMod val="60000"/>
                    <a:lumOff val="40000"/>
                  </a:schemeClr>
                </a:solidFill>
                <a:cs typeface="Akhbar MT" pitchFamily="2" charset="-78"/>
              </a:rPr>
              <a:t>اجعل الطلاب يسمون الألوان, الحيوانات, الأشكال ... وهكذا.</a:t>
            </a:r>
            <a:endParaRPr lang="en-US" sz="4000" b="1" dirty="0" smtClean="0">
              <a:solidFill>
                <a:schemeClr val="tx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57158" y="357166"/>
            <a:ext cx="8572560" cy="6072230"/>
          </a:xfrm>
        </p:spPr>
        <p:txBody>
          <a:bodyPr>
            <a:noAutofit/>
          </a:bodyPr>
          <a:lstStyle/>
          <a:p>
            <a:pPr lvl="0" algn="r"/>
            <a:r>
              <a:rPr lang="ar-SA" sz="4000" b="1" u="sng" dirty="0" smtClean="0">
                <a:solidFill>
                  <a:srgbClr val="FFFF00"/>
                </a:solidFill>
                <a:cs typeface="Akhbar MT" pitchFamily="2" charset="-78"/>
              </a:rPr>
              <a:t>التسمية السريعة:</a:t>
            </a:r>
            <a:endParaRPr lang="en-US" sz="4000" u="sng" dirty="0" smtClean="0">
              <a:solidFill>
                <a:srgbClr val="FFFF00"/>
              </a:solidFill>
              <a:cs typeface="Akhbar MT" pitchFamily="2" charset="-78"/>
            </a:endParaRPr>
          </a:p>
          <a:p>
            <a:pPr algn="r"/>
            <a:r>
              <a:rPr lang="ar-SA" sz="4000" b="1" dirty="0" smtClean="0">
                <a:solidFill>
                  <a:schemeClr val="tx2">
                    <a:lumMod val="60000"/>
                    <a:lumOff val="40000"/>
                  </a:schemeClr>
                </a:solidFill>
                <a:cs typeface="Akhbar MT" pitchFamily="2" charset="-78"/>
              </a:rPr>
              <a:t>أعط الطلاب فترة محددة من الوقت (دقيقة مثلاً) لتسمية جميع محتويات الغرفة, احتفظ بسجل يشتمل على عدد الكلمات المذكورة لمراقبة التحسن, ويمكن كذلك الطلب من الطلاب تسمية للأشياء الظاهرة في الصور.</a:t>
            </a:r>
            <a:endParaRPr lang="en-US" sz="4000" b="1" dirty="0" smtClean="0">
              <a:solidFill>
                <a:schemeClr val="tx2">
                  <a:lumMod val="60000"/>
                  <a:lumOff val="40000"/>
                </a:schemeClr>
              </a:solidFill>
              <a:cs typeface="Akhbar MT" pitchFamily="2" charset="-78"/>
            </a:endParaRPr>
          </a:p>
          <a:p>
            <a:pPr lvl="0" algn="r"/>
            <a:r>
              <a:rPr lang="ar-SA" sz="4000" b="1" u="sng" dirty="0" smtClean="0">
                <a:solidFill>
                  <a:srgbClr val="FFFF00"/>
                </a:solidFill>
                <a:cs typeface="Akhbar MT" pitchFamily="2" charset="-78"/>
              </a:rPr>
              <a:t>لعبة تكوين الكلمات البسيطة:</a:t>
            </a:r>
            <a:endParaRPr lang="en-US" sz="4000" u="sng" dirty="0" smtClean="0">
              <a:solidFill>
                <a:srgbClr val="FFFF00"/>
              </a:solidFill>
              <a:cs typeface="Akhbar MT" pitchFamily="2" charset="-78"/>
            </a:endParaRPr>
          </a:p>
          <a:p>
            <a:pPr algn="r"/>
            <a:r>
              <a:rPr lang="ar-SA" sz="4000" b="1" dirty="0" smtClean="0">
                <a:solidFill>
                  <a:schemeClr val="tx2">
                    <a:lumMod val="60000"/>
                    <a:lumOff val="40000"/>
                  </a:schemeClr>
                </a:solidFill>
                <a:cs typeface="Akhbar MT" pitchFamily="2" charset="-78"/>
              </a:rPr>
              <a:t>يتم كتابة الحروف على بطاقات ويلاحظ عمل أكثر من نسخة لأن بعض الحروف مكرر, ويمكن مطابقة الحروف أو الكلمات ونطقها.</a:t>
            </a:r>
            <a:endParaRPr lang="en-US" sz="4000" b="1" dirty="0" smtClean="0">
              <a:solidFill>
                <a:schemeClr val="tx2">
                  <a:lumMod val="60000"/>
                  <a:lumOff val="40000"/>
                </a:schemeClr>
              </a:solidFill>
              <a:cs typeface="Akhbar MT" pitchFamily="2" charset="-78"/>
            </a:endParaRPr>
          </a:p>
          <a:p>
            <a:pPr lvl="0" algn="r"/>
            <a:endParaRPr lang="en-US" sz="36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74638"/>
            <a:ext cx="8643998" cy="6297634"/>
          </a:xfrm>
        </p:spPr>
        <p:txBody>
          <a:bodyPr>
            <a:noAutofit/>
          </a:bodyPr>
          <a:lstStyle/>
          <a:p>
            <a:pPr algn="r">
              <a:buFont typeface="Wingdings" pitchFamily="2" charset="2"/>
              <a:buChar char="q"/>
            </a:pPr>
            <a:r>
              <a:rPr lang="ar-SA" sz="4000" b="1" dirty="0" smtClean="0">
                <a:solidFill>
                  <a:schemeClr val="tx2">
                    <a:lumMod val="60000"/>
                    <a:lumOff val="40000"/>
                  </a:schemeClr>
                </a:solidFill>
                <a:cs typeface="Akhbar MT" pitchFamily="2" charset="-78"/>
              </a:rPr>
              <a:t>وتعتبر مهارات التواصل أحد أهم المهارات التي يجب أن يتقنها الأطفال, وذلك من أجل فهم ما يقوله الآخرون, وكذلك للتعبير عن أفكارهم لفظياً. وتعتبر اللغة الشفهية رموزاً اعتباطية يستخدمها الأفراد ليتمثلوا الأفكار في كلمات وجمل ولكي يتواصلوا مع بعضهم بعضاَ. ومن خلال عملية التواصل الشفهية وغير الشفهية يتم تمثيل وإيصال الأشياء والأحداث, والعلاقات بين الأفراد، والأفراد الذين يعانون من مشكلات في التفكير المنظم, ومن نقص في الانتباه الانتقائي أو الذين يعانون من صعوبة في التذكر أو التمييز, قد يتأخرون في اكتساب القدرة على فهم اللغة أو التعبير عن أفكارهم لفظياً.</a:t>
            </a:r>
            <a:endParaRPr lang="en-US" sz="4000" b="1" dirty="0">
              <a:solidFill>
                <a:schemeClr val="tx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357167"/>
            <a:ext cx="7772400" cy="2071701"/>
          </a:xfrm>
        </p:spPr>
        <p:txBody>
          <a:bodyPr>
            <a:normAutofit fontScale="90000"/>
          </a:bodyPr>
          <a:lstStyle/>
          <a:p>
            <a:r>
              <a:rPr lang="ar-SA" b="1" u="sng" dirty="0" smtClean="0">
                <a:solidFill>
                  <a:srgbClr val="FF0000"/>
                </a:solidFill>
                <a:cs typeface="Akhbar MT" pitchFamily="2" charset="-78"/>
              </a:rPr>
              <a:t>إن اللغة تتشكل من الاستماع والكلام والقراءة والكتابة, وتحصيل هذه المهارة يتبع لنسق معين وترتيب معين</a:t>
            </a:r>
            <a:endParaRPr lang="en-US" u="sng" dirty="0" smtClean="0">
              <a:solidFill>
                <a:srgbClr val="FF0000"/>
              </a:solidFill>
              <a:cs typeface="Akhbar MT" pitchFamily="2" charset="-78"/>
            </a:endParaRPr>
          </a:p>
        </p:txBody>
      </p:sp>
      <p:sp>
        <p:nvSpPr>
          <p:cNvPr id="3" name="عنوان فرعي 2"/>
          <p:cNvSpPr>
            <a:spLocks noGrp="1"/>
          </p:cNvSpPr>
          <p:nvPr>
            <p:ph type="subTitle" idx="1"/>
          </p:nvPr>
        </p:nvSpPr>
        <p:spPr>
          <a:xfrm>
            <a:off x="357158" y="2571744"/>
            <a:ext cx="8572560" cy="3929090"/>
          </a:xfrm>
        </p:spPr>
        <p:txBody>
          <a:bodyPr>
            <a:normAutofit/>
          </a:bodyPr>
          <a:lstStyle/>
          <a:p>
            <a:pPr lvl="0" algn="r">
              <a:buFont typeface="Courier New" pitchFamily="49" charset="0"/>
              <a:buChar char="o"/>
            </a:pPr>
            <a:r>
              <a:rPr lang="ar-SA" sz="4400" dirty="0" smtClean="0">
                <a:solidFill>
                  <a:schemeClr val="tx2">
                    <a:lumMod val="60000"/>
                    <a:lumOff val="40000"/>
                  </a:schemeClr>
                </a:solidFill>
                <a:cs typeface="Akhbar MT" pitchFamily="2" charset="-78"/>
              </a:rPr>
              <a:t>الاستماع (</a:t>
            </a:r>
            <a:r>
              <a:rPr lang="en-US" sz="4400" dirty="0" smtClean="0">
                <a:solidFill>
                  <a:schemeClr val="tx2">
                    <a:lumMod val="60000"/>
                    <a:lumOff val="40000"/>
                  </a:schemeClr>
                </a:solidFill>
                <a:cs typeface="Akhbar MT" pitchFamily="2" charset="-78"/>
              </a:rPr>
              <a:t>Listening</a:t>
            </a:r>
            <a:r>
              <a:rPr lang="ar-SA" sz="4400" dirty="0" smtClean="0">
                <a:solidFill>
                  <a:schemeClr val="tx2">
                    <a:lumMod val="60000"/>
                    <a:lumOff val="40000"/>
                  </a:schemeClr>
                </a:solidFill>
                <a:cs typeface="Akhbar MT" pitchFamily="2" charset="-78"/>
              </a:rPr>
              <a:t>).</a:t>
            </a:r>
            <a:endParaRPr lang="en-US" sz="4400" dirty="0" smtClean="0">
              <a:solidFill>
                <a:schemeClr val="tx2">
                  <a:lumMod val="60000"/>
                  <a:lumOff val="40000"/>
                </a:schemeClr>
              </a:solidFill>
              <a:cs typeface="Akhbar MT" pitchFamily="2" charset="-78"/>
            </a:endParaRPr>
          </a:p>
          <a:p>
            <a:pPr lvl="0" algn="r">
              <a:buFont typeface="Courier New" pitchFamily="49" charset="0"/>
              <a:buChar char="o"/>
            </a:pPr>
            <a:r>
              <a:rPr lang="ar-SA" sz="4400" dirty="0" smtClean="0">
                <a:solidFill>
                  <a:schemeClr val="tx2">
                    <a:lumMod val="60000"/>
                    <a:lumOff val="40000"/>
                  </a:schemeClr>
                </a:solidFill>
                <a:cs typeface="Akhbar MT" pitchFamily="2" charset="-78"/>
              </a:rPr>
              <a:t>التحدث (</a:t>
            </a:r>
            <a:r>
              <a:rPr lang="en-US" sz="4400" dirty="0" smtClean="0">
                <a:solidFill>
                  <a:schemeClr val="tx2">
                    <a:lumMod val="60000"/>
                    <a:lumOff val="40000"/>
                  </a:schemeClr>
                </a:solidFill>
                <a:cs typeface="Akhbar MT" pitchFamily="2" charset="-78"/>
              </a:rPr>
              <a:t>Conversation</a:t>
            </a:r>
            <a:r>
              <a:rPr lang="ar-SA" sz="4400" dirty="0" smtClean="0">
                <a:solidFill>
                  <a:schemeClr val="tx2">
                    <a:lumMod val="60000"/>
                    <a:lumOff val="40000"/>
                  </a:schemeClr>
                </a:solidFill>
                <a:cs typeface="Akhbar MT" pitchFamily="2" charset="-78"/>
              </a:rPr>
              <a:t>).</a:t>
            </a:r>
            <a:endParaRPr lang="en-US" sz="4400" dirty="0" smtClean="0">
              <a:solidFill>
                <a:schemeClr val="tx2">
                  <a:lumMod val="60000"/>
                  <a:lumOff val="40000"/>
                </a:schemeClr>
              </a:solidFill>
              <a:cs typeface="Akhbar MT" pitchFamily="2" charset="-78"/>
            </a:endParaRPr>
          </a:p>
          <a:p>
            <a:pPr lvl="0" algn="r">
              <a:buFont typeface="Courier New" pitchFamily="49" charset="0"/>
              <a:buChar char="o"/>
            </a:pPr>
            <a:r>
              <a:rPr lang="ar-SA" sz="4400" dirty="0" smtClean="0">
                <a:solidFill>
                  <a:schemeClr val="tx2">
                    <a:lumMod val="60000"/>
                    <a:lumOff val="40000"/>
                  </a:schemeClr>
                </a:solidFill>
                <a:cs typeface="Akhbar MT" pitchFamily="2" charset="-78"/>
              </a:rPr>
              <a:t>القراءة (</a:t>
            </a:r>
            <a:r>
              <a:rPr lang="en-US" sz="4400" dirty="0" smtClean="0">
                <a:solidFill>
                  <a:schemeClr val="tx2">
                    <a:lumMod val="60000"/>
                    <a:lumOff val="40000"/>
                  </a:schemeClr>
                </a:solidFill>
                <a:cs typeface="Akhbar MT" pitchFamily="2" charset="-78"/>
              </a:rPr>
              <a:t>Reading</a:t>
            </a:r>
            <a:r>
              <a:rPr lang="ar-SA" sz="4400" dirty="0" smtClean="0">
                <a:solidFill>
                  <a:schemeClr val="tx2">
                    <a:lumMod val="60000"/>
                    <a:lumOff val="40000"/>
                  </a:schemeClr>
                </a:solidFill>
                <a:cs typeface="Akhbar MT" pitchFamily="2" charset="-78"/>
              </a:rPr>
              <a:t>).</a:t>
            </a:r>
            <a:endParaRPr lang="en-US" sz="4400" dirty="0" smtClean="0">
              <a:solidFill>
                <a:schemeClr val="tx2">
                  <a:lumMod val="60000"/>
                  <a:lumOff val="40000"/>
                </a:schemeClr>
              </a:solidFill>
              <a:cs typeface="Akhbar MT" pitchFamily="2" charset="-78"/>
            </a:endParaRPr>
          </a:p>
          <a:p>
            <a:pPr lvl="0" algn="r">
              <a:buFont typeface="Courier New" pitchFamily="49" charset="0"/>
              <a:buChar char="o"/>
            </a:pPr>
            <a:r>
              <a:rPr lang="ar-SA" sz="4400" dirty="0" smtClean="0">
                <a:solidFill>
                  <a:schemeClr val="tx2">
                    <a:lumMod val="60000"/>
                    <a:lumOff val="40000"/>
                  </a:schemeClr>
                </a:solidFill>
                <a:cs typeface="Akhbar MT" pitchFamily="2" charset="-78"/>
              </a:rPr>
              <a:t>الكتابة (</a:t>
            </a:r>
            <a:r>
              <a:rPr lang="en-US" sz="4400" dirty="0" smtClean="0">
                <a:solidFill>
                  <a:schemeClr val="tx2">
                    <a:lumMod val="60000"/>
                    <a:lumOff val="40000"/>
                  </a:schemeClr>
                </a:solidFill>
                <a:cs typeface="Akhbar MT" pitchFamily="2" charset="-78"/>
              </a:rPr>
              <a:t>Writing</a:t>
            </a:r>
            <a:r>
              <a:rPr lang="ar-SA" sz="4400" dirty="0" smtClean="0">
                <a:solidFill>
                  <a:schemeClr val="tx2">
                    <a:lumMod val="60000"/>
                    <a:lumOff val="40000"/>
                  </a:schemeClr>
                </a:solidFill>
                <a:cs typeface="Akhbar MT" pitchFamily="2" charset="-78"/>
              </a:rPr>
              <a:t>).</a:t>
            </a:r>
            <a:endParaRPr lang="en-US" sz="4400" dirty="0" smtClean="0">
              <a:solidFill>
                <a:schemeClr val="tx2">
                  <a:lumMod val="60000"/>
                  <a:lumOff val="40000"/>
                </a:schemeClr>
              </a:solidFill>
              <a:cs typeface="Akhbar MT" pitchFamily="2" charset="-78"/>
            </a:endParaRPr>
          </a:p>
          <a:p>
            <a:pPr algn="r"/>
            <a:endParaRPr lang="en-US" sz="3900" dirty="0">
              <a:solidFill>
                <a:schemeClr val="tx2">
                  <a:lumMod val="60000"/>
                  <a:lumOff val="40000"/>
                </a:schemeClr>
              </a:solidFill>
              <a:cs typeface="Akhbar MT" pitchFamily="2" charset="-78"/>
            </a:endParaRPr>
          </a:p>
          <a:p>
            <a:endParaRPr lang="ar-SA"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97634"/>
          </a:xfrm>
        </p:spPr>
        <p:txBody>
          <a:bodyPr>
            <a:noAutofit/>
          </a:bodyPr>
          <a:lstStyle/>
          <a:p>
            <a:pPr algn="r">
              <a:buFont typeface="Wingdings" pitchFamily="2" charset="2"/>
              <a:buChar char="q"/>
            </a:pPr>
            <a:r>
              <a:rPr lang="ar-SA" b="1" dirty="0" smtClean="0">
                <a:solidFill>
                  <a:schemeClr val="tx2">
                    <a:lumMod val="60000"/>
                    <a:lumOff val="40000"/>
                  </a:schemeClr>
                </a:solidFill>
                <a:cs typeface="Akhbar MT" pitchFamily="2" charset="-78"/>
              </a:rPr>
              <a:t>كما أن الاستماع والتحدث يعتبران من ضمن النظام الأول في اللغة, بينما تعتبر القراءة والكتابة ضمن (النظام الثانوي) في اللغة, لأنها تتعامل مع رموز وبذا يعتبر الاستماع والتحدث من أشكال اللغة الاستقبالية, والقراءة والكتابة ضمن أشكال اللغة التعبيرية.</a:t>
            </a:r>
            <a:endParaRPr lang="en-US" b="1" dirty="0">
              <a:solidFill>
                <a:schemeClr val="tx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74638"/>
            <a:ext cx="8501122" cy="6369072"/>
          </a:xfrm>
        </p:spPr>
        <p:txBody>
          <a:bodyPr>
            <a:noAutofit/>
          </a:bodyPr>
          <a:lstStyle/>
          <a:p>
            <a:pPr algn="r">
              <a:buFont typeface="Wingdings" pitchFamily="2" charset="2"/>
              <a:buChar char="q"/>
            </a:pPr>
            <a:r>
              <a:rPr lang="ar-SA" sz="3600" b="1" dirty="0" smtClean="0">
                <a:solidFill>
                  <a:schemeClr val="tx2">
                    <a:lumMod val="60000"/>
                    <a:lumOff val="40000"/>
                  </a:schemeClr>
                </a:solidFill>
                <a:cs typeface="Akhbar MT" pitchFamily="2" charset="-78"/>
              </a:rPr>
              <a:t>قد تكون الصعوبات اللغوية هي من السمات الظاهرة والأكثر وضوحاً عند من يعاني من صعوبات التعلم من الطلاب, لما تخلفه من مشكلات وصعوبات تشمل حقول المناهج وميادينه المختلفة, والذي يعاني من صعوبات التعلم قد يجد صعوبة في فهم اللغة, وإتباعها والتي يطلق عليها لغة التخاطب, أو التلقي الشفوي, كما يلاقي صعوبات في الاتصال مع الآخرين والتفاهم معهم, فالطالب الذي يعاني من صعوبة التعبير الشفوي (لغة الحديث) سيواجه صعوبات قرائية, ومن يعاني من صعوبات القراءة فسيواجه صعوبات الكتابة, </a:t>
            </a:r>
            <a:r>
              <a:rPr lang="ar-SA" sz="3600" u="sng" dirty="0" smtClean="0">
                <a:solidFill>
                  <a:srgbClr val="FFFF00"/>
                </a:solidFill>
                <a:cs typeface="Akhbar MT" pitchFamily="2" charset="-78"/>
              </a:rPr>
              <a:t>وحسب نتائج بعض الأبحاث فقط دلت الإحصائيات إلى أن (40-60%) ممن يعانون من صعوبات تعلم لديهم مشاكل واضطرابات في اللغة.</a:t>
            </a:r>
            <a:endParaRPr lang="en-US" sz="3600" u="sng" dirty="0">
              <a:solidFill>
                <a:srgbClr val="FFFF00"/>
              </a:solidFill>
              <a:cs typeface="Akhbar MT"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4289"/>
            <a:ext cx="7772400" cy="1000133"/>
          </a:xfrm>
        </p:spPr>
        <p:txBody>
          <a:bodyPr>
            <a:normAutofit fontScale="90000"/>
          </a:bodyPr>
          <a:lstStyle/>
          <a:p>
            <a:r>
              <a:rPr lang="ar-SA" b="1" u="sng" dirty="0" smtClean="0">
                <a:solidFill>
                  <a:srgbClr val="FF0000"/>
                </a:solidFill>
                <a:cs typeface="Akhbar MT" pitchFamily="2" charset="-78"/>
              </a:rPr>
              <a:t>لفهم طبيعة اللغة من أجل وضع الخطط الملائمة لمعالجة مشكلاتها لابد من التعرف على مكونات اللغة</a:t>
            </a:r>
            <a:endParaRPr lang="en-US" u="sng" dirty="0" smtClean="0">
              <a:solidFill>
                <a:srgbClr val="FF0000"/>
              </a:solidFill>
              <a:cs typeface="Akhbar MT" pitchFamily="2" charset="-78"/>
            </a:endParaRPr>
          </a:p>
        </p:txBody>
      </p:sp>
      <p:sp>
        <p:nvSpPr>
          <p:cNvPr id="3" name="عنوان فرعي 2"/>
          <p:cNvSpPr>
            <a:spLocks noGrp="1"/>
          </p:cNvSpPr>
          <p:nvPr>
            <p:ph type="subTitle" idx="1"/>
          </p:nvPr>
        </p:nvSpPr>
        <p:spPr>
          <a:xfrm>
            <a:off x="285720" y="1142984"/>
            <a:ext cx="8715436" cy="5286412"/>
          </a:xfrm>
        </p:spPr>
        <p:txBody>
          <a:bodyPr>
            <a:normAutofit/>
          </a:bodyPr>
          <a:lstStyle/>
          <a:p>
            <a:pPr lvl="0" algn="r"/>
            <a:r>
              <a:rPr lang="ar-SA" sz="4400" b="1" u="sng" dirty="0" smtClean="0">
                <a:solidFill>
                  <a:schemeClr val="tx2">
                    <a:lumMod val="60000"/>
                    <a:lumOff val="40000"/>
                  </a:schemeClr>
                </a:solidFill>
                <a:cs typeface="Akhbar MT" pitchFamily="2" charset="-78"/>
              </a:rPr>
              <a:t>1. المحتوى:</a:t>
            </a:r>
            <a:endParaRPr lang="en-US" sz="4400" b="1" u="sng" dirty="0" smtClean="0">
              <a:solidFill>
                <a:schemeClr val="tx2">
                  <a:lumMod val="60000"/>
                  <a:lumOff val="40000"/>
                </a:schemeClr>
              </a:solidFill>
              <a:cs typeface="Akhbar MT" pitchFamily="2" charset="-78"/>
            </a:endParaRPr>
          </a:p>
          <a:p>
            <a:pPr algn="r"/>
            <a:r>
              <a:rPr lang="ar-SA" sz="4400" b="1" dirty="0" smtClean="0">
                <a:solidFill>
                  <a:schemeClr val="tx2">
                    <a:lumMod val="60000"/>
                    <a:lumOff val="40000"/>
                  </a:schemeClr>
                </a:solidFill>
                <a:cs typeface="Akhbar MT" pitchFamily="2" charset="-78"/>
              </a:rPr>
              <a:t>ويقصد </a:t>
            </a:r>
            <a:r>
              <a:rPr lang="ar-SA" sz="4400" b="1" dirty="0" err="1" smtClean="0">
                <a:solidFill>
                  <a:schemeClr val="tx2">
                    <a:lumMod val="60000"/>
                    <a:lumOff val="40000"/>
                  </a:schemeClr>
                </a:solidFill>
                <a:cs typeface="Akhbar MT" pitchFamily="2" charset="-78"/>
              </a:rPr>
              <a:t>به</a:t>
            </a:r>
            <a:r>
              <a:rPr lang="ar-SA" sz="4400" b="1" dirty="0" smtClean="0">
                <a:solidFill>
                  <a:schemeClr val="tx2">
                    <a:lumMod val="60000"/>
                    <a:lumOff val="40000"/>
                  </a:schemeClr>
                </a:solidFill>
                <a:cs typeface="Akhbar MT" pitchFamily="2" charset="-78"/>
              </a:rPr>
              <a:t> الأفكار والعواطف والأحاسيس, وكل ما يدور في ذهن الفرد ويرغب بإيصاله إلى الآخرين, وهنا ينبغي معرفة أن الأفكار إنما تنطوي على مفاهيم وحقائق وغيرها لذلك عندما نعلم الطفل الأفكار إنما نعلمه العلاقة ما بين هذه الأفكار والمفاهيم.</a:t>
            </a:r>
            <a:endParaRPr lang="en-US" sz="4400" b="1" dirty="0" smtClean="0">
              <a:solidFill>
                <a:schemeClr val="tx2">
                  <a:lumMod val="60000"/>
                  <a:lumOff val="40000"/>
                </a:schemeClr>
              </a:solidFill>
              <a:cs typeface="Akhbar MT" pitchFamily="2" charset="-78"/>
            </a:endParaRPr>
          </a:p>
          <a:p>
            <a:pPr algn="r"/>
            <a:endParaRPr lang="ar-SA" b="1"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4291"/>
            <a:ext cx="7772400" cy="785817"/>
          </a:xfrm>
        </p:spPr>
        <p:txBody>
          <a:bodyPr>
            <a:normAutofit/>
          </a:bodyPr>
          <a:lstStyle/>
          <a:p>
            <a:pPr lvl="0"/>
            <a:r>
              <a:rPr lang="ar-SA" b="1" u="sng" dirty="0" smtClean="0">
                <a:solidFill>
                  <a:srgbClr val="FF0000"/>
                </a:solidFill>
                <a:cs typeface="Akhbar MT" pitchFamily="2" charset="-78"/>
              </a:rPr>
              <a:t>2. الشكل</a:t>
            </a:r>
            <a:endParaRPr lang="en-US" b="1" u="sng" dirty="0" smtClean="0">
              <a:solidFill>
                <a:srgbClr val="FF0000"/>
              </a:solidFill>
              <a:cs typeface="Akhbar MT" pitchFamily="2" charset="-78"/>
            </a:endParaRPr>
          </a:p>
        </p:txBody>
      </p:sp>
      <p:sp>
        <p:nvSpPr>
          <p:cNvPr id="3" name="عنوان فرعي 2"/>
          <p:cNvSpPr>
            <a:spLocks noGrp="1"/>
          </p:cNvSpPr>
          <p:nvPr>
            <p:ph type="subTitle" idx="1"/>
          </p:nvPr>
        </p:nvSpPr>
        <p:spPr>
          <a:xfrm>
            <a:off x="357158" y="1214422"/>
            <a:ext cx="8429684" cy="5214974"/>
          </a:xfrm>
        </p:spPr>
        <p:txBody>
          <a:bodyPr>
            <a:normAutofit/>
          </a:bodyPr>
          <a:lstStyle/>
          <a:p>
            <a:pPr algn="r"/>
            <a:r>
              <a:rPr lang="ar-SA" sz="4800" b="1" dirty="0" smtClean="0">
                <a:solidFill>
                  <a:schemeClr val="tx2">
                    <a:lumMod val="60000"/>
                    <a:lumOff val="40000"/>
                  </a:schemeClr>
                </a:solidFill>
                <a:cs typeface="Akhbar MT" pitchFamily="2" charset="-78"/>
              </a:rPr>
              <a:t>ويحتاج المحتوى حتى يتم إيصاله إلى الآخرين مجموعة من الرموز والكلمات ذات الدلالة المعبرة التي تسير وفق ضوابط وقواعد متعارف عليها بين المخاطبين حتى تصبح مفهومه, وتؤدي الغرض المراد منها, ويتضمن شكل اللغة علم الأصوات بشقيه علم النحو وعلم الصرف.</a:t>
            </a:r>
            <a:endParaRPr lang="en-US" sz="4800" b="1" dirty="0" smtClean="0">
              <a:solidFill>
                <a:schemeClr val="tx2">
                  <a:lumMod val="60000"/>
                  <a:lumOff val="40000"/>
                </a:schemeClr>
              </a:solidFill>
              <a:cs typeface="Akhbar MT" pitchFamily="2" charset="-78"/>
            </a:endParaRPr>
          </a:p>
          <a:p>
            <a:pPr algn="r"/>
            <a:endParaRPr lang="ar-SA" b="1" dirty="0">
              <a:solidFill>
                <a:schemeClr val="tx2">
                  <a:lumMod val="60000"/>
                  <a:lumOff val="40000"/>
                </a:schemeClr>
              </a:solidFill>
              <a:cs typeface="Akhbar MT" pitchFamily="2" charset="-7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1026</TotalTime>
  <Words>2470</Words>
  <Application>Microsoft Office PowerPoint</Application>
  <PresentationFormat>عرض على الشاشة (3:4)‏</PresentationFormat>
  <Paragraphs>139</Paragraphs>
  <Slides>37</Slides>
  <Notes>0</Notes>
  <HiddenSlides>0</HiddenSlides>
  <MMClips>0</MMClips>
  <ScaleCrop>false</ScaleCrop>
  <HeadingPairs>
    <vt:vector size="4" baseType="variant">
      <vt:variant>
        <vt:lpstr>نسق</vt:lpstr>
      </vt:variant>
      <vt:variant>
        <vt:i4>1</vt:i4>
      </vt:variant>
      <vt:variant>
        <vt:lpstr>عناوين الشرائح</vt:lpstr>
      </vt:variant>
      <vt:variant>
        <vt:i4>37</vt:i4>
      </vt:variant>
    </vt:vector>
  </HeadingPairs>
  <TitlesOfParts>
    <vt:vector size="38" baseType="lpstr">
      <vt:lpstr>سمة Office</vt:lpstr>
      <vt:lpstr>الفصل السادس صعوبات اللغة الشفهية</vt:lpstr>
      <vt:lpstr>عرض تقديمي في PowerPoint</vt:lpstr>
      <vt:lpstr>واللغة مجموعة من الرموز الصوتية المنطوقة ذات الدلالة المتعارف عليها بين مجموعة من الناس, والتي يتم من خلالها التواصل البشري وهي وسيلة من وسائل التفكير التي يتميز بها البشر عن غيرهم من المخلوقات الأخرى والتي يمكن اكتسابها من خلال البيئة التي يعيش فيها.</vt:lpstr>
      <vt:lpstr>وتعتبر مهارات التواصل أحد أهم المهارات التي يجب أن يتقنها الأطفال, وذلك من أجل فهم ما يقوله الآخرون, وكذلك للتعبير عن أفكارهم لفظياً. وتعتبر اللغة الشفهية رموزاً اعتباطية يستخدمها الأفراد ليتمثلوا الأفكار في كلمات وجمل ولكي يتواصلوا مع بعضهم بعضاَ. ومن خلال عملية التواصل الشفهية وغير الشفهية يتم تمثيل وإيصال الأشياء والأحداث, والعلاقات بين الأفراد، والأفراد الذين يعانون من مشكلات في التفكير المنظم, ومن نقص في الانتباه الانتقائي أو الذين يعانون من صعوبة في التذكر أو التمييز, قد يتأخرون في اكتساب القدرة على فهم اللغة أو التعبير عن أفكارهم لفظياً.</vt:lpstr>
      <vt:lpstr>إن اللغة تتشكل من الاستماع والكلام والقراءة والكتابة, وتحصيل هذه المهارة يتبع لنسق معين وترتيب معين</vt:lpstr>
      <vt:lpstr>كما أن الاستماع والتحدث يعتبران من ضمن النظام الأول في اللغة, بينما تعتبر القراءة والكتابة ضمن (النظام الثانوي) في اللغة, لأنها تتعامل مع رموز وبذا يعتبر الاستماع والتحدث من أشكال اللغة الاستقبالية, والقراءة والكتابة ضمن أشكال اللغة التعبيرية.</vt:lpstr>
      <vt:lpstr>قد تكون الصعوبات اللغوية هي من السمات الظاهرة والأكثر وضوحاً عند من يعاني من صعوبات التعلم من الطلاب, لما تخلفه من مشكلات وصعوبات تشمل حقول المناهج وميادينه المختلفة, والذي يعاني من صعوبات التعلم قد يجد صعوبة في فهم اللغة, وإتباعها والتي يطلق عليها لغة التخاطب, أو التلقي الشفوي, كما يلاقي صعوبات في الاتصال مع الآخرين والتفاهم معهم, فالطالب الذي يعاني من صعوبة التعبير الشفوي (لغة الحديث) سيواجه صعوبات قرائية, ومن يعاني من صعوبات القراءة فسيواجه صعوبات الكتابة, وحسب نتائج بعض الأبحاث فقط دلت الإحصائيات إلى أن (40-60%) ممن يعانون من صعوبات تعلم لديهم مشاكل واضطرابات في اللغة.</vt:lpstr>
      <vt:lpstr>لفهم طبيعة اللغة من أجل وضع الخطط الملائمة لمعالجة مشكلاتها لابد من التعرف على مكونات اللغة</vt:lpstr>
      <vt:lpstr>2. الشكل</vt:lpstr>
      <vt:lpstr>3. الاستعمال</vt:lpstr>
      <vt:lpstr>إن الإدراك الخاطئ لاستعمال اللغة عند الطفل وفق أهداف استعمال اللغة وسياقها قد يجعل الاتصال بين الفرد المتكلم والمستقبل أمراً صعباً يفقده قيمته ووظيفته.</vt:lpstr>
      <vt:lpstr>وظائف اللغة</vt:lpstr>
      <vt:lpstr>عرض تقديمي في PowerPoint</vt:lpstr>
      <vt:lpstr> مراحل تطور اللغة</vt:lpstr>
      <vt:lpstr>العلاقة بين اضطرابات اللغة وعوامل أخرى</vt:lpstr>
      <vt:lpstr>نسبة انتشار اضطرابات اللغة</vt:lpstr>
      <vt:lpstr>عرض تقديمي في PowerPoint</vt:lpstr>
      <vt:lpstr> صعوبات اللغة الشفهية:</vt:lpstr>
      <vt:lpstr>أسباب صعوبات اللغة الشفهية</vt:lpstr>
      <vt:lpstr>أنواع صعوبات اللغة الشفوية</vt:lpstr>
      <vt:lpstr>خصائص الأطفال ممن لديهم صعوبات في التعبير الشفهي</vt:lpstr>
      <vt:lpstr>تشخيص صعوبات اللغة الشفهية</vt:lpstr>
      <vt:lpstr>عرض تقديمي في PowerPoint</vt:lpstr>
      <vt:lpstr>وفي المرحلة الثالثة يتم تقييم للعوامل الجسمية أو النفسية والتي عادة تتم من خلال تأكد المشخص من:</vt:lpstr>
      <vt:lpstr>عرض تقديمي في PowerPoint</vt:lpstr>
      <vt:lpstr>عرض تقديمي في PowerPoint</vt:lpstr>
      <vt:lpstr>عرض تقديمي في PowerPoint</vt:lpstr>
      <vt:lpstr>طرق واستراتيجيات تعليم اللغة الشفوية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بعض النشاطات في مجال تعليم اللغة الشفوية</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الثالث صعوبات الذاكرة</dc:title>
  <dc:creator>user</dc:creator>
  <cp:lastModifiedBy>SONY</cp:lastModifiedBy>
  <cp:revision>56</cp:revision>
  <dcterms:created xsi:type="dcterms:W3CDTF">2012-10-28T09:40:17Z</dcterms:created>
  <dcterms:modified xsi:type="dcterms:W3CDTF">2015-08-29T12:20:13Z</dcterms:modified>
</cp:coreProperties>
</file>