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96" d="100"/>
          <a:sy n="96" d="100"/>
        </p:scale>
        <p:origin x="1134" y="3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8027F59-C271-4FF6-8976-08BBEDD4F472}" type="datetimeFigureOut">
              <a:rPr lang="ar-SA" smtClean="0"/>
              <a:t>13/06/1438</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BC311233-1862-422D-9055-4A68C2DF81FB}" type="slidenum">
              <a:rPr lang="ar-SA" smtClean="0"/>
              <a:t>‹#›</a:t>
            </a:fld>
            <a:endParaRPr lang="ar-SA"/>
          </a:p>
        </p:txBody>
      </p:sp>
    </p:spTree>
    <p:extLst>
      <p:ext uri="{BB962C8B-B14F-4D97-AF65-F5344CB8AC3E}">
        <p14:creationId xmlns:p14="http://schemas.microsoft.com/office/powerpoint/2010/main" val="312117206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r">
              <a:defRPr sz="5900" spc="-100" baseline="0">
                <a:solidFill>
                  <a:srgbClr val="FFFFFF"/>
                </a:solidFill>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r">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DB9267E-B169-4919-80FE-F9C9CD48EC07}" type="datetimeFigureOut">
              <a:rPr lang="ar-SA" smtClean="0"/>
              <a:t>13/06/1438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294227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DB9267E-B169-4919-80FE-F9C9CD48EC07}" type="datetimeFigureOut">
              <a:rPr lang="ar-SA" smtClean="0"/>
              <a:t>13/06/1438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331136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EDB9267E-B169-4919-80FE-F9C9CD48EC07}" type="datetimeFigureOut">
              <a:rPr lang="ar-SA" smtClean="0"/>
              <a:t>13/06/1438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3738134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EDB9267E-B169-4919-80FE-F9C9CD48EC07}" type="datetimeFigureOut">
              <a:rPr lang="ar-SA" smtClean="0"/>
              <a:t>13/06/1438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4134675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EDB9267E-B169-4919-80FE-F9C9CD48EC07}" type="datetimeFigureOut">
              <a:rPr lang="ar-SA" smtClean="0"/>
              <a:t>13/06/1438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3016408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8" name="Date Placeholder 7"/>
          <p:cNvSpPr>
            <a:spLocks noGrp="1"/>
          </p:cNvSpPr>
          <p:nvPr>
            <p:ph type="dt" sz="half" idx="10"/>
          </p:nvPr>
        </p:nvSpPr>
        <p:spPr/>
        <p:txBody>
          <a:bodyPr/>
          <a:lstStyle/>
          <a:p>
            <a:fld id="{EDB9267E-B169-4919-80FE-F9C9CD48EC07}" type="datetimeFigureOut">
              <a:rPr lang="ar-SA" smtClean="0"/>
              <a:t>13/06/1438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183316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2" name="Date Placeholder 1"/>
          <p:cNvSpPr>
            <a:spLocks noGrp="1"/>
          </p:cNvSpPr>
          <p:nvPr>
            <p:ph type="dt" sz="half" idx="10"/>
          </p:nvPr>
        </p:nvSpPr>
        <p:spPr/>
        <p:txBody>
          <a:bodyPr/>
          <a:lstStyle/>
          <a:p>
            <a:fld id="{EDB9267E-B169-4919-80FE-F9C9CD48EC07}" type="datetimeFigureOut">
              <a:rPr lang="ar-SA" smtClean="0"/>
              <a:t>13/06/1438</a:t>
            </a:fld>
            <a:endParaRPr lang="ar-SA"/>
          </a:p>
        </p:txBody>
      </p:sp>
      <p:sp>
        <p:nvSpPr>
          <p:cNvPr id="11" name="Footer Placeholder 10"/>
          <p:cNvSpPr>
            <a:spLocks noGrp="1"/>
          </p:cNvSpPr>
          <p:nvPr>
            <p:ph type="ftr" sz="quarter" idx="11"/>
          </p:nvPr>
        </p:nvSpPr>
        <p:spPr/>
        <p:txBody>
          <a:bodyPr/>
          <a:lstStyle/>
          <a:p>
            <a:endParaRPr lang="ar-SA"/>
          </a:p>
        </p:txBody>
      </p:sp>
      <p:sp>
        <p:nvSpPr>
          <p:cNvPr id="12" name="Slide Number Placeholder 11"/>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2226925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a:t>انقر لتحرير نمط العنوان الرئيسي</a:t>
            </a:r>
            <a:endParaRPr lang="en-US" dirty="0"/>
          </a:p>
        </p:txBody>
      </p:sp>
      <p:sp>
        <p:nvSpPr>
          <p:cNvPr id="2" name="Date Placeholder 1"/>
          <p:cNvSpPr>
            <a:spLocks noGrp="1"/>
          </p:cNvSpPr>
          <p:nvPr>
            <p:ph type="dt" sz="half" idx="10"/>
          </p:nvPr>
        </p:nvSpPr>
        <p:spPr/>
        <p:txBody>
          <a:bodyPr/>
          <a:lstStyle/>
          <a:p>
            <a:fld id="{EDB9267E-B169-4919-80FE-F9C9CD48EC07}" type="datetimeFigureOut">
              <a:rPr lang="ar-SA" smtClean="0"/>
              <a:t>13/06/1438</a:t>
            </a:fld>
            <a:endParaRPr lang="ar-SA"/>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434978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DB9267E-B169-4919-80FE-F9C9CD48EC07}" type="datetimeFigureOut">
              <a:rPr lang="ar-SA" smtClean="0"/>
              <a:t>13/06/1438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3292931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8" name="Date Placeholder 7"/>
          <p:cNvSpPr>
            <a:spLocks noGrp="1"/>
          </p:cNvSpPr>
          <p:nvPr>
            <p:ph type="dt" sz="half" idx="10"/>
          </p:nvPr>
        </p:nvSpPr>
        <p:spPr/>
        <p:txBody>
          <a:bodyPr/>
          <a:lstStyle/>
          <a:p>
            <a:fld id="{EDB9267E-B169-4919-80FE-F9C9CD48EC07}" type="datetimeFigureOut">
              <a:rPr lang="ar-SA" smtClean="0"/>
              <a:t>13/06/1438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1998807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8" name="Date Placeholder 7"/>
          <p:cNvSpPr>
            <a:spLocks noGrp="1"/>
          </p:cNvSpPr>
          <p:nvPr>
            <p:ph type="dt" sz="half" idx="10"/>
          </p:nvPr>
        </p:nvSpPr>
        <p:spPr/>
        <p:txBody>
          <a:bodyPr/>
          <a:lstStyle/>
          <a:p>
            <a:fld id="{EDB9267E-B169-4919-80FE-F9C9CD48EC07}" type="datetimeFigureOut">
              <a:rPr lang="ar-SA" smtClean="0"/>
              <a:t>13/06/1438</a:t>
            </a:fld>
            <a:endParaRPr lang="ar-SA"/>
          </a:p>
        </p:txBody>
      </p:sp>
      <p:sp>
        <p:nvSpPr>
          <p:cNvPr id="9" name="Footer Placeholder 8"/>
          <p:cNvSpPr>
            <a:spLocks noGrp="1"/>
          </p:cNvSpPr>
          <p:nvPr>
            <p:ph type="ftr" sz="quarter" idx="11"/>
          </p:nvPr>
        </p:nvSpPr>
        <p:spPr>
          <a:xfrm>
            <a:off x="3499101" y="6356350"/>
            <a:ext cx="5911517" cy="365125"/>
          </a:xfrm>
        </p:spPr>
        <p:txBody>
          <a:bodyPr/>
          <a:lstStyle/>
          <a:p>
            <a:endParaRPr lang="ar-SA"/>
          </a:p>
        </p:txBody>
      </p:sp>
      <p:sp>
        <p:nvSpPr>
          <p:cNvPr id="10" name="Slide Number Placeholder 9"/>
          <p:cNvSpPr>
            <a:spLocks noGrp="1"/>
          </p:cNvSpPr>
          <p:nvPr>
            <p:ph type="sldNum" sz="quarter" idx="12"/>
          </p:nvPr>
        </p:nvSpPr>
        <p:spPr/>
        <p:txBody>
          <a:bodyPr/>
          <a:lstStyle/>
          <a:p>
            <a:fld id="{967EDE30-E95B-4CDB-B1EF-C5CCA453F6B7}" type="slidenum">
              <a:rPr lang="ar-SA" smtClean="0"/>
              <a:t>‹#›</a:t>
            </a:fld>
            <a:endParaRPr lang="ar-SA"/>
          </a:p>
        </p:txBody>
      </p:sp>
    </p:spTree>
    <p:extLst>
      <p:ext uri="{BB962C8B-B14F-4D97-AF65-F5344CB8AC3E}">
        <p14:creationId xmlns:p14="http://schemas.microsoft.com/office/powerpoint/2010/main" val="548058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fld id="{EDB9267E-B169-4919-80FE-F9C9CD48EC07}" type="datetimeFigureOut">
              <a:rPr lang="ar-SA" smtClean="0"/>
              <a:t>13/06/1438</a:t>
            </a:fld>
            <a:endParaRPr lang="ar-SA"/>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967EDE30-E95B-4CDB-B1EF-C5CCA453F6B7}" type="slidenum">
              <a:rPr lang="ar-SA" smtClean="0"/>
              <a:t>‹#›</a:t>
            </a:fld>
            <a:endParaRPr lang="ar-SA"/>
          </a:p>
        </p:txBody>
      </p:sp>
    </p:spTree>
    <p:extLst>
      <p:ext uri="{BB962C8B-B14F-4D97-AF65-F5344CB8AC3E}">
        <p14:creationId xmlns:p14="http://schemas.microsoft.com/office/powerpoint/2010/main" val="29029715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6692" y="1298448"/>
            <a:ext cx="7668356" cy="3255264"/>
          </a:xfrm>
        </p:spPr>
        <p:txBody>
          <a:bodyPr/>
          <a:lstStyle/>
          <a:p>
            <a:r>
              <a:rPr lang="ar-SA" dirty="0"/>
              <a:t>العلاج الممركز حول الذات</a:t>
            </a:r>
          </a:p>
        </p:txBody>
      </p:sp>
      <p:sp>
        <p:nvSpPr>
          <p:cNvPr id="3" name="عنوان فرعي 2"/>
          <p:cNvSpPr>
            <a:spLocks noGrp="1"/>
          </p:cNvSpPr>
          <p:nvPr>
            <p:ph type="subTitle" idx="1"/>
          </p:nvPr>
        </p:nvSpPr>
        <p:spPr/>
        <p:txBody>
          <a:bodyPr/>
          <a:lstStyle/>
          <a:p>
            <a:endParaRPr lang="ar-SA"/>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7447" y="685800"/>
            <a:ext cx="3034553" cy="54057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93043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pPr algn="just"/>
            <a:r>
              <a:rPr lang="ar-SA" sz="1800" dirty="0"/>
              <a:t>الأسلوب العلاجي الذي اتبع في هذه الحالة يسير على خطى كارل روجرز وكلما زاد ارتياحها لقبول المعالج لها كان يقدم لها تأويلات طفيفة , كما تمكن من تعديل فكرتها وإذا كانت تريد أن تكون جزءاً من حياة محيطها فإن عليها قبول الناس الذين في حياتها كما هم .</a:t>
            </a:r>
          </a:p>
          <a:p>
            <a:pPr algn="just"/>
            <a:r>
              <a:rPr lang="ar-SA" sz="1800" dirty="0"/>
              <a:t>وكلما زاد قبولها في المجتمع ستقترب تدريجياً من تحقيق الذات بما يتفق مع المجتمع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919" y="1123838"/>
            <a:ext cx="2947482" cy="4601182"/>
          </a:xfrm>
          <a:prstGeom prst="rect">
            <a:avLst/>
          </a:prstGeom>
        </p:spPr>
      </p:pic>
    </p:spTree>
    <p:extLst>
      <p:ext uri="{BB962C8B-B14F-4D97-AF65-F5344CB8AC3E}">
        <p14:creationId xmlns:p14="http://schemas.microsoft.com/office/powerpoint/2010/main" val="4280579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b="1" dirty="0"/>
              <a:t>موجز حالة: حكاية أسماء</a:t>
            </a:r>
            <a:endParaRPr lang="en-US" b="1" dirty="0"/>
          </a:p>
          <a:p>
            <a:pPr algn="just"/>
            <a:r>
              <a:rPr lang="ar-SA" dirty="0"/>
              <a:t>أسماء ربة بيت في الأربعين من عمرها ولها ولدان وبنتان وكانت تشتكي من اكتئاب خفيف وكانت تعيش مثقلة بالإحساس بالخطيئة لأنها لم تكن مخلصة لزوجها فقد قابلت مؤخرا رجلاَ يبدو ممتلئا حيوية ويغمرها شعور عارم بإقامة علاقة معه وتعود مشكلة أسماء إلى يوم الزفاف فقد زفت في السادسة عشر من عمرها إلى فتى في الخامسة عشر لم تره من قبل وصدمت بعد الزواج عندما وجدته بارداَ </a:t>
            </a:r>
            <a:r>
              <a:rPr lang="ar-SA" dirty="0" err="1"/>
              <a:t>ونائياَ</a:t>
            </a:r>
            <a:r>
              <a:rPr lang="ar-SA" dirty="0"/>
              <a:t> بنفسه وبعد أسابيع من الزواج أبدت رغبتها في الانفصال ولكن أعراف المجتمع كانت لها بالمرصاد ولكن وبعد 24 سنة لم يعد بوسعها احتمال العيش مع زوجها وقبل 5 سنوات شرعت أسماء في التمرد فعبرت عن خيبتها برفضها الجنس مع شخص لا تحبه أي زوجها.</a:t>
            </a:r>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919" y="1123837"/>
            <a:ext cx="2947482" cy="4601183"/>
          </a:xfrm>
          <a:prstGeom prst="rect">
            <a:avLst/>
          </a:prstGeom>
        </p:spPr>
      </p:pic>
    </p:spTree>
    <p:extLst>
      <p:ext uri="{BB962C8B-B14F-4D97-AF65-F5344CB8AC3E}">
        <p14:creationId xmlns:p14="http://schemas.microsoft.com/office/powerpoint/2010/main" val="2534206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a:t>وكانت أسماء قادرة على التحكم بنفسها طوال مرحلة العلاج فقد كانت -بدعم من المعالج- قادرة أن ترى أن فقدانها التحكم بنفسها وانخراطها في علاقة خارج إطار الزواج سيؤدي إلى الذنب وبالمقابل طلب منها المعالج أن توجه الطاقة التي بداخلها إلى شيء أكثر عملية وكانت لأسماء موهبة إدارة الأعمال وبدأت العمل في مشروع صغير وسرعان ما بدأ عملها يكبر وكانت سعيدة بورود اخبار شركتها في وسائل الأنباء ومع نجاحها هذا وقد كبر أطفالها طلبت الطلاق ورفض و وحاول أن يمنعها من مزاولة عملها وبعد نضال طويل تمكنت أسماء من الحصول على الطلاق وظنت أنها أصبحت سيدة مستقلة ولكن بذلك الوقت كان الرجل الآخر الذ كان مستعداَ للزواج منها قد ذهب في سبيله وكمطلقة كان عليها أن تعيش في بيت أخيها وخوفا من لوم المجتمع على تركه الحبل على الغارب لأخته تشدد أخوها كثيراَ في تقييد نشاطها خارج البيت واكتشفت أسماء أن طلاقها أتى في الحقيقة بمردود عكسي</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920" y="1123836"/>
            <a:ext cx="2947482" cy="4601184"/>
          </a:xfrm>
          <a:prstGeom prst="rect">
            <a:avLst/>
          </a:prstGeom>
        </p:spPr>
      </p:pic>
    </p:spTree>
    <p:extLst>
      <p:ext uri="{BB962C8B-B14F-4D97-AF65-F5344CB8AC3E}">
        <p14:creationId xmlns:p14="http://schemas.microsoft.com/office/powerpoint/2010/main" val="1735641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a:t>وقررت أسماء أخيرَا اتخاذ قرار خطير: أن ترجع إلى عصمة زوجها فقد وجدت أن هذا أكثر سلامة من بقائها في بيت أخيها وحاولت أن ترجع إلى عملها ولكن فات </a:t>
            </a:r>
            <a:r>
              <a:rPr lang="ar-SA" dirty="0" err="1"/>
              <a:t>الآوان</a:t>
            </a:r>
            <a:r>
              <a:rPr lang="ar-SA" dirty="0"/>
              <a:t> فقد كان الجميع يوجه اللوم إليها بشأن فشل زواجها ويعزون ذلك إلى انشغالها بعملها عنه في البداية لم تبال أسماء بالنقد ولكنها في النهاية وجدت أنها تسيء إلى سمعة ابنتيها وهما في سن الزواج وعندها قررت أسماء ان تضحي بكل شيء وقتلت آخر أمل لديها يجلب لها الرضا الشخصي والسعادة فتخلت عن أعمالها واضطرت للبقاء في البيت لتظهر بمظهر السيدة المحترمة التي تعتني بزوجها وسمعة بناتها ولم تتغير علاقتها بزوجها أبداَ وإن كانا يظهران بمظهر الأزواج وما زالت تحت العلاج وتتعلم أن تقبل العيش ضمن حدود وضعها.</a:t>
            </a:r>
            <a:endParaRPr lang="en-US" dirty="0"/>
          </a:p>
          <a:p>
            <a:r>
              <a:rPr lang="ar-SA" dirty="0"/>
              <a:t>وتقول لنا هذه الحالة أنه مهما كنت موهوباَ فأن السعادة الشخصية لا تأتي من داخلك فقط ولكن بالتوافق مع الواقع الاجتماعي من حولك.</a:t>
            </a:r>
            <a:endParaRPr lang="en-US" dirty="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919" y="1123836"/>
            <a:ext cx="2947482" cy="4601183"/>
          </a:xfrm>
          <a:prstGeom prst="rect">
            <a:avLst/>
          </a:prstGeom>
        </p:spPr>
      </p:pic>
    </p:spTree>
    <p:extLst>
      <p:ext uri="{BB962C8B-B14F-4D97-AF65-F5344CB8AC3E}">
        <p14:creationId xmlns:p14="http://schemas.microsoft.com/office/powerpoint/2010/main" val="3279214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marL="0" indent="0">
              <a:buNone/>
            </a:pPr>
            <a:r>
              <a:rPr lang="ar-SA" dirty="0" smtClean="0">
                <a:solidFill>
                  <a:schemeClr val="accent1"/>
                </a:solidFill>
              </a:rPr>
              <a:t>الطالبات :</a:t>
            </a:r>
          </a:p>
          <a:p>
            <a:pPr marL="0" indent="0">
              <a:buNone/>
            </a:pPr>
            <a:r>
              <a:rPr lang="ar-SA" dirty="0" smtClean="0">
                <a:solidFill>
                  <a:schemeClr val="accent1"/>
                </a:solidFill>
              </a:rPr>
              <a:t>رحاب السماري </a:t>
            </a:r>
          </a:p>
          <a:p>
            <a:pPr marL="0" indent="0">
              <a:buNone/>
            </a:pPr>
            <a:r>
              <a:rPr lang="ar-SA" dirty="0" smtClean="0">
                <a:solidFill>
                  <a:schemeClr val="accent1"/>
                </a:solidFill>
              </a:rPr>
              <a:t>رنا باعشن </a:t>
            </a:r>
          </a:p>
          <a:p>
            <a:pPr marL="0" indent="0">
              <a:buNone/>
            </a:pPr>
            <a:r>
              <a:rPr lang="ar-SA" dirty="0" smtClean="0">
                <a:solidFill>
                  <a:schemeClr val="accent1"/>
                </a:solidFill>
              </a:rPr>
              <a:t>تهاني الحمالي</a:t>
            </a:r>
          </a:p>
          <a:p>
            <a:pPr marL="0" indent="0">
              <a:buNone/>
            </a:pPr>
            <a:r>
              <a:rPr lang="ar-SA" dirty="0" smtClean="0">
                <a:solidFill>
                  <a:schemeClr val="accent1"/>
                </a:solidFill>
              </a:rPr>
              <a:t>هيفاء القحطاني</a:t>
            </a:r>
          </a:p>
          <a:p>
            <a:pPr marL="0" indent="0">
              <a:buNone/>
            </a:pPr>
            <a:endParaRPr lang="ar-SA" dirty="0">
              <a:solidFill>
                <a:schemeClr val="accent1"/>
              </a:solidFill>
            </a:endParaRPr>
          </a:p>
          <a:p>
            <a:pPr marL="0" indent="0">
              <a:buNone/>
            </a:pPr>
            <a:r>
              <a:rPr lang="ar-SA" dirty="0" smtClean="0">
                <a:solidFill>
                  <a:schemeClr val="accent1"/>
                </a:solidFill>
              </a:rPr>
              <a:t>المرجع:</a:t>
            </a:r>
          </a:p>
          <a:p>
            <a:pPr marL="0" indent="0">
              <a:buNone/>
            </a:pPr>
            <a:r>
              <a:rPr lang="ar-SA" dirty="0" smtClean="0">
                <a:solidFill>
                  <a:schemeClr val="accent1"/>
                </a:solidFill>
              </a:rPr>
              <a:t>الجبلي , قتيبة &amp;الِيحيا , فهد (1416). العلاج النفسي وتطبيقاته في المجتمع العربي </a:t>
            </a:r>
            <a:endParaRPr lang="ar-SA" dirty="0">
              <a:solidFill>
                <a:schemeClr val="accent1"/>
              </a:solidFill>
            </a:endParaRPr>
          </a:p>
        </p:txBody>
      </p:sp>
    </p:spTree>
    <p:extLst>
      <p:ext uri="{BB962C8B-B14F-4D97-AF65-F5344CB8AC3E}">
        <p14:creationId xmlns:p14="http://schemas.microsoft.com/office/powerpoint/2010/main" val="503340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sz="2400" dirty="0">
                <a:latin typeface="Arial" panose="020B0604020202020204" pitchFamily="34" charset="0"/>
                <a:cs typeface="Arial" panose="020B0604020202020204" pitchFamily="34" charset="0"/>
              </a:rPr>
              <a:t/>
            </a:r>
            <a:br>
              <a:rPr lang="ar-SA" sz="2400" dirty="0">
                <a:latin typeface="Arial" panose="020B0604020202020204" pitchFamily="34" charset="0"/>
                <a:cs typeface="Arial" panose="020B0604020202020204" pitchFamily="34" charset="0"/>
              </a:rPr>
            </a:br>
            <a:endParaRPr lang="ar-SA" sz="2400" dirty="0">
              <a:latin typeface="Arial" panose="020B0604020202020204" pitchFamily="34" charset="0"/>
              <a:cs typeface="Arial" panose="020B0604020202020204" pitchFamily="34" charset="0"/>
            </a:endParaRPr>
          </a:p>
          <a:p>
            <a:r>
              <a:rPr lang="ar-SA" sz="2400" dirty="0">
                <a:latin typeface="Arial" panose="020B0604020202020204" pitchFamily="34" charset="0"/>
                <a:cs typeface="Arial" panose="020B0604020202020204" pitchFamily="34" charset="0"/>
              </a:rPr>
              <a:t>المقصود بالعلاج هو العلاج النفسي , والمقصود بالعميل هو المريض.</a:t>
            </a:r>
            <a:br>
              <a:rPr lang="ar-SA" sz="2400" dirty="0">
                <a:latin typeface="Arial" panose="020B0604020202020204" pitchFamily="34" charset="0"/>
                <a:cs typeface="Arial" panose="020B0604020202020204" pitchFamily="34" charset="0"/>
              </a:rPr>
            </a:br>
            <a:r>
              <a:rPr lang="ar-SA" sz="2400" dirty="0">
                <a:latin typeface="Arial" panose="020B0604020202020204" pitchFamily="34" charset="0"/>
                <a:cs typeface="Arial" panose="020B0604020202020204" pitchFamily="34" charset="0"/>
              </a:rPr>
              <a:t>كثير من المعالجين النفسيين من غير الاطباء يفضلون لفظ "العميل" على من يعالجون تاركين لفظ "مريض" </a:t>
            </a:r>
            <a:r>
              <a:rPr lang="ar-SA" sz="2400" dirty="0" err="1">
                <a:latin typeface="Arial" panose="020B0604020202020204" pitchFamily="34" charset="0"/>
                <a:cs typeface="Arial" panose="020B0604020202020204" pitchFamily="34" charset="0"/>
              </a:rPr>
              <a:t>للاطباء</a:t>
            </a:r>
            <a:r>
              <a:rPr lang="ar-SA" sz="2400" dirty="0">
                <a:latin typeface="Arial" panose="020B0604020202020204" pitchFamily="34" charset="0"/>
                <a:cs typeface="Arial" panose="020B0604020202020204" pitchFamily="34" charset="0"/>
              </a:rPr>
              <a:t> النفسيين.</a:t>
            </a:r>
            <a:br>
              <a:rPr lang="ar-SA" sz="2400" dirty="0">
                <a:latin typeface="Arial" panose="020B0604020202020204" pitchFamily="34" charset="0"/>
                <a:cs typeface="Arial" panose="020B0604020202020204" pitchFamily="34" charset="0"/>
              </a:rPr>
            </a:br>
            <a:endParaRPr lang="ar-SA" sz="2400" dirty="0">
              <a:latin typeface="Arial" panose="020B0604020202020204" pitchFamily="34" charset="0"/>
              <a:cs typeface="Arial" panose="020B0604020202020204" pitchFamily="34" charset="0"/>
            </a:endParaRPr>
          </a:p>
          <a:p>
            <a:r>
              <a:rPr lang="ar-SA" sz="2400" dirty="0">
                <a:latin typeface="Arial" panose="020B0604020202020204" pitchFamily="34" charset="0"/>
                <a:cs typeface="Arial" panose="020B0604020202020204" pitchFamily="34" charset="0"/>
              </a:rPr>
              <a:t>اوجد العلاج المتمركز حول العميل من قبل </a:t>
            </a:r>
            <a:r>
              <a:rPr lang="ar-SA" sz="2400" b="1" dirty="0">
                <a:solidFill>
                  <a:schemeClr val="accent1">
                    <a:lumMod val="75000"/>
                  </a:schemeClr>
                </a:solidFill>
                <a:latin typeface="Arial" panose="020B0604020202020204" pitchFamily="34" charset="0"/>
                <a:cs typeface="Arial" panose="020B0604020202020204" pitchFamily="34" charset="0"/>
              </a:rPr>
              <a:t>كارل روجرز </a:t>
            </a:r>
            <a:r>
              <a:rPr lang="ar-SA" sz="2400" dirty="0">
                <a:latin typeface="Arial" panose="020B0604020202020204" pitchFamily="34" charset="0"/>
                <a:cs typeface="Arial" panose="020B0604020202020204" pitchFamily="34" charset="0"/>
              </a:rPr>
              <a:t>في الـ اربعينات من هذا القرن وهي في اساسها اعتمدت الجذور الديناميكية التحليلية كما في نظرية فرويد.</a:t>
            </a:r>
          </a:p>
          <a:p>
            <a:pPr marL="0" indent="0">
              <a:buNone/>
            </a:pPr>
            <a:endParaRPr lang="ar-SA" sz="2400" dirty="0">
              <a:latin typeface="Arial" panose="020B0604020202020204" pitchFamily="34" charset="0"/>
              <a:cs typeface="Arial" panose="020B0604020202020204" pitchFamily="34" charset="0"/>
            </a:endParaRPr>
          </a:p>
          <a:p>
            <a:r>
              <a:rPr lang="ar-SA" sz="2400" b="1" dirty="0">
                <a:solidFill>
                  <a:schemeClr val="accent1">
                    <a:lumMod val="75000"/>
                  </a:schemeClr>
                </a:solidFill>
                <a:latin typeface="Arial" panose="020B0604020202020204" pitchFamily="34" charset="0"/>
                <a:cs typeface="Arial" panose="020B0604020202020204" pitchFamily="34" charset="0"/>
              </a:rPr>
              <a:t>القاعدة النظرية الاساسية </a:t>
            </a:r>
            <a:r>
              <a:rPr lang="ar-SA" sz="2400" dirty="0">
                <a:latin typeface="Arial" panose="020B0604020202020204" pitchFamily="34" charset="0"/>
                <a:cs typeface="Arial" panose="020B0604020202020204" pitchFamily="34" charset="0"/>
              </a:rPr>
              <a:t>من هذا النوع من العلاج ترتكز على ان كل انسان يحوي داخلة الموارد الطبيعية للمعرفة بالنفس وطريقة بنائها نحو الاحسن, وهذه الموارد اذا احسن استخدامها سوف تؤدي الى الاعتداد بالنفس وتحسن شعور الانسان نحو نفسه.</a:t>
            </a:r>
          </a:p>
          <a:p>
            <a:endParaRPr lang="ar-SA" sz="2400" dirty="0">
              <a:latin typeface="Arial" panose="020B0604020202020204" pitchFamily="34" charset="0"/>
              <a:cs typeface="Arial" panose="020B0604020202020204" pitchFamily="34"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4700"/>
            <a:ext cx="3441699" cy="5321300"/>
          </a:xfrm>
          <a:prstGeom prst="rect">
            <a:avLst/>
          </a:prstGeom>
        </p:spPr>
      </p:pic>
    </p:spTree>
    <p:extLst>
      <p:ext uri="{BB962C8B-B14F-4D97-AF65-F5344CB8AC3E}">
        <p14:creationId xmlns:p14="http://schemas.microsoft.com/office/powerpoint/2010/main" val="3528749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Arial" panose="020B0604020202020204" pitchFamily="34" charset="0"/>
                <a:cs typeface="Arial" panose="020B0604020202020204" pitchFamily="34" charset="0"/>
              </a:rPr>
              <a:t>التكنيك العلاجي</a:t>
            </a:r>
          </a:p>
        </p:txBody>
      </p:sp>
      <p:sp>
        <p:nvSpPr>
          <p:cNvPr id="3" name="عنصر نائب للمحتوى 2"/>
          <p:cNvSpPr>
            <a:spLocks noGrp="1"/>
          </p:cNvSpPr>
          <p:nvPr>
            <p:ph idx="1"/>
          </p:nvPr>
        </p:nvSpPr>
        <p:spPr/>
        <p:txBody>
          <a:bodyPr>
            <a:normAutofit lnSpcReduction="10000"/>
          </a:bodyPr>
          <a:lstStyle/>
          <a:p>
            <a:r>
              <a:rPr lang="ar-SA" sz="2400" dirty="0">
                <a:latin typeface="Arial" panose="020B0604020202020204" pitchFamily="34" charset="0"/>
                <a:cs typeface="Arial" panose="020B0604020202020204" pitchFamily="34" charset="0"/>
              </a:rPr>
              <a:t>يظل المقوم الرئيسي لهذا العلاج النفسي هو </a:t>
            </a:r>
            <a:r>
              <a:rPr lang="ar-SA" sz="2400" b="1" dirty="0">
                <a:solidFill>
                  <a:schemeClr val="accent1">
                    <a:lumMod val="75000"/>
                  </a:schemeClr>
                </a:solidFill>
                <a:latin typeface="Arial" panose="020B0604020202020204" pitchFamily="34" charset="0"/>
                <a:cs typeface="Arial" panose="020B0604020202020204" pitchFamily="34" charset="0"/>
              </a:rPr>
              <a:t>القبول الكلي </a:t>
            </a:r>
            <a:r>
              <a:rPr lang="ar-SA" sz="2400" dirty="0">
                <a:latin typeface="Arial" panose="020B0604020202020204" pitchFamily="34" charset="0"/>
                <a:cs typeface="Arial" panose="020B0604020202020204" pitchFamily="34" charset="0"/>
              </a:rPr>
              <a:t>المتفهم للمريض او العميل . </a:t>
            </a:r>
            <a:br>
              <a:rPr lang="ar-SA" sz="2400" dirty="0">
                <a:latin typeface="Arial" panose="020B0604020202020204" pitchFamily="34" charset="0"/>
                <a:cs typeface="Arial" panose="020B0604020202020204" pitchFamily="34" charset="0"/>
              </a:rPr>
            </a:br>
            <a:endParaRPr lang="ar-SA" sz="2400" dirty="0">
              <a:latin typeface="Arial" panose="020B0604020202020204" pitchFamily="34" charset="0"/>
              <a:cs typeface="Arial" panose="020B0604020202020204" pitchFamily="34" charset="0"/>
            </a:endParaRPr>
          </a:p>
          <a:p>
            <a:r>
              <a:rPr lang="ar-SA" sz="2400" dirty="0">
                <a:latin typeface="Arial" panose="020B0604020202020204" pitchFamily="34" charset="0"/>
                <a:cs typeface="Arial" panose="020B0604020202020204" pitchFamily="34" charset="0"/>
              </a:rPr>
              <a:t>ومن خلاله تبدا العمليات لعلاجية التي تهدف الى التركيز على تحقيق الذات بالدرجة الاولى وهو الحافز الاساسي للعلاج . والتغيير هنا يكون حول الشخصية وصفاتها وليس تغيير البنية الاساسية للشخصية كما هو الحال في العلاج التحليلي.</a:t>
            </a:r>
            <a:br>
              <a:rPr lang="ar-SA" sz="2400" dirty="0">
                <a:latin typeface="Arial" panose="020B0604020202020204" pitchFamily="34" charset="0"/>
                <a:cs typeface="Arial" panose="020B0604020202020204" pitchFamily="34" charset="0"/>
              </a:rPr>
            </a:br>
            <a:endParaRPr lang="ar-SA" sz="2400" dirty="0">
              <a:latin typeface="Arial" panose="020B0604020202020204" pitchFamily="34" charset="0"/>
              <a:cs typeface="Arial" panose="020B0604020202020204" pitchFamily="34" charset="0"/>
            </a:endParaRPr>
          </a:p>
          <a:p>
            <a:r>
              <a:rPr lang="ar-SA" sz="2400" dirty="0">
                <a:latin typeface="Arial" panose="020B0604020202020204" pitchFamily="34" charset="0"/>
                <a:cs typeface="Arial" panose="020B0604020202020204" pitchFamily="34" charset="0"/>
              </a:rPr>
              <a:t>يمكن استعمال الموقف الرئيسي للعلاج المتمركز على العميل في كل انواع الاضطرابات النفسية تقريبا , على عكس العلاج التحليلي فهو مفيد للاضطرابات </a:t>
            </a:r>
            <a:r>
              <a:rPr lang="ar-SA" sz="2400" dirty="0" err="1">
                <a:latin typeface="Arial" panose="020B0604020202020204" pitchFamily="34" charset="0"/>
                <a:cs typeface="Arial" panose="020B0604020202020204" pitchFamily="34" charset="0"/>
              </a:rPr>
              <a:t>الذهانية</a:t>
            </a:r>
            <a:r>
              <a:rPr lang="ar-SA" sz="2400" dirty="0">
                <a:latin typeface="Arial" panose="020B0604020202020204" pitchFamily="34" charset="0"/>
                <a:cs typeface="Arial" panose="020B0604020202020204" pitchFamily="34" charset="0"/>
              </a:rPr>
              <a:t>.</a:t>
            </a:r>
          </a:p>
          <a:p>
            <a:endParaRPr lang="ar-SA" sz="2400" dirty="0">
              <a:latin typeface="Arial" panose="020B0604020202020204" pitchFamily="34" charset="0"/>
              <a:cs typeface="Arial" panose="020B0604020202020204" pitchFamily="34" charset="0"/>
            </a:endParaRPr>
          </a:p>
          <a:p>
            <a:r>
              <a:rPr lang="ar-SA" sz="2400" b="1" dirty="0">
                <a:solidFill>
                  <a:schemeClr val="accent1">
                    <a:lumMod val="75000"/>
                  </a:schemeClr>
                </a:solidFill>
                <a:latin typeface="Arial" panose="020B0604020202020204" pitchFamily="34" charset="0"/>
                <a:cs typeface="Arial" panose="020B0604020202020204" pitchFamily="34" charset="0"/>
              </a:rPr>
              <a:t>هذا النوع من العلاج قد يترك اثر ايجابي جيد في بعض المرضى من جلسة واحدة فقط </a:t>
            </a:r>
          </a:p>
        </p:txBody>
      </p:sp>
    </p:spTree>
    <p:extLst>
      <p:ext uri="{BB962C8B-B14F-4D97-AF65-F5344CB8AC3E}">
        <p14:creationId xmlns:p14="http://schemas.microsoft.com/office/powerpoint/2010/main" val="120041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Arial" panose="020B0604020202020204" pitchFamily="34" charset="0"/>
                <a:cs typeface="Arial" panose="020B0604020202020204" pitchFamily="34" charset="0"/>
              </a:rPr>
              <a:t>التكنيك العلاجي</a:t>
            </a:r>
            <a:endParaRPr lang="ar-SA" dirty="0"/>
          </a:p>
        </p:txBody>
      </p:sp>
      <p:sp>
        <p:nvSpPr>
          <p:cNvPr id="3" name="عنصر نائب للمحتوى 2"/>
          <p:cNvSpPr>
            <a:spLocks noGrp="1"/>
          </p:cNvSpPr>
          <p:nvPr>
            <p:ph idx="1"/>
          </p:nvPr>
        </p:nvSpPr>
        <p:spPr>
          <a:xfrm>
            <a:off x="3869268" y="887506"/>
            <a:ext cx="7315200" cy="5325842"/>
          </a:xfrm>
        </p:spPr>
        <p:txBody>
          <a:bodyPr>
            <a:normAutofit lnSpcReduction="10000"/>
          </a:bodyPr>
          <a:lstStyle/>
          <a:p>
            <a:r>
              <a:rPr lang="ar-SA" sz="2600" u="sng" dirty="0">
                <a:latin typeface="Arial" panose="020B0604020202020204" pitchFamily="34" charset="0"/>
                <a:cs typeface="Arial" panose="020B0604020202020204" pitchFamily="34" charset="0"/>
              </a:rPr>
              <a:t>تكنيك هذا العلاج تركز على مهارات المعالج وشخصيته بالدرجة الاولى, وهي: </a:t>
            </a:r>
          </a:p>
          <a:p>
            <a:pPr algn="just"/>
            <a:r>
              <a:rPr lang="ar-SA" sz="2400" dirty="0">
                <a:latin typeface="Arial" panose="020B0604020202020204" pitchFamily="34" charset="0"/>
                <a:cs typeface="Arial" panose="020B0604020202020204" pitchFamily="34" charset="0"/>
              </a:rPr>
              <a:t>1- </a:t>
            </a:r>
            <a:r>
              <a:rPr lang="ar-SA" sz="2400" dirty="0">
                <a:solidFill>
                  <a:schemeClr val="accent1">
                    <a:lumMod val="75000"/>
                  </a:schemeClr>
                </a:solidFill>
                <a:latin typeface="Arial" panose="020B0604020202020204" pitchFamily="34" charset="0"/>
                <a:cs typeface="Arial" panose="020B0604020202020204" pitchFamily="34" charset="0"/>
              </a:rPr>
              <a:t>التفهم والتعاطف الدقيق للعميل </a:t>
            </a:r>
            <a:r>
              <a:rPr lang="ar-SA" sz="2400" dirty="0">
                <a:latin typeface="Arial" panose="020B0604020202020204" pitchFamily="34" charset="0"/>
                <a:cs typeface="Arial" panose="020B0604020202020204" pitchFamily="34" charset="0"/>
              </a:rPr>
              <a:t>:</a:t>
            </a:r>
            <a:br>
              <a:rPr lang="ar-SA" sz="2400" dirty="0">
                <a:latin typeface="Arial" panose="020B0604020202020204" pitchFamily="34" charset="0"/>
                <a:cs typeface="Arial" panose="020B0604020202020204" pitchFamily="34" charset="0"/>
              </a:rPr>
            </a:br>
            <a:r>
              <a:rPr lang="ar-SA" sz="2400" dirty="0">
                <a:latin typeface="Arial" panose="020B0604020202020204" pitchFamily="34" charset="0"/>
                <a:cs typeface="Arial" panose="020B0604020202020204" pitchFamily="34" charset="0"/>
              </a:rPr>
              <a:t>يعمل المعالج جهدة في ان يجعل المريض يركز على ما يحدث في نفسة في تلك الساعة , فاذا كان المعالج على درجة من التفهم والتعاطف بحيث يشعر المريض بالطمأنينة والهدوء وخلو الجو من أي نقد او عدم رضا محتمل , فإن هذا الجو المملوء بالرضا والشكر والتقدير من المريض نحو المعالج , سوف يهيئ للمريض اخراج الموارد الطبيعية التي عنده , حيث تؤدي الى بداية العلاج وهي </a:t>
            </a:r>
            <a:r>
              <a:rPr lang="ar-SA" sz="2400" dirty="0" smtClean="0">
                <a:latin typeface="Arial" panose="020B0604020202020204" pitchFamily="34" charset="0"/>
                <a:cs typeface="Arial" panose="020B0604020202020204" pitchFamily="34" charset="0"/>
              </a:rPr>
              <a:t>الاستبصار.</a:t>
            </a:r>
            <a:endParaRPr lang="ar-SA" sz="2400" dirty="0">
              <a:latin typeface="Arial" panose="020B0604020202020204" pitchFamily="34" charset="0"/>
              <a:cs typeface="Arial" panose="020B0604020202020204" pitchFamily="34" charset="0"/>
            </a:endParaRPr>
          </a:p>
          <a:p>
            <a:pPr algn="just"/>
            <a:r>
              <a:rPr lang="ar-SA" sz="2400" dirty="0">
                <a:latin typeface="Arial" panose="020B0604020202020204" pitchFamily="34" charset="0"/>
                <a:cs typeface="Arial" panose="020B0604020202020204" pitchFamily="34" charset="0"/>
              </a:rPr>
              <a:t>مع ان نظرية العلاج المتمركز نحو العميل تؤكد على اهمية الاستبصار كما في العلاج التحليلي , الا انه ينظر الى ان موقف المعالج المتعاطف والقابل للمريض هو العامل الرئيسي في العلاج وليس </a:t>
            </a:r>
            <a:r>
              <a:rPr lang="ar-SA" sz="2400" dirty="0" smtClean="0">
                <a:latin typeface="Arial" panose="020B0604020202020204" pitchFamily="34" charset="0"/>
                <a:cs typeface="Arial" panose="020B0604020202020204" pitchFamily="34" charset="0"/>
              </a:rPr>
              <a:t>الاستبصار.</a:t>
            </a:r>
            <a:endParaRPr lang="ar-SA" sz="2400" dirty="0">
              <a:latin typeface="Arial" panose="020B0604020202020204" pitchFamily="34" charset="0"/>
              <a:cs typeface="Arial" panose="020B0604020202020204" pitchFamily="34" charset="0"/>
            </a:endParaRPr>
          </a:p>
          <a:p>
            <a:pPr marL="0" indent="0">
              <a:buNone/>
            </a:pPr>
            <a:endParaRPr lang="ar-SA" sz="2400" dirty="0">
              <a:latin typeface="Arial" panose="020B0604020202020204" pitchFamily="34" charset="0"/>
              <a:cs typeface="Arial" panose="020B0604020202020204" pitchFamily="34" charset="0"/>
            </a:endParaRPr>
          </a:p>
          <a:p>
            <a:r>
              <a:rPr lang="ar-SA" sz="2400" dirty="0">
                <a:latin typeface="Arial" panose="020B0604020202020204" pitchFamily="34" charset="0"/>
                <a:cs typeface="Arial" panose="020B0604020202020204" pitchFamily="34" charset="0"/>
              </a:rPr>
              <a:t>يجب على المعالج استخدام اسلوب الاسئلة الانعكاسية</a:t>
            </a:r>
            <a:r>
              <a:rPr lang="en-US" sz="2400" dirty="0">
                <a:latin typeface="Arial" panose="020B0604020202020204" pitchFamily="34" charset="0"/>
                <a:cs typeface="Arial" panose="020B0604020202020204" pitchFamily="34" charset="0"/>
              </a:rPr>
              <a:t>.</a:t>
            </a:r>
            <a:r>
              <a:rPr lang="ar-SA" sz="2400" dirty="0">
                <a:latin typeface="Arial" panose="020B0604020202020204" pitchFamily="34" charset="0"/>
                <a:cs typeface="Arial" panose="020B0604020202020204" pitchFamily="34" charset="0"/>
              </a:rPr>
              <a:t/>
            </a:r>
            <a:br>
              <a:rPr lang="ar-SA" sz="2400" dirty="0">
                <a:latin typeface="Arial" panose="020B0604020202020204" pitchFamily="34" charset="0"/>
                <a:cs typeface="Arial" panose="020B0604020202020204" pitchFamily="34" charset="0"/>
              </a:rPr>
            </a:br>
            <a:endParaRPr lang="ar-S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629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0759" y="864108"/>
            <a:ext cx="2947482" cy="666863"/>
          </a:xfrm>
        </p:spPr>
        <p:txBody>
          <a:bodyPr/>
          <a:lstStyle/>
          <a:p>
            <a:r>
              <a:rPr lang="ar-SA" b="1" dirty="0">
                <a:latin typeface="Arial" panose="020B0604020202020204" pitchFamily="34" charset="0"/>
                <a:cs typeface="Arial" panose="020B0604020202020204" pitchFamily="34" charset="0"/>
              </a:rPr>
              <a:t>التكنيك العلاجي</a:t>
            </a:r>
            <a:endParaRPr lang="ar-SA" dirty="0"/>
          </a:p>
        </p:txBody>
      </p:sp>
      <p:sp>
        <p:nvSpPr>
          <p:cNvPr id="3" name="عنصر نائب للمحتوى 2"/>
          <p:cNvSpPr>
            <a:spLocks noGrp="1"/>
          </p:cNvSpPr>
          <p:nvPr>
            <p:ph idx="1"/>
          </p:nvPr>
        </p:nvSpPr>
        <p:spPr/>
        <p:txBody>
          <a:bodyPr/>
          <a:lstStyle/>
          <a:p>
            <a:pPr algn="just"/>
            <a:r>
              <a:rPr lang="ar-SA" dirty="0"/>
              <a:t>2- </a:t>
            </a:r>
            <a:r>
              <a:rPr lang="ar-SA" dirty="0">
                <a:solidFill>
                  <a:srgbClr val="0070C0"/>
                </a:solidFill>
              </a:rPr>
              <a:t>العلاقة العلاجية : </a:t>
            </a:r>
            <a:r>
              <a:rPr lang="ar-SA" dirty="0"/>
              <a:t>تعتمد العلاقة العلاجية على موقف المعالج قبل كل </a:t>
            </a:r>
            <a:r>
              <a:rPr lang="ar-SA" dirty="0" smtClean="0"/>
              <a:t>شيء, </a:t>
            </a:r>
            <a:r>
              <a:rPr lang="ar-SA" dirty="0"/>
              <a:t>حتى أن وجود تدريب خاص ودراسة معينة خاصة للمعالج النفسي لها أهمية تلي تلك الأهمية التي تعطى لطبيعة وأخلاق المعالج واحتلرامه للمريض .</a:t>
            </a:r>
          </a:p>
          <a:p>
            <a:pPr algn="just"/>
            <a:endParaRPr lang="ar-SA" dirty="0"/>
          </a:p>
          <a:p>
            <a:pPr algn="just"/>
            <a:endParaRPr lang="ar-SA" dirty="0"/>
          </a:p>
          <a:p>
            <a:pPr algn="just"/>
            <a:r>
              <a:rPr lang="ar-SA" dirty="0"/>
              <a:t>3- </a:t>
            </a:r>
            <a:r>
              <a:rPr lang="ar-SA" dirty="0">
                <a:solidFill>
                  <a:srgbClr val="0070C0"/>
                </a:solidFill>
              </a:rPr>
              <a:t>الأمانة والصراحة :</a:t>
            </a:r>
            <a:r>
              <a:rPr lang="ar-SA" dirty="0"/>
              <a:t> يتوقع من المعالج أن يكون أمينا مع المريض, حيث انه من الممكن ان يعبر المعالج عن بعض مشاعره للمريض فما يخص الجلسة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30971"/>
            <a:ext cx="3429000" cy="5192438"/>
          </a:xfrm>
          <a:prstGeom prst="rect">
            <a:avLst/>
          </a:prstGeom>
        </p:spPr>
      </p:pic>
    </p:spTree>
    <p:extLst>
      <p:ext uri="{BB962C8B-B14F-4D97-AF65-F5344CB8AC3E}">
        <p14:creationId xmlns:p14="http://schemas.microsoft.com/office/powerpoint/2010/main" val="322800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العلاج المتمركز حول العميل .. والمجتمع العربي</a:t>
            </a:r>
          </a:p>
        </p:txBody>
      </p:sp>
      <p:pic>
        <p:nvPicPr>
          <p:cNvPr id="4" name="Picture 3"/>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 y="4353339"/>
            <a:ext cx="3438938" cy="25046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Oval 5"/>
          <p:cNvSpPr/>
          <p:nvPr/>
        </p:nvSpPr>
        <p:spPr>
          <a:xfrm>
            <a:off x="3597413" y="1009219"/>
            <a:ext cx="8030817" cy="48304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b="1" dirty="0">
                <a:solidFill>
                  <a:schemeClr val="bg1"/>
                </a:solidFill>
              </a:rPr>
              <a:t>اولا: إن العلاج المتمركز على العميل مازال يتخذ من الاستبصار قوة و ركيزة لا يستهان بهما في عملية العلاج , كما أن عملية الاستبصار مستندة على أصول التحليل النفسي التقليدي .</a:t>
            </a:r>
          </a:p>
          <a:p>
            <a:pPr algn="r"/>
            <a:endParaRPr lang="ar-SA" b="1" dirty="0">
              <a:solidFill>
                <a:schemeClr val="bg1"/>
              </a:solidFill>
            </a:endParaRPr>
          </a:p>
          <a:p>
            <a:pPr algn="r"/>
            <a:r>
              <a:rPr lang="ar-SA" b="1" dirty="0">
                <a:solidFill>
                  <a:schemeClr val="bg1"/>
                </a:solidFill>
              </a:rPr>
              <a:t>ثانيا : إن هدف تحقيق الفردية وتكوين الذات الذي تركز عليه هذه النظرية , قد يواجه بعض الصعوبات في التطبيق , ولذلك فإن التزام الفرد العربي بمتطلبات مجتمعه و آدابه يحد من طموحاته الفردية التي تتعارض مع الآداب والالتزامات الاجتماعية , فالعلاج هنا يجب أن يرتكزعلى التكيف مع المجتمع ومطالبه , بدلا من الإصرار على تحقيق الذات عن طريق الاستقلالية .</a:t>
            </a:r>
          </a:p>
        </p:txBody>
      </p:sp>
    </p:spTree>
    <p:extLst>
      <p:ext uri="{BB962C8B-B14F-4D97-AF65-F5344CB8AC3E}">
        <p14:creationId xmlns:p14="http://schemas.microsoft.com/office/powerpoint/2010/main" val="110073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العلاج المتمركز حول العميل .. والمجتمع العربي</a:t>
            </a:r>
          </a:p>
        </p:txBody>
      </p:sp>
      <p:sp>
        <p:nvSpPr>
          <p:cNvPr id="4" name="Oval 3"/>
          <p:cNvSpPr/>
          <p:nvPr/>
        </p:nvSpPr>
        <p:spPr>
          <a:xfrm>
            <a:off x="3627783" y="626165"/>
            <a:ext cx="8209721" cy="54665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b="1" dirty="0">
                <a:solidFill>
                  <a:schemeClr val="bg1"/>
                </a:solidFill>
              </a:rPr>
              <a:t>ثالثا : إن الأسلوب  غير الموجه وغير المبني على طريقة يرسمها المعالج كما تشرحها النظرية في العلاج , لا تتفق من طبيعة الفرد في مجتمعنا , لانه يتوقع ان يكون العلاج موجه من قبل المعالج, والتعديل على هذا النوع من المعالج ليلائم مجتمعنا وذلك بتفادي السلبية من ناحية المعالج والاخذ بزمام الموقف العلاجي بنشاط أكبر . </a:t>
            </a:r>
          </a:p>
          <a:p>
            <a:pPr algn="r"/>
            <a:endParaRPr lang="ar-SA" b="1" dirty="0">
              <a:solidFill>
                <a:schemeClr val="bg1"/>
              </a:solidFill>
            </a:endParaRPr>
          </a:p>
          <a:p>
            <a:pPr algn="r"/>
            <a:r>
              <a:rPr lang="ar-SA" b="1" dirty="0">
                <a:solidFill>
                  <a:schemeClr val="bg1"/>
                </a:solidFill>
              </a:rPr>
              <a:t>رابعا : أسلوب الردود الانعكاسية التي تستعمل في </a:t>
            </a:r>
            <a:endParaRPr lang="en-US" b="1" dirty="0">
              <a:solidFill>
                <a:schemeClr val="bg1"/>
              </a:solidFill>
            </a:endParaRPr>
          </a:p>
          <a:p>
            <a:pPr algn="r"/>
            <a:r>
              <a:rPr lang="ar-SA" b="1" dirty="0">
                <a:solidFill>
                  <a:schemeClr val="bg1"/>
                </a:solidFill>
              </a:rPr>
              <a:t>العلاج المتمركز حول العميل .</a:t>
            </a:r>
          </a:p>
          <a:p>
            <a:pPr algn="r"/>
            <a:endParaRPr lang="ar-SA" b="1" dirty="0">
              <a:solidFill>
                <a:schemeClr val="bg1"/>
              </a:solidFill>
            </a:endParaRPr>
          </a:p>
          <a:p>
            <a:pPr algn="r"/>
            <a:r>
              <a:rPr lang="ar-SA" b="1" dirty="0">
                <a:solidFill>
                  <a:schemeClr val="bg1"/>
                </a:solidFill>
              </a:rPr>
              <a:t>خامسا: الصراحة والامانة وهي اسس مهمة في المجتمع العربي , اما الذي يحذر منه هو التصريح بالانفعالات غير المستحبة للمريض ، لان المريض لا يستطيع التمييز بين شخصه وما يصدر منه .</a:t>
            </a:r>
          </a:p>
        </p:txBody>
      </p:sp>
    </p:spTree>
    <p:extLst>
      <p:ext uri="{BB962C8B-B14F-4D97-AF65-F5344CB8AC3E}">
        <p14:creationId xmlns:p14="http://schemas.microsoft.com/office/powerpoint/2010/main" val="1231168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0" indent="0">
              <a:buNone/>
            </a:pPr>
            <a:r>
              <a:rPr lang="ar-SA" dirty="0"/>
              <a:t>-حالة كريمة :</a:t>
            </a:r>
          </a:p>
          <a:p>
            <a:pPr marL="0" indent="0" algn="just">
              <a:buNone/>
            </a:pPr>
            <a:r>
              <a:rPr lang="ar-SA" sz="1800" dirty="0"/>
              <a:t>كريمة شابة ذكية في الثامنة والعشرين من العمر, عزباء وقد أنهت دراستها الجامعية . تنحدر من أسرة ثرية وأبوها رجل أعمال مرموق ولها أخ كبير وأختان أصغر منها . أتت العيادة لأول مرة تشكو من قلق وانزعاج من اللقاءات الاجتماعية , كما تستبد بها فترات من النهم فقد كانت تنتابها نوبة من الأكل ثم تلوم نفسها وتلجأ إلى الاستفراغ أحياناً . وعلى مدى عدة أعوام كانت هذه الأعراض تشتد تارة وتخف تارة وقد راجعت طبيب نفسي عندما كان عمرها 15 سنة لما وصفته حالة اكتئاب عابرة .</a:t>
            </a:r>
          </a:p>
          <a:p>
            <a:pPr marL="0" indent="0" algn="just">
              <a:buNone/>
            </a:pPr>
            <a:r>
              <a:rPr lang="ar-SA" sz="1800" dirty="0"/>
              <a:t>تدير أعمالها الخاصة ولها شركة صناعية رأس مالها عدة ملايين , فسخت خطبتها من رجل دون سبب واضح ولكنها شعرت بأنه ليس في مستواها ولا يبدو هذا التبرير مقنع حيث كان من أسرة ثرية ومعروفة .</a:t>
            </a:r>
          </a:p>
          <a:p>
            <a:pPr marL="0" indent="0" algn="just">
              <a:buNone/>
            </a:pPr>
            <a:r>
              <a:rPr lang="ar-SA" sz="1800" dirty="0"/>
              <a:t>أبدت صعوبة كبيرة في قبول فكرة العلاج , وبصعوبة قبلت مقابلة صغيرة مع المعالج الذي أبدى قبول كامل لها وتبنى موقف متعاطف , عندما أحست بالراحة تحررت من توترها وعبرت عن عدم راحتها في الحياة بصورة عامة ومع تقدم العلاج أفصحت عن الكثير من المشاعر السلبية تجاه أمها فقد كانت تشعر أن أمها لم تقبل بها أبداً وعلاقتها مع أخيها سيئة ومع أختيها سطحية .</a:t>
            </a:r>
          </a:p>
          <a:p>
            <a:pPr marL="0" indent="0">
              <a:buNone/>
            </a:pPr>
            <a:endParaRPr lang="ar-SA" sz="18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1" y="1119265"/>
            <a:ext cx="2914650" cy="4601183"/>
          </a:xfrm>
          <a:prstGeom prst="rect">
            <a:avLst/>
          </a:prstGeom>
        </p:spPr>
      </p:pic>
    </p:spTree>
    <p:extLst>
      <p:ext uri="{BB962C8B-B14F-4D97-AF65-F5344CB8AC3E}">
        <p14:creationId xmlns:p14="http://schemas.microsoft.com/office/powerpoint/2010/main" val="3184018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pPr algn="just"/>
            <a:r>
              <a:rPr lang="ar-SA" sz="1800" dirty="0"/>
              <a:t>كانت تشعر أن أباها فقط يفهمها ولذلك كانت متعلقة به حتى أنهما لا يفترقان الا عندما يذهبان للعمل , تقول أن أمها تغار من علاقتها الوثيقة بأبيها , وبالرغم من أن علاقتها بوالدها تبدو قوية ظاهرياً الا أنها مليئة بالمشاعر المتناقضة فقد كانت تغضب منه ولا تكلمه لأسابيع وأحياناً تغلق على نفسها باب غرفتها من غير اتصال بالآخرين .</a:t>
            </a:r>
          </a:p>
          <a:p>
            <a:pPr algn="just"/>
            <a:r>
              <a:rPr lang="ar-SA" sz="1800" dirty="0"/>
              <a:t>في تقدير المعالج أن مشكلتها تكمن في أعماق نفسها , في ارتباطها بأبيها على مستوى اللاشعور , هذه العلاقة الغير اعتيادية شكلت معضلة لم تتمكن من تجاوزها وكانت تعرف أنها لن تصادف رجل مثل أبيها , وعلى الجانب الآخر لا تستطيع أن تقيم علاقة جيدة مع أي امرأة لأنها لم تتمكن في البداية من تكوين علاقة ناضجة مع أمها مما يوضح هنا :</a:t>
            </a:r>
          </a:p>
          <a:p>
            <a:pPr algn="just"/>
            <a:r>
              <a:rPr lang="ar-SA" sz="1800" dirty="0"/>
              <a:t>أولاً : </a:t>
            </a:r>
            <a:r>
              <a:rPr lang="ar-SA" sz="1800" dirty="0" err="1"/>
              <a:t>ديناميات</a:t>
            </a:r>
            <a:r>
              <a:rPr lang="ar-SA" sz="1800" dirty="0"/>
              <a:t> الصراع النفسي واضحة ويمكن إقامة البراهين عليها .</a:t>
            </a:r>
          </a:p>
          <a:p>
            <a:pPr algn="just"/>
            <a:r>
              <a:rPr lang="ar-SA" sz="1800" dirty="0"/>
              <a:t>ثانياً :هذه الفتاة كانت على قسط من الجمال وناجحة على الصعيدين الدراسي والعملي ومع ذلك لم تصل إلى تحقيق الذات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859" y="1123838"/>
            <a:ext cx="2921541" cy="4601182"/>
          </a:xfrm>
          <a:prstGeom prst="rect">
            <a:avLst/>
          </a:prstGeom>
        </p:spPr>
      </p:pic>
    </p:spTree>
    <p:extLst>
      <p:ext uri="{BB962C8B-B14F-4D97-AF65-F5344CB8AC3E}">
        <p14:creationId xmlns:p14="http://schemas.microsoft.com/office/powerpoint/2010/main" val="2032122155"/>
      </p:ext>
    </p:extLst>
  </p:cSld>
  <p:clrMapOvr>
    <a:masterClrMapping/>
  </p:clrMapOvr>
</p:sld>
</file>

<file path=ppt/theme/theme1.xml><?xml version="1.0" encoding="utf-8"?>
<a:theme xmlns:a="http://schemas.openxmlformats.org/drawingml/2006/main" name="إطار">
  <a:themeElements>
    <a:clrScheme name="إطار">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إطار">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إطار">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TM03457475[[fn=إطار]]</Template>
  <TotalTime>1724</TotalTime>
  <Words>1164</Words>
  <Application>Microsoft Office PowerPoint</Application>
  <PresentationFormat>Custom</PresentationFormat>
  <Paragraphs>57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إطار</vt:lpstr>
      <vt:lpstr>العلاج الممركز حول الذات</vt:lpstr>
      <vt:lpstr>PowerPoint Presentation</vt:lpstr>
      <vt:lpstr>التكنيك العلاجي</vt:lpstr>
      <vt:lpstr>التكنيك العلاجي</vt:lpstr>
      <vt:lpstr>التكنيك العلاجي</vt:lpstr>
      <vt:lpstr>العلاج المتمركز حول العميل .. والمجتمع العربي</vt:lpstr>
      <vt:lpstr>العلاج المتمركز حول العميل .. والمجتمع العربي</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العلاج الممركز حول الذات</dc:title>
  <dc:creator>رنا علي باعشن</dc:creator>
  <cp:lastModifiedBy>HoMe</cp:lastModifiedBy>
  <cp:revision>31</cp:revision>
  <dcterms:created xsi:type="dcterms:W3CDTF">2017-02-27T15:12:36Z</dcterms:created>
  <dcterms:modified xsi:type="dcterms:W3CDTF">2017-03-11T19:14:32Z</dcterms:modified>
</cp:coreProperties>
</file>