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74" r:id="rId2"/>
    <p:sldId id="275" r:id="rId3"/>
    <p:sldId id="265" r:id="rId4"/>
    <p:sldId id="271" r:id="rId5"/>
    <p:sldId id="269" r:id="rId6"/>
    <p:sldId id="270" r:id="rId7"/>
    <p:sldId id="268" r:id="rId8"/>
    <p:sldId id="267" r:id="rId9"/>
    <p:sldId id="266" r:id="rId10"/>
    <p:sldId id="272" r:id="rId11"/>
    <p:sldId id="256" r:id="rId12"/>
    <p:sldId id="257" r:id="rId13"/>
    <p:sldId id="261" r:id="rId14"/>
    <p:sldId id="262" r:id="rId15"/>
    <p:sldId id="258" r:id="rId16"/>
    <p:sldId id="263" r:id="rId17"/>
    <p:sldId id="264" r:id="rId18"/>
    <p:sldId id="259"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n-US" smtClean="0"/>
              <a:t>Click to edit Master title style</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white"/>
        <p:txBody>
          <a:bodyPr/>
          <a:lstStyle/>
          <a:p>
            <a:fld id="{0BB50BC0-8D8C-4CCB-94EC-38593E2A1DFB}" type="datetimeFigureOut">
              <a:rPr lang="en-US" smtClean="0"/>
              <a:pPr/>
              <a:t>2/8/2015</a:t>
            </a:fld>
            <a:endParaRPr lang="en-US"/>
          </a:p>
        </p:txBody>
      </p:sp>
      <p:sp>
        <p:nvSpPr>
          <p:cNvPr id="5" name="Footer Placeholder 4"/>
          <p:cNvSpPr>
            <a:spLocks noGrp="1"/>
          </p:cNvSpPr>
          <p:nvPr>
            <p:ph type="ftr" sz="quarter" idx="11"/>
          </p:nvPr>
        </p:nvSpPr>
        <p:spPr bwMode="white"/>
        <p:txBody>
          <a:bodyPr/>
          <a:lstStyle/>
          <a:p>
            <a:endParaRPr lang="en-US"/>
          </a:p>
        </p:txBody>
      </p:sp>
      <p:sp>
        <p:nvSpPr>
          <p:cNvPr id="6" name="Slide Number Placeholder 5"/>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BB50BC0-8D8C-4CCB-94EC-38593E2A1DFB}" type="datetimeFigureOut">
              <a:rPr lang="en-US" smtClean="0"/>
              <a:pPr/>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B50BC0-8D8C-4CCB-94EC-38593E2A1DFB}" type="datetimeFigureOut">
              <a:rPr lang="en-US" smtClean="0"/>
              <a:pPr/>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B50BC0-8D8C-4CCB-94EC-38593E2A1DFB}" type="datetimeFigureOut">
              <a:rPr lang="en-US" smtClean="0"/>
              <a:pPr/>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DB76B-29BD-4773-BA37-497A8C604EBC}" type="slidenum">
              <a:rPr lang="en-US" smtClean="0"/>
              <a:pPr/>
              <a:t>‹#›</a:t>
            </a:fld>
            <a:endParaRPr lang="en-U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BB50BC0-8D8C-4CCB-94EC-38593E2A1DFB}" type="datetimeFigureOut">
              <a:rPr lang="en-US" smtClean="0"/>
              <a:pPr/>
              <a:t>2/8/2015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ADB76B-29BD-4773-BA37-497A8C604EBC}"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0BB50BC0-8D8C-4CCB-94EC-38593E2A1DFB}" type="datetimeFigureOut">
              <a:rPr lang="en-US" smtClean="0"/>
              <a:pPr/>
              <a:t>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DB76B-29BD-4773-BA37-497A8C604EBC}" type="slidenum">
              <a:rPr lang="en-US" smtClean="0"/>
              <a:pPr/>
              <a:t>‹#›</a:t>
            </a:fld>
            <a:endParaRPr lang="en-US"/>
          </a:p>
        </p:txBody>
      </p:sp>
      <p:sp>
        <p:nvSpPr>
          <p:cNvPr id="12" name="Content Placeholder 11"/>
          <p:cNvSpPr>
            <a:spLocks noGrp="1"/>
          </p:cNvSpPr>
          <p:nvPr>
            <p:ph sz="quarter" idx="14"/>
          </p:nvPr>
        </p:nvSpPr>
        <p:spPr>
          <a:xfrm>
            <a:off x="4648200" y="2438400"/>
            <a:ext cx="3124200" cy="3124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BB50BC0-8D8C-4CCB-94EC-38593E2A1DFB}" type="datetimeFigureOut">
              <a:rPr lang="en-US" smtClean="0"/>
              <a:pPr/>
              <a:t>2/8/2015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BB50BC0-8D8C-4CCB-94EC-38593E2A1DFB}" type="datetimeFigureOut">
              <a:rPr lang="en-US" smtClean="0"/>
              <a:pPr/>
              <a:t>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ADB76B-29BD-4773-BA37-497A8C604EBC}" type="slidenum">
              <a:rPr lang="en-US" smtClean="0"/>
              <a:pPr/>
              <a:t>‹#›</a:t>
            </a:fld>
            <a:endParaRPr lang="en-U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BB50BC0-8D8C-4CCB-94EC-38593E2A1DFB}" type="datetimeFigureOut">
              <a:rPr lang="en-US" smtClean="0"/>
              <a:pPr/>
              <a:t>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50BC0-8D8C-4CCB-94EC-38593E2A1DFB}" type="datetimeFigureOut">
              <a:rPr lang="en-US" smtClean="0"/>
              <a:pPr/>
              <a:t>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DB76B-29BD-4773-BA37-497A8C604EBC}" type="slidenum">
              <a:rPr lang="en-US" smtClean="0"/>
              <a:pPr/>
              <a:t>‹#›</a:t>
            </a:fld>
            <a:endParaRPr lang="en-US"/>
          </a:p>
        </p:txBody>
      </p:sp>
      <p:sp>
        <p:nvSpPr>
          <p:cNvPr id="9" name="Content Placeholder 8"/>
          <p:cNvSpPr>
            <a:spLocks noGrp="1"/>
          </p:cNvSpPr>
          <p:nvPr>
            <p:ph sz="quarter" idx="13"/>
          </p:nvPr>
        </p:nvSpPr>
        <p:spPr>
          <a:xfrm>
            <a:off x="1371600" y="1676400"/>
            <a:ext cx="3276600" cy="3505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n-US" smtClean="0"/>
              <a:t>Click to edit Master title style</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BB50BC0-8D8C-4CCB-94EC-38593E2A1DFB}" type="datetimeFigureOut">
              <a:rPr lang="en-US" smtClean="0"/>
              <a:pPr/>
              <a:t>2/8/2015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ADB76B-29BD-4773-BA37-497A8C604EB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0BB50BC0-8D8C-4CCB-94EC-38593E2A1DFB}" type="datetimeFigureOut">
              <a:rPr lang="en-US" smtClean="0"/>
              <a:pPr/>
              <a:t>2/8/2015</a:t>
            </a:fld>
            <a:endParaRPr lang="en-U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n-U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46ADB76B-29BD-4773-BA37-497A8C604EB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214415" y="857232"/>
            <a:ext cx="6557986" cy="4324368"/>
          </a:xfrm>
        </p:spPr>
        <p:txBody>
          <a:bodyPr>
            <a:normAutofit/>
          </a:bodyPr>
          <a:lstStyle/>
          <a:p>
            <a:r>
              <a:rPr lang="ar-SA" sz="4400" dirty="0" smtClean="0"/>
              <a:t>نشأة علم الاجتماع </a:t>
            </a:r>
          </a:p>
          <a:p>
            <a:r>
              <a:rPr lang="ar-SA" sz="4400" dirty="0" smtClean="0"/>
              <a:t>العلماء المؤسسين لعلم الاجتماع </a:t>
            </a:r>
            <a:endParaRPr lang="ar-SA" sz="4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214414" y="1142984"/>
            <a:ext cx="6557986" cy="4324368"/>
          </a:xfrm>
        </p:spPr>
        <p:txBody>
          <a:bodyPr>
            <a:normAutofit lnSpcReduction="10000"/>
          </a:bodyPr>
          <a:lstStyle/>
          <a:p>
            <a:r>
              <a:rPr lang="ar-SA" sz="2400" dirty="0" smtClean="0">
                <a:latin typeface="Arial" pitchFamily="34" charset="0"/>
                <a:cs typeface="Arial" pitchFamily="34" charset="0"/>
              </a:rPr>
              <a:t>أخيرا في كتابه " قواعد المنهج </a:t>
            </a:r>
            <a:r>
              <a:rPr lang="ar-SA" sz="2400" dirty="0" err="1" smtClean="0">
                <a:latin typeface="Arial" pitchFamily="34" charset="0"/>
                <a:cs typeface="Arial" pitchFamily="34" charset="0"/>
              </a:rPr>
              <a:t>السوسيويولوجي</a:t>
            </a:r>
            <a:r>
              <a:rPr lang="ar-SA" sz="2400" dirty="0" smtClean="0">
                <a:latin typeface="Arial" pitchFamily="34" charset="0"/>
                <a:cs typeface="Arial" pitchFamily="34" charset="0"/>
              </a:rPr>
              <a:t> " تطرق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إلى :</a:t>
            </a:r>
            <a:br>
              <a:rPr lang="ar-SA" sz="2400" dirty="0" smtClean="0">
                <a:latin typeface="Arial" pitchFamily="34" charset="0"/>
                <a:cs typeface="Arial" pitchFamily="34" charset="0"/>
              </a:rPr>
            </a:br>
            <a:r>
              <a:rPr lang="ar-SA" sz="2400" dirty="0" smtClean="0">
                <a:latin typeface="Arial" pitchFamily="34" charset="0"/>
                <a:cs typeface="Arial" pitchFamily="34" charset="0"/>
              </a:rPr>
              <a:t>1- القواعد الرئيسية التي ينبغي على الباحث الاجتماعي الاعتماد عليها في دراسته للظاهرة الاجتماعية.</a:t>
            </a:r>
            <a:br>
              <a:rPr lang="ar-SA" sz="2400" dirty="0" smtClean="0">
                <a:latin typeface="Arial" pitchFamily="34" charset="0"/>
                <a:cs typeface="Arial" pitchFamily="34" charset="0"/>
              </a:rPr>
            </a:br>
            <a:r>
              <a:rPr lang="ar-SA" sz="2400" dirty="0" smtClean="0">
                <a:latin typeface="Arial" pitchFamily="34" charset="0"/>
                <a:cs typeface="Arial" pitchFamily="34" charset="0"/>
              </a:rPr>
              <a:t>2- وعرف علم الاجتماع بأنه العلم الذي العلم الذي يهتم بدراسة المؤسسات الاجتماعية من حيث تكوينها ووظائفها، وكان يقصد بمصطلح المؤسسات جميع القيم والأشكال التي تكونت بشكل جمعي.</a:t>
            </a:r>
          </a:p>
          <a:p>
            <a:endParaRPr lang="ar-SA"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1600200"/>
            <a:ext cx="6400800" cy="1600200"/>
          </a:xfrm>
        </p:spPr>
        <p:txBody>
          <a:bodyPr>
            <a:noAutofit/>
          </a:bodyPr>
          <a:lstStyle/>
          <a:p>
            <a:pPr rtl="1"/>
            <a:r>
              <a:rPr lang="en-US" sz="4000" dirty="0" smtClean="0">
                <a:effectLst>
                  <a:outerShdw blurRad="38100" dist="38100" dir="2700000" algn="tl">
                    <a:srgbClr val="000000">
                      <a:alpha val="43137"/>
                    </a:srgbClr>
                  </a:outerShdw>
                </a:effectLst>
                <a:latin typeface="+mn-lt"/>
              </a:rPr>
              <a:t>Karl marks </a:t>
            </a:r>
            <a:br>
              <a:rPr lang="en-US" sz="4000" dirty="0" smtClean="0">
                <a:effectLst>
                  <a:outerShdw blurRad="38100" dist="38100" dir="2700000" algn="tl">
                    <a:srgbClr val="000000">
                      <a:alpha val="43137"/>
                    </a:srgbClr>
                  </a:outerShdw>
                </a:effectLst>
                <a:latin typeface="+mn-lt"/>
              </a:rPr>
            </a:br>
            <a:r>
              <a:rPr lang="en-US" sz="4000" dirty="0" smtClean="0">
                <a:effectLst>
                  <a:outerShdw blurRad="38100" dist="38100" dir="2700000" algn="tl">
                    <a:srgbClr val="000000">
                      <a:alpha val="43137"/>
                    </a:srgbClr>
                  </a:outerShdw>
                </a:effectLst>
                <a:latin typeface="+mn-lt"/>
              </a:rPr>
              <a:t>&amp;</a:t>
            </a:r>
            <a:br>
              <a:rPr lang="en-US" sz="4000" dirty="0" smtClean="0">
                <a:effectLst>
                  <a:outerShdw blurRad="38100" dist="38100" dir="2700000" algn="tl">
                    <a:srgbClr val="000000">
                      <a:alpha val="43137"/>
                    </a:srgbClr>
                  </a:outerShdw>
                </a:effectLst>
                <a:latin typeface="+mn-lt"/>
              </a:rPr>
            </a:br>
            <a:r>
              <a:rPr lang="en-US" sz="4000" dirty="0" smtClean="0">
                <a:effectLst>
                  <a:outerShdw blurRad="38100" dist="38100" dir="2700000" algn="tl">
                    <a:srgbClr val="000000">
                      <a:alpha val="43137"/>
                    </a:srgbClr>
                  </a:outerShdw>
                </a:effectLst>
                <a:latin typeface="+mn-lt"/>
              </a:rPr>
              <a:t>max weber </a:t>
            </a:r>
            <a:endParaRPr lang="en-US" sz="4000" dirty="0">
              <a:effectLst>
                <a:outerShdw blurRad="38100" dist="38100" dir="2700000" algn="tl">
                  <a:srgbClr val="000000">
                    <a:alpha val="43137"/>
                  </a:srgbClr>
                </a:outerShdw>
              </a:effectLst>
              <a:latin typeface="+mn-lt"/>
            </a:endParaRPr>
          </a:p>
        </p:txBody>
      </p:sp>
      <p:sp>
        <p:nvSpPr>
          <p:cNvPr id="4" name="عنوان فرعي 3"/>
          <p:cNvSpPr>
            <a:spLocks noGrp="1"/>
          </p:cNvSpPr>
          <p:nvPr>
            <p:ph type="subTitle" idx="1"/>
          </p:nvPr>
        </p:nvSpPr>
        <p:spPr/>
        <p:txBody>
          <a:bodyPr/>
          <a:lstStyle/>
          <a:p>
            <a:r>
              <a:rPr lang="ar-SA" dirty="0" smtClean="0"/>
              <a:t>علماء الاجتماع </a:t>
            </a:r>
            <a:endParaRPr lang="ar-SA" dirty="0"/>
          </a:p>
        </p:txBody>
      </p:sp>
    </p:spTree>
    <p:extLst>
      <p:ext uri="{BB962C8B-B14F-4D97-AF65-F5344CB8AC3E}">
        <p14:creationId xmlns="" xmlns:p14="http://schemas.microsoft.com/office/powerpoint/2010/main" val="1017246290"/>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267200" y="914400"/>
            <a:ext cx="3276600" cy="914400"/>
          </a:xfrm>
        </p:spPr>
        <p:txBody>
          <a:bodyPr/>
          <a:lstStyle/>
          <a:p>
            <a:r>
              <a:rPr lang="ar-SA" sz="2400" dirty="0" smtClean="0">
                <a:effectLst>
                  <a:outerShdw blurRad="38100" dist="38100" dir="2700000" algn="tl">
                    <a:srgbClr val="000000">
                      <a:alpha val="43137"/>
                    </a:srgbClr>
                  </a:outerShdw>
                </a:effectLst>
              </a:rPr>
              <a:t>كارل ماركس (1818-1883) </a:t>
            </a:r>
            <a:endParaRPr lang="en-US" sz="2400" dirty="0">
              <a:effectLst>
                <a:outerShdw blurRad="38100" dist="38100" dir="2700000" algn="tl">
                  <a:srgbClr val="000000">
                    <a:alpha val="43137"/>
                  </a:srgbClr>
                </a:outerShdw>
              </a:effectLst>
            </a:endParaRPr>
          </a:p>
        </p:txBody>
      </p:sp>
      <p:sp>
        <p:nvSpPr>
          <p:cNvPr id="5" name="Text Placeholder 4"/>
          <p:cNvSpPr>
            <a:spLocks noGrp="1"/>
          </p:cNvSpPr>
          <p:nvPr>
            <p:ph type="body" sz="half" idx="2"/>
          </p:nvPr>
        </p:nvSpPr>
        <p:spPr>
          <a:xfrm>
            <a:off x="3886200" y="1981200"/>
            <a:ext cx="3428999" cy="3276600"/>
          </a:xfrm>
        </p:spPr>
        <p:txBody>
          <a:bodyPr>
            <a:noAutofit/>
          </a:bodyPr>
          <a:lstStyle/>
          <a:p>
            <a:pPr marL="285750" indent="-285750" algn="r" rtl="1">
              <a:buFont typeface="Arial" pitchFamily="34" charset="0"/>
              <a:buChar char="•"/>
            </a:pPr>
            <a:r>
              <a:rPr lang="ar-SA" sz="2000" b="1" dirty="0" smtClean="0"/>
              <a:t>نشأته .</a:t>
            </a:r>
          </a:p>
          <a:p>
            <a:pPr marL="285750" indent="-285750" algn="r" rtl="1">
              <a:buFont typeface="Arial" pitchFamily="34" charset="0"/>
              <a:buChar char="•"/>
            </a:pPr>
            <a:r>
              <a:rPr lang="ar-SA" sz="2000" b="1" dirty="0" smtClean="0"/>
              <a:t>هدف علم الاجتماع من وجهة نظره. </a:t>
            </a:r>
          </a:p>
          <a:p>
            <a:pPr marL="285750" indent="-285750" algn="r" rtl="1">
              <a:buFont typeface="Arial" pitchFamily="34" charset="0"/>
              <a:buChar char="•"/>
            </a:pPr>
            <a:r>
              <a:rPr lang="ar-SA" sz="2000" b="1" dirty="0" smtClean="0"/>
              <a:t>هدفه الأول. </a:t>
            </a:r>
          </a:p>
          <a:p>
            <a:pPr marL="285750" indent="-285750" algn="r" rtl="1">
              <a:buFont typeface="Arial" pitchFamily="34" charset="0"/>
              <a:buChar char="•"/>
            </a:pPr>
            <a:r>
              <a:rPr lang="ar-SA" sz="2000" b="1" dirty="0" smtClean="0"/>
              <a:t>يعت</a:t>
            </a:r>
            <a:r>
              <a:rPr lang="ar-SA" sz="2000" b="1" dirty="0"/>
              <a:t>ب</a:t>
            </a:r>
            <a:r>
              <a:rPr lang="ar-SA" sz="2000" b="1" dirty="0" smtClean="0"/>
              <a:t>ر </a:t>
            </a:r>
            <a:r>
              <a:rPr lang="ar-SA" sz="2000" b="1" dirty="0"/>
              <a:t>ماركس هو المؤسس الأول لنظرية </a:t>
            </a:r>
            <a:r>
              <a:rPr lang="ar-SA" sz="2000" b="1" dirty="0" smtClean="0"/>
              <a:t>الصراع .</a:t>
            </a:r>
          </a:p>
          <a:p>
            <a:pPr marL="285750" indent="-285750" algn="r" rtl="1">
              <a:buFont typeface="Arial" pitchFamily="34" charset="0"/>
              <a:buChar char="•"/>
            </a:pPr>
            <a:r>
              <a:rPr lang="ar-SA" sz="2000" b="1" dirty="0" smtClean="0"/>
              <a:t>وفاته .</a:t>
            </a:r>
          </a:p>
        </p:txBody>
      </p:sp>
      <p:pic>
        <p:nvPicPr>
          <p:cNvPr id="7" name="Content Placeholder 6"/>
          <p:cNvPicPr>
            <a:picLocks noGrp="1" noChangeAspect="1"/>
          </p:cNvPicPr>
          <p:nvPr>
            <p:ph sz="quarter" idx="13"/>
          </p:nvPr>
        </p:nvPicPr>
        <p:blipFill>
          <a:blip r:embed="rId2">
            <a:extLst>
              <a:ext uri="{28A0092B-C50C-407E-A947-70E740481C1C}">
                <a14:useLocalDpi xmlns="" xmlns:a14="http://schemas.microsoft.com/office/drawing/2010/main" val="0"/>
              </a:ext>
            </a:extLst>
          </a:blip>
          <a:stretch>
            <a:fillRect/>
          </a:stretch>
        </p:blipFill>
        <p:spPr>
          <a:xfrm>
            <a:off x="1219200" y="1752600"/>
            <a:ext cx="2232373" cy="3251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1343351855"/>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5">
                                            <p:txEl>
                                              <p:pRg st="0" end="0"/>
                                            </p:txEl>
                                          </p:spTgt>
                                        </p:tgtEl>
                                        <p:attrNameLst>
                                          <p:attrName>style.visibility</p:attrName>
                                        </p:attrNameLst>
                                      </p:cBhvr>
                                      <p:to>
                                        <p:strVal val="visible"/>
                                      </p:to>
                                    </p:set>
                                    <p:animEffect transition="in" filter="fade">
                                      <p:cBhvr>
                                        <p:cTn id="21" dur="1000"/>
                                        <p:tgtEl>
                                          <p:spTgt spid="5">
                                            <p:txEl>
                                              <p:pRg st="0" end="0"/>
                                            </p:txEl>
                                          </p:spTgt>
                                        </p:tgtEl>
                                      </p:cBhvr>
                                    </p:animEffect>
                                    <p:anim calcmode="lin" valueType="num">
                                      <p:cBhvr>
                                        <p:cTn id="22"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5">
                                            <p:txEl>
                                              <p:pRg st="1" end="1"/>
                                            </p:txEl>
                                          </p:spTgt>
                                        </p:tgtEl>
                                        <p:attrNameLst>
                                          <p:attrName>style.visibility</p:attrName>
                                        </p:attrNameLst>
                                      </p:cBhvr>
                                      <p:to>
                                        <p:strVal val="visible"/>
                                      </p:to>
                                    </p:set>
                                    <p:animEffect transition="in" filter="fade">
                                      <p:cBhvr>
                                        <p:cTn id="28" dur="1000"/>
                                        <p:tgtEl>
                                          <p:spTgt spid="5">
                                            <p:txEl>
                                              <p:pRg st="1" end="1"/>
                                            </p:txEl>
                                          </p:spTgt>
                                        </p:tgtEl>
                                      </p:cBhvr>
                                    </p:animEffect>
                                    <p:anim calcmode="lin" valueType="num">
                                      <p:cBhvr>
                                        <p:cTn id="29"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5">
                                            <p:txEl>
                                              <p:pRg st="2" end="2"/>
                                            </p:txEl>
                                          </p:spTgt>
                                        </p:tgtEl>
                                        <p:attrNameLst>
                                          <p:attrName>style.visibility</p:attrName>
                                        </p:attrNameLst>
                                      </p:cBhvr>
                                      <p:to>
                                        <p:strVal val="visible"/>
                                      </p:to>
                                    </p:set>
                                    <p:animEffect transition="in" filter="fade">
                                      <p:cBhvr>
                                        <p:cTn id="35" dur="1000"/>
                                        <p:tgtEl>
                                          <p:spTgt spid="5">
                                            <p:txEl>
                                              <p:pRg st="2" end="2"/>
                                            </p:txEl>
                                          </p:spTgt>
                                        </p:tgtEl>
                                      </p:cBhvr>
                                    </p:animEffect>
                                    <p:anim calcmode="lin" valueType="num">
                                      <p:cBhvr>
                                        <p:cTn id="36"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nodeType="clickEffect">
                                  <p:stCondLst>
                                    <p:cond delay="0"/>
                                  </p:stCondLst>
                                  <p:childTnLst>
                                    <p:set>
                                      <p:cBhvr>
                                        <p:cTn id="41" dur="1" fill="hold">
                                          <p:stCondLst>
                                            <p:cond delay="0"/>
                                          </p:stCondLst>
                                        </p:cTn>
                                        <p:tgtEl>
                                          <p:spTgt spid="5">
                                            <p:txEl>
                                              <p:pRg st="3" end="3"/>
                                            </p:txEl>
                                          </p:spTgt>
                                        </p:tgtEl>
                                        <p:attrNameLst>
                                          <p:attrName>style.visibility</p:attrName>
                                        </p:attrNameLst>
                                      </p:cBhvr>
                                      <p:to>
                                        <p:strVal val="visible"/>
                                      </p:to>
                                    </p:set>
                                    <p:animEffect transition="in" filter="fade">
                                      <p:cBhvr>
                                        <p:cTn id="42" dur="1000"/>
                                        <p:tgtEl>
                                          <p:spTgt spid="5">
                                            <p:txEl>
                                              <p:pRg st="3" end="3"/>
                                            </p:txEl>
                                          </p:spTgt>
                                        </p:tgtEl>
                                      </p:cBhvr>
                                    </p:animEffect>
                                    <p:anim calcmode="lin" valueType="num">
                                      <p:cBhvr>
                                        <p:cTn id="4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44"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nodeType="clickEffect">
                                  <p:stCondLst>
                                    <p:cond delay="0"/>
                                  </p:stCondLst>
                                  <p:childTnLst>
                                    <p:set>
                                      <p:cBhvr>
                                        <p:cTn id="48" dur="1" fill="hold">
                                          <p:stCondLst>
                                            <p:cond delay="0"/>
                                          </p:stCondLst>
                                        </p:cTn>
                                        <p:tgtEl>
                                          <p:spTgt spid="5">
                                            <p:txEl>
                                              <p:pRg st="4" end="4"/>
                                            </p:txEl>
                                          </p:spTgt>
                                        </p:tgtEl>
                                        <p:attrNameLst>
                                          <p:attrName>style.visibility</p:attrName>
                                        </p:attrNameLst>
                                      </p:cBhvr>
                                      <p:to>
                                        <p:strVal val="visible"/>
                                      </p:to>
                                    </p:set>
                                    <p:animEffect transition="in" filter="fade">
                                      <p:cBhvr>
                                        <p:cTn id="49" dur="1000"/>
                                        <p:tgtEl>
                                          <p:spTgt spid="5">
                                            <p:txEl>
                                              <p:pRg st="4" end="4"/>
                                            </p:txEl>
                                          </p:spTgt>
                                        </p:tgtEl>
                                      </p:cBhvr>
                                    </p:animEffect>
                                    <p:anim calcmode="lin" valueType="num">
                                      <p:cBhvr>
                                        <p:cTn id="50"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51"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142976" y="1214422"/>
            <a:ext cx="7200928" cy="5395938"/>
          </a:xfrm>
        </p:spPr>
        <p:txBody>
          <a:bodyPr>
            <a:normAutofit/>
          </a:bodyPr>
          <a:lstStyle/>
          <a:p>
            <a:r>
              <a:rPr lang="ar-SA" dirty="0" smtClean="0"/>
              <a:t> </a:t>
            </a:r>
            <a:endParaRPr lang="en-US" dirty="0" smtClean="0"/>
          </a:p>
          <a:p>
            <a:r>
              <a:rPr lang="ar-SA" sz="2400" u="sng" dirty="0" smtClean="0"/>
              <a:t>يرى ماركس </a:t>
            </a:r>
            <a:r>
              <a:rPr lang="ar-SA" sz="2400" u="sng" dirty="0" err="1" smtClean="0"/>
              <a:t>ان</a:t>
            </a:r>
            <a:r>
              <a:rPr lang="ar-SA" sz="2400" u="sng" dirty="0" smtClean="0"/>
              <a:t> هدف علم الاجتماع </a:t>
            </a:r>
            <a:r>
              <a:rPr lang="ar-SA" sz="2400" dirty="0" smtClean="0"/>
              <a:t>يجب </a:t>
            </a:r>
            <a:r>
              <a:rPr lang="ar-SA" sz="2400" dirty="0" err="1" smtClean="0"/>
              <a:t>ان</a:t>
            </a:r>
            <a:r>
              <a:rPr lang="ar-SA" sz="2400" dirty="0" smtClean="0"/>
              <a:t> يكون العمل من اجل تحقيق </a:t>
            </a:r>
            <a:r>
              <a:rPr lang="ar-SA" sz="2400" dirty="0" err="1" smtClean="0"/>
              <a:t>او</a:t>
            </a:r>
            <a:r>
              <a:rPr lang="ar-SA" sz="2400" dirty="0" smtClean="0"/>
              <a:t> خلق مجتمع </a:t>
            </a:r>
            <a:r>
              <a:rPr lang="ar-SA" sz="2400" dirty="0" err="1" smtClean="0"/>
              <a:t>افضل</a:t>
            </a:r>
            <a:r>
              <a:rPr lang="ar-SA" sz="2400" dirty="0" smtClean="0"/>
              <a:t>,</a:t>
            </a:r>
            <a:r>
              <a:rPr lang="ar-SA" sz="2400" u="sng" dirty="0" smtClean="0"/>
              <a:t>وان العامل المادي</a:t>
            </a:r>
            <a:r>
              <a:rPr lang="ar-SA" sz="2400" dirty="0" smtClean="0"/>
              <a:t> هو العامل الأساسي المحرك للأحداث , ومن ثم وضع عدة كتب عن الشيوعية وعن حتمية الثورة وحتمية التغير </a:t>
            </a:r>
            <a:r>
              <a:rPr lang="ar-SA" sz="2400" dirty="0" err="1" smtClean="0"/>
              <a:t>الإجتماعي</a:t>
            </a:r>
            <a:r>
              <a:rPr lang="ar-SA" sz="2400" dirty="0" smtClean="0"/>
              <a:t> للمجتمعات .</a:t>
            </a:r>
            <a:endParaRPr lang="en-US" sz="2400" dirty="0" smtClean="0"/>
          </a:p>
          <a:p>
            <a:r>
              <a:rPr lang="ar-SA" sz="2400" u="sng" dirty="0" smtClean="0"/>
              <a:t>فقد كان هدفه الأول هو</a:t>
            </a:r>
            <a:r>
              <a:rPr lang="ar-SA" sz="2400" dirty="0" smtClean="0"/>
              <a:t> تحرير العمال من حالة الفقر والاضطهاد التي يعانون منها نتيجة للثورة الصناعية, وكان يرى </a:t>
            </a:r>
            <a:r>
              <a:rPr lang="ar-SA" sz="2400" dirty="0" err="1" smtClean="0"/>
              <a:t>ان</a:t>
            </a:r>
            <a:r>
              <a:rPr lang="ar-SA" sz="2400" dirty="0" smtClean="0"/>
              <a:t> الثورة هي الحل . وقد استغل حكام الحزب الشيوعي </a:t>
            </a:r>
            <a:r>
              <a:rPr lang="ar-SA" sz="2400" dirty="0" err="1" smtClean="0"/>
              <a:t>افكاره</a:t>
            </a:r>
            <a:r>
              <a:rPr lang="ar-SA" sz="2400" dirty="0" smtClean="0"/>
              <a:t> لتكوين الاتحاد السوفيتي .</a:t>
            </a:r>
            <a:endParaRPr lang="en-US" sz="2400" dirty="0" smtClean="0"/>
          </a:p>
          <a:p>
            <a:r>
              <a:rPr lang="ar-SA" dirty="0" smtClean="0"/>
              <a:t>.</a:t>
            </a:r>
            <a:endParaRPr lang="ar-SA"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142976" y="1142984"/>
            <a:ext cx="6629425" cy="4038616"/>
          </a:xfrm>
        </p:spPr>
        <p:txBody>
          <a:bodyPr>
            <a:noAutofit/>
          </a:bodyPr>
          <a:lstStyle/>
          <a:p>
            <a:r>
              <a:rPr lang="ar-SA" sz="2400" u="sng" dirty="0" err="1" smtClean="0">
                <a:latin typeface="Aharoni" pitchFamily="2" charset="-79"/>
                <a:cs typeface="+mj-cs"/>
              </a:rPr>
              <a:t>ويعتير</a:t>
            </a:r>
            <a:r>
              <a:rPr lang="ar-SA" sz="2400" u="sng" dirty="0" smtClean="0">
                <a:latin typeface="Aharoni" pitchFamily="2" charset="-79"/>
                <a:cs typeface="+mj-cs"/>
              </a:rPr>
              <a:t> ماركس هو المؤسس </a:t>
            </a:r>
            <a:r>
              <a:rPr lang="ar-SA" sz="2400" u="sng" dirty="0" err="1" smtClean="0">
                <a:latin typeface="Aharoni" pitchFamily="2" charset="-79"/>
                <a:cs typeface="+mj-cs"/>
              </a:rPr>
              <a:t>الأوللنظرية</a:t>
            </a:r>
            <a:r>
              <a:rPr lang="ar-SA" sz="2400" u="sng" dirty="0" smtClean="0">
                <a:latin typeface="Aharoni" pitchFamily="2" charset="-79"/>
                <a:cs typeface="+mj-cs"/>
              </a:rPr>
              <a:t> الصراع </a:t>
            </a:r>
            <a:r>
              <a:rPr lang="ar-SA" sz="2400" dirty="0" smtClean="0">
                <a:latin typeface="Aharoni" pitchFamily="2" charset="-79"/>
                <a:cs typeface="+mj-cs"/>
              </a:rPr>
              <a:t>, وقد </a:t>
            </a:r>
            <a:r>
              <a:rPr lang="ar-SA" sz="2400" dirty="0" err="1" smtClean="0">
                <a:latin typeface="Aharoni" pitchFamily="2" charset="-79"/>
                <a:cs typeface="+mj-cs"/>
              </a:rPr>
              <a:t>احدثت</a:t>
            </a:r>
            <a:r>
              <a:rPr lang="ar-SA" sz="2400" dirty="0" smtClean="0">
                <a:latin typeface="Aharoni" pitchFamily="2" charset="-79"/>
                <a:cs typeface="+mj-cs"/>
              </a:rPr>
              <a:t> نظرية ماركس تغيرات كبيرة في العديد من المجتمعات . فالعديد من الثورات قامت نتيجة لتأثرها </a:t>
            </a:r>
            <a:r>
              <a:rPr lang="ar-SA" sz="2400" dirty="0" err="1" smtClean="0">
                <a:latin typeface="Aharoni" pitchFamily="2" charset="-79"/>
                <a:cs typeface="+mj-cs"/>
              </a:rPr>
              <a:t>بأراء</a:t>
            </a:r>
            <a:r>
              <a:rPr lang="ar-SA" sz="2400" dirty="0" smtClean="0">
                <a:latin typeface="Aharoni" pitchFamily="2" charset="-79"/>
                <a:cs typeface="+mj-cs"/>
              </a:rPr>
              <a:t> ماركس, لذا تعتبر نظرية ماركس في الصراع مثال حي لدور النظرية في التأثير على العالم ,فليس هناك نظرية </a:t>
            </a:r>
            <a:r>
              <a:rPr lang="ar-SA" sz="2400" dirty="0" err="1" smtClean="0">
                <a:latin typeface="Aharoni" pitchFamily="2" charset="-79"/>
                <a:cs typeface="+mj-cs"/>
              </a:rPr>
              <a:t>اثرت</a:t>
            </a:r>
            <a:r>
              <a:rPr lang="ar-SA" sz="2400" dirty="0" smtClean="0">
                <a:latin typeface="Aharoni" pitchFamily="2" charset="-79"/>
                <a:cs typeface="+mj-cs"/>
              </a:rPr>
              <a:t> في العالم مثل نظرية ماركس في الصراع .</a:t>
            </a:r>
            <a:endParaRPr lang="en-US" sz="2400" dirty="0" smtClean="0">
              <a:latin typeface="Aharoni" pitchFamily="2" charset="-79"/>
              <a:cs typeface="+mj-cs"/>
            </a:endParaRPr>
          </a:p>
          <a:p>
            <a:r>
              <a:rPr lang="ar-SA" sz="2400" dirty="0" smtClean="0">
                <a:latin typeface="Aharoni" pitchFamily="2" charset="-79"/>
                <a:cs typeface="+mj-cs"/>
              </a:rPr>
              <a:t>وعندما قامت </a:t>
            </a:r>
            <a:r>
              <a:rPr lang="ar-SA" sz="2400" dirty="0" err="1" smtClean="0">
                <a:latin typeface="Aharoni" pitchFamily="2" charset="-79"/>
                <a:cs typeface="+mj-cs"/>
              </a:rPr>
              <a:t>ثورةالمانياعام</a:t>
            </a:r>
            <a:r>
              <a:rPr lang="ar-SA" sz="2400" dirty="0" smtClean="0">
                <a:latin typeface="Aharoni" pitchFamily="2" charset="-79"/>
                <a:cs typeface="+mj-cs"/>
              </a:rPr>
              <a:t> 1848 وفشلت اضطر ماركس للهرب </a:t>
            </a:r>
            <a:r>
              <a:rPr lang="ar-SA" sz="2400" dirty="0" err="1" smtClean="0">
                <a:latin typeface="Aharoni" pitchFamily="2" charset="-79"/>
                <a:cs typeface="+mj-cs"/>
              </a:rPr>
              <a:t>الى</a:t>
            </a:r>
            <a:r>
              <a:rPr lang="ar-SA" sz="2400" dirty="0" smtClean="0">
                <a:latin typeface="Aharoni" pitchFamily="2" charset="-79"/>
                <a:cs typeface="+mj-cs"/>
              </a:rPr>
              <a:t> لندن وعاش في المنفى </a:t>
            </a:r>
            <a:r>
              <a:rPr lang="ar-SA" sz="2400" dirty="0" err="1" smtClean="0">
                <a:latin typeface="Aharoni" pitchFamily="2" charset="-79"/>
                <a:cs typeface="+mj-cs"/>
              </a:rPr>
              <a:t>الى</a:t>
            </a:r>
            <a:r>
              <a:rPr lang="ar-SA" sz="2400" dirty="0" smtClean="0">
                <a:latin typeface="Aharoni" pitchFamily="2" charset="-79"/>
                <a:cs typeface="+mj-cs"/>
              </a:rPr>
              <a:t> </a:t>
            </a:r>
            <a:r>
              <a:rPr lang="ar-SA" sz="2400" dirty="0" err="1" smtClean="0">
                <a:latin typeface="Aharoni" pitchFamily="2" charset="-79"/>
                <a:cs typeface="+mj-cs"/>
              </a:rPr>
              <a:t>ان</a:t>
            </a:r>
            <a:r>
              <a:rPr lang="ar-SA" sz="2400" dirty="0" smtClean="0">
                <a:latin typeface="Aharoni" pitchFamily="2" charset="-79"/>
                <a:cs typeface="+mj-cs"/>
              </a:rPr>
              <a:t> توفي عام 1883</a:t>
            </a:r>
            <a:endParaRPr lang="ar-SA" sz="2400" dirty="0">
              <a:latin typeface="Aharoni" pitchFamily="2" charset="-79"/>
              <a:cs typeface="+mj-cs"/>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1295400"/>
            <a:ext cx="3810000" cy="599440"/>
          </a:xfrm>
        </p:spPr>
        <p:txBody>
          <a:bodyPr/>
          <a:lstStyle/>
          <a:p>
            <a:r>
              <a:rPr lang="ar-SA" sz="2400" dirty="0" smtClean="0">
                <a:effectLst>
                  <a:outerShdw blurRad="38100" dist="38100" dir="2700000" algn="tl">
                    <a:srgbClr val="000000">
                      <a:alpha val="43137"/>
                    </a:srgbClr>
                  </a:outerShdw>
                </a:effectLst>
              </a:rPr>
              <a:t>ماكس ويبر (1864-1920)</a:t>
            </a:r>
            <a:endParaRPr lang="en-US" sz="2400" dirty="0">
              <a:effectLst>
                <a:outerShdw blurRad="38100" dist="38100" dir="2700000" algn="tl">
                  <a:srgbClr val="000000">
                    <a:alpha val="43137"/>
                  </a:srgbClr>
                </a:outerShdw>
              </a:effectLst>
            </a:endParaRPr>
          </a:p>
        </p:txBody>
      </p:sp>
      <p:sp>
        <p:nvSpPr>
          <p:cNvPr id="3" name="Text Placeholder 2"/>
          <p:cNvSpPr>
            <a:spLocks noGrp="1"/>
          </p:cNvSpPr>
          <p:nvPr>
            <p:ph type="body" sz="half" idx="2"/>
          </p:nvPr>
        </p:nvSpPr>
        <p:spPr>
          <a:xfrm>
            <a:off x="4419600" y="2057400"/>
            <a:ext cx="2819399" cy="2905760"/>
          </a:xfrm>
        </p:spPr>
        <p:txBody>
          <a:bodyPr>
            <a:normAutofit/>
          </a:bodyPr>
          <a:lstStyle/>
          <a:p>
            <a:pPr marL="285750" indent="-285750" algn="r" rtl="1">
              <a:lnSpc>
                <a:spcPct val="250000"/>
              </a:lnSpc>
              <a:buFont typeface="Arial" pitchFamily="34" charset="0"/>
              <a:buChar char="•"/>
            </a:pPr>
            <a:r>
              <a:rPr lang="ar-SA" sz="2000" b="1" dirty="0" smtClean="0"/>
              <a:t>نشأته .</a:t>
            </a:r>
          </a:p>
          <a:p>
            <a:pPr marL="285750" indent="-285750" algn="r" rtl="1">
              <a:lnSpc>
                <a:spcPct val="250000"/>
              </a:lnSpc>
              <a:buFont typeface="Arial" pitchFamily="34" charset="0"/>
              <a:buChar char="•"/>
            </a:pPr>
            <a:r>
              <a:rPr lang="ar-SA" sz="2000" b="1" dirty="0" smtClean="0"/>
              <a:t>نقاط الإتفاق بين العالمان .</a:t>
            </a:r>
          </a:p>
          <a:p>
            <a:pPr marL="285750" indent="-285750" algn="r" rtl="1">
              <a:lnSpc>
                <a:spcPct val="250000"/>
              </a:lnSpc>
              <a:buFont typeface="Arial" pitchFamily="34" charset="0"/>
              <a:buChar char="•"/>
            </a:pPr>
            <a:r>
              <a:rPr lang="ar-SA" sz="2000" b="1" dirty="0" smtClean="0"/>
              <a:t>نقاط الإختلاف بين العالمان.</a:t>
            </a:r>
            <a:endParaRPr lang="ar-SA" sz="2000" b="1" dirty="0"/>
          </a:p>
        </p:txBody>
      </p:sp>
      <p:pic>
        <p:nvPicPr>
          <p:cNvPr id="5" name="Content Placeholder 4"/>
          <p:cNvPicPr>
            <a:picLocks noGrp="1" noChangeAspect="1"/>
          </p:cNvPicPr>
          <p:nvPr>
            <p:ph sz="quarter" idx="13"/>
          </p:nvPr>
        </p:nvPicPr>
        <p:blipFill>
          <a:blip r:embed="rId2">
            <a:extLst>
              <a:ext uri="{28A0092B-C50C-407E-A947-70E740481C1C}">
                <a14:useLocalDpi xmlns="" xmlns:a14="http://schemas.microsoft.com/office/drawing/2010/main" val="0"/>
              </a:ext>
            </a:extLst>
          </a:blip>
          <a:stretch>
            <a:fillRect/>
          </a:stretch>
        </p:blipFill>
        <p:spPr>
          <a:xfrm>
            <a:off x="1447800" y="1752600"/>
            <a:ext cx="2032000" cy="304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 xmlns:p14="http://schemas.microsoft.com/office/powerpoint/2010/main" val="303207543"/>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1000"/>
                                        <p:tgtEl>
                                          <p:spTgt spid="3">
                                            <p:txEl>
                                              <p:pRg st="0" end="0"/>
                                            </p:txEl>
                                          </p:spTgt>
                                        </p:tgtEl>
                                      </p:cBhvr>
                                    </p:animEffect>
                                    <p:anim calcmode="lin" valueType="num">
                                      <p:cBhvr>
                                        <p:cTn id="22"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fade">
                                      <p:cBhvr>
                                        <p:cTn id="28" dur="1000"/>
                                        <p:tgtEl>
                                          <p:spTgt spid="3">
                                            <p:txEl>
                                              <p:pRg st="1" end="1"/>
                                            </p:txEl>
                                          </p:spTgt>
                                        </p:tgtEl>
                                      </p:cBhvr>
                                    </p:animEffect>
                                    <p:anim calcmode="lin" valueType="num">
                                      <p:cBhvr>
                                        <p:cTn id="29"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000100" y="1357298"/>
            <a:ext cx="7143799" cy="4500594"/>
          </a:xfrm>
        </p:spPr>
        <p:txBody>
          <a:bodyPr>
            <a:normAutofit/>
          </a:bodyPr>
          <a:lstStyle/>
          <a:p>
            <a:r>
              <a:rPr lang="ar-SA" sz="2400" dirty="0" smtClean="0"/>
              <a:t>ولد ماكس فيبر في </a:t>
            </a:r>
            <a:r>
              <a:rPr lang="ar-SA" sz="2400" dirty="0" err="1" smtClean="0"/>
              <a:t>اسرة</a:t>
            </a:r>
            <a:r>
              <a:rPr lang="ar-SA" sz="2400" dirty="0" smtClean="0"/>
              <a:t> </a:t>
            </a:r>
            <a:r>
              <a:rPr lang="ar-SA" sz="2400" dirty="0" err="1" smtClean="0"/>
              <a:t>ارستقرطية</a:t>
            </a:r>
            <a:r>
              <a:rPr lang="ar-SA" sz="2400" dirty="0" smtClean="0"/>
              <a:t> </a:t>
            </a:r>
            <a:r>
              <a:rPr lang="ar-SA" sz="2400" dirty="0" err="1" smtClean="0"/>
              <a:t>المانية</a:t>
            </a:r>
            <a:r>
              <a:rPr lang="ar-SA" sz="2400" dirty="0" smtClean="0"/>
              <a:t> , وتقلد العديد من المناصب السياسية والأكاديمية .</a:t>
            </a:r>
            <a:endParaRPr lang="en-US" sz="2400" dirty="0" smtClean="0"/>
          </a:p>
          <a:p>
            <a:r>
              <a:rPr lang="ar-SA" sz="2400" dirty="0" smtClean="0"/>
              <a:t>كرس فيبر جزءا كبيرا من عمله الأكاديمي في مناقشة </a:t>
            </a:r>
            <a:r>
              <a:rPr lang="ar-SA" sz="2400" dirty="0" err="1" smtClean="0"/>
              <a:t>اراء</a:t>
            </a:r>
            <a:r>
              <a:rPr lang="ar-SA" sz="2400" dirty="0" smtClean="0"/>
              <a:t> ماركس.</a:t>
            </a:r>
            <a:endParaRPr lang="en-US" sz="2400" dirty="0" smtClean="0"/>
          </a:p>
          <a:p>
            <a:r>
              <a:rPr lang="ar-SA" sz="2400" dirty="0" smtClean="0"/>
              <a:t>وقد اتفق العالمان في بعض النقاط, واختلفا في بعضها </a:t>
            </a:r>
            <a:r>
              <a:rPr lang="ar-SA" sz="2400" dirty="0" err="1" smtClean="0"/>
              <a:t>الاخر</a:t>
            </a:r>
            <a:r>
              <a:rPr lang="ar-SA" sz="2400" dirty="0" smtClean="0"/>
              <a:t> , </a:t>
            </a:r>
            <a:r>
              <a:rPr lang="ar-SA" sz="2400" u="sng" dirty="0" smtClean="0"/>
              <a:t>فمن نقاط الالتقاء بينهما </a:t>
            </a:r>
            <a:r>
              <a:rPr lang="ar-SA" sz="2400" dirty="0" smtClean="0"/>
              <a:t>اهتمامهما بدراسة الرأسمالية الصناعية.</a:t>
            </a:r>
            <a:endParaRPr lang="en-US" sz="2400" dirty="0" smtClean="0"/>
          </a:p>
          <a:p>
            <a:endParaRPr lang="ar-SA" sz="24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857224" y="1000108"/>
            <a:ext cx="7286675" cy="4857784"/>
          </a:xfrm>
        </p:spPr>
        <p:txBody>
          <a:bodyPr>
            <a:normAutofit/>
          </a:bodyPr>
          <a:lstStyle/>
          <a:p>
            <a:r>
              <a:rPr lang="ar-SA" sz="2000" u="sng" dirty="0" err="1" smtClean="0"/>
              <a:t>اما</a:t>
            </a:r>
            <a:r>
              <a:rPr lang="ar-SA" sz="2000" u="sng" dirty="0" smtClean="0"/>
              <a:t> وجه الاختلاف فيما بينهما </a:t>
            </a:r>
            <a:r>
              <a:rPr lang="ar-SA" sz="2000" dirty="0" smtClean="0"/>
              <a:t>هو حيث يرى ماكس فيبر </a:t>
            </a:r>
            <a:r>
              <a:rPr lang="ar-SA" sz="2000" dirty="0" err="1" smtClean="0"/>
              <a:t>ان</a:t>
            </a:r>
            <a:r>
              <a:rPr lang="ar-SA" sz="2000" dirty="0" smtClean="0"/>
              <a:t> الرأسمالية تمثل العقلانية في التفكير لدى المجتمعات الصناعية فالفرد في المجتمعات الصناعية يحاول اتخاذ </a:t>
            </a:r>
            <a:r>
              <a:rPr lang="ar-SA" sz="2000" dirty="0" err="1" smtClean="0"/>
              <a:t>افضل</a:t>
            </a:r>
            <a:r>
              <a:rPr lang="ar-SA" sz="2000" dirty="0" smtClean="0"/>
              <a:t> </a:t>
            </a:r>
            <a:r>
              <a:rPr lang="ar-SA" sz="2000" dirty="0" err="1" smtClean="0"/>
              <a:t>القرارت</a:t>
            </a:r>
            <a:r>
              <a:rPr lang="ar-SA" sz="2000" dirty="0" smtClean="0"/>
              <a:t> العقلانية وفقا لظروفه المتاحة, حيث </a:t>
            </a:r>
            <a:r>
              <a:rPr lang="ar-SA" sz="2000" dirty="0" err="1" smtClean="0"/>
              <a:t>ان</a:t>
            </a:r>
            <a:r>
              <a:rPr lang="ar-SA" sz="2000" dirty="0" smtClean="0"/>
              <a:t> التفكير العقلاني حل محل التفكير التقليدي الذي كان سائدا في المجتمعات التقليدية , </a:t>
            </a:r>
            <a:r>
              <a:rPr lang="ar-SA" sz="2000" dirty="0" err="1" smtClean="0"/>
              <a:t>واوضح</a:t>
            </a:r>
            <a:r>
              <a:rPr lang="ar-SA" sz="2000" dirty="0" smtClean="0"/>
              <a:t> </a:t>
            </a:r>
            <a:r>
              <a:rPr lang="ar-SA" sz="2000" dirty="0" err="1" smtClean="0"/>
              <a:t>ان</a:t>
            </a:r>
            <a:r>
              <a:rPr lang="ar-SA" sz="2000" dirty="0" smtClean="0"/>
              <a:t> الفرد في المجتمعات التقليدية كان يعتمد على علاقاته </a:t>
            </a:r>
            <a:r>
              <a:rPr lang="ar-SA" sz="2000" dirty="0" err="1" smtClean="0"/>
              <a:t>القرابية</a:t>
            </a:r>
            <a:r>
              <a:rPr lang="ar-SA" sz="2000" dirty="0" smtClean="0"/>
              <a:t> في حالة مواجهته لأي مشكلة.</a:t>
            </a:r>
            <a:endParaRPr lang="en-US" sz="2000" dirty="0" smtClean="0"/>
          </a:p>
          <a:p>
            <a:r>
              <a:rPr lang="ar-SA" sz="2000" dirty="0" smtClean="0"/>
              <a:t>وهذا يعني </a:t>
            </a:r>
            <a:r>
              <a:rPr lang="ar-SA" sz="2000" dirty="0" err="1" smtClean="0"/>
              <a:t>ان</a:t>
            </a:r>
            <a:r>
              <a:rPr lang="ar-SA" sz="2000" dirty="0" smtClean="0"/>
              <a:t> البيروقراطية في المجتمعات الصناعية حلت محل القرابة في المجتمعات التقليدية .</a:t>
            </a:r>
            <a:endParaRPr lang="en-US" sz="2000" dirty="0" smtClean="0"/>
          </a:p>
          <a:p>
            <a:r>
              <a:rPr lang="ar-SA" sz="2000" dirty="0" err="1" smtClean="0"/>
              <a:t>اذا</a:t>
            </a:r>
            <a:r>
              <a:rPr lang="ar-SA" sz="2000" dirty="0" smtClean="0"/>
              <a:t> كانت الظروف غير المستقرة , والمشكلات الاجتماعية التي عمت مجتمعاتهم هي التي </a:t>
            </a:r>
            <a:r>
              <a:rPr lang="ar-SA" sz="2000" dirty="0" err="1" smtClean="0"/>
              <a:t>ادت</a:t>
            </a:r>
            <a:r>
              <a:rPr lang="ar-SA" sz="2000" dirty="0" smtClean="0"/>
              <a:t> </a:t>
            </a:r>
            <a:r>
              <a:rPr lang="ar-SA" sz="2000" dirty="0" err="1" smtClean="0"/>
              <a:t>الى</a:t>
            </a:r>
            <a:r>
              <a:rPr lang="ar-SA" sz="2000" dirty="0" smtClean="0"/>
              <a:t> بذل </a:t>
            </a:r>
            <a:r>
              <a:rPr lang="ar-SA" sz="2000" dirty="0" err="1" smtClean="0"/>
              <a:t>المجهودات</a:t>
            </a:r>
            <a:r>
              <a:rPr lang="ar-SA" sz="2000" dirty="0" smtClean="0"/>
              <a:t> العقلية </a:t>
            </a:r>
            <a:r>
              <a:rPr lang="ar-SA" sz="2000" dirty="0" err="1" smtClean="0"/>
              <a:t>الخلاقه</a:t>
            </a:r>
            <a:r>
              <a:rPr lang="ar-SA" sz="2000" dirty="0" smtClean="0"/>
              <a:t> , والتي </a:t>
            </a:r>
            <a:r>
              <a:rPr lang="ar-SA" sz="2000" dirty="0" err="1" smtClean="0"/>
              <a:t>اقامت</a:t>
            </a:r>
            <a:r>
              <a:rPr lang="ar-SA" sz="2000" dirty="0" smtClean="0"/>
              <a:t> </a:t>
            </a:r>
            <a:r>
              <a:rPr lang="ar-SA" sz="2000" dirty="0" err="1" smtClean="0"/>
              <a:t>الاساس</a:t>
            </a:r>
            <a:r>
              <a:rPr lang="ar-SA" sz="2000" dirty="0" smtClean="0"/>
              <a:t> النظري لعلم الاجتماع المعاصر .</a:t>
            </a:r>
            <a:endParaRPr lang="en-US" sz="2000" dirty="0" smtClean="0"/>
          </a:p>
          <a:p>
            <a:endParaRPr lang="ar-SA"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a:xfrm>
            <a:off x="1371600" y="1524000"/>
            <a:ext cx="6248400" cy="1566862"/>
          </a:xfrm>
        </p:spPr>
        <p:txBody>
          <a:bodyPr>
            <a:noAutofit/>
          </a:bodyPr>
          <a:lstStyle/>
          <a:p>
            <a:r>
              <a:rPr lang="en-US" sz="7200" dirty="0" smtClean="0"/>
              <a:t>Thank you </a:t>
            </a:r>
            <a:endParaRPr lang="en-US" sz="7200" dirty="0"/>
          </a:p>
        </p:txBody>
      </p:sp>
    </p:spTree>
    <p:extLst>
      <p:ext uri="{BB962C8B-B14F-4D97-AF65-F5344CB8AC3E}">
        <p14:creationId xmlns="" xmlns:p14="http://schemas.microsoft.com/office/powerpoint/2010/main" val="1853851592"/>
      </p:ext>
    </p:extLst>
  </p:cSld>
  <p:clrMapOvr>
    <a:masterClrMapping/>
  </p:clrMapOvr>
  <mc:AlternateContent xmlns:mc="http://schemas.openxmlformats.org/markup-compatibility/2006">
    <mc:Choice xmlns=""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857224" y="857232"/>
            <a:ext cx="6915177" cy="4786346"/>
          </a:xfrm>
        </p:spPr>
        <p:txBody>
          <a:bodyPr>
            <a:normAutofit/>
          </a:bodyPr>
          <a:lstStyle/>
          <a:p>
            <a:endParaRPr lang="ar-SA" sz="8000" dirty="0" smtClean="0"/>
          </a:p>
          <a:p>
            <a:r>
              <a:rPr lang="ar-SA" sz="8000" dirty="0" smtClean="0"/>
              <a:t>ابن خلدون </a:t>
            </a:r>
            <a:endParaRPr lang="ar-SA" sz="8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928662" y="857232"/>
            <a:ext cx="7215238" cy="4929222"/>
          </a:xfrm>
        </p:spPr>
        <p:txBody>
          <a:bodyPr>
            <a:normAutofit fontScale="85000" lnSpcReduction="20000"/>
          </a:bodyPr>
          <a:lstStyle/>
          <a:p>
            <a:endParaRPr lang="ar-SA" dirty="0" smtClean="0">
              <a:latin typeface="Arial" pitchFamily="34" charset="0"/>
              <a:cs typeface="Arial" pitchFamily="34" charset="0"/>
            </a:endParaRPr>
          </a:p>
          <a:p>
            <a:r>
              <a:rPr lang="ar-SA" sz="3200" u="sng" dirty="0" smtClean="0">
                <a:latin typeface="Arial" pitchFamily="34" charset="0"/>
                <a:cs typeface="Arial" pitchFamily="34" charset="0"/>
              </a:rPr>
              <a:t>نشأة علم الاجتماع </a:t>
            </a:r>
          </a:p>
          <a:p>
            <a:endParaRPr lang="ar-SA" dirty="0" smtClean="0">
              <a:latin typeface="Arial" pitchFamily="34" charset="0"/>
              <a:cs typeface="Arial" pitchFamily="34" charset="0"/>
            </a:endParaRPr>
          </a:p>
          <a:p>
            <a:r>
              <a:rPr lang="ar-SA" sz="2800" dirty="0" smtClean="0">
                <a:latin typeface="Arial" pitchFamily="34" charset="0"/>
                <a:cs typeface="Arial" pitchFamily="34" charset="0"/>
              </a:rPr>
              <a:t>علم الاجتماع لم يظهر كعلم إلا في النصف الأول من القرن التاسع عشر نتيجة لعاملين رئيسين : أولًا قيام الثورة الصناعية في بريطانيا وثانيًا قيام الثورة الفرنسية التحررية في فرنسا.</a:t>
            </a:r>
            <a:br>
              <a:rPr lang="ar-SA" sz="2800" dirty="0" smtClean="0">
                <a:latin typeface="Arial" pitchFamily="34" charset="0"/>
                <a:cs typeface="Arial" pitchFamily="34" charset="0"/>
              </a:rPr>
            </a:br>
            <a:r>
              <a:rPr lang="ar-SA" sz="2800" dirty="0" smtClean="0">
                <a:latin typeface="Arial" pitchFamily="34" charset="0"/>
                <a:cs typeface="Arial" pitchFamily="34" charset="0"/>
              </a:rPr>
              <a:t>إذ سادت هذه المجتمعات الاضطرابات والفوضى الفكرية والاجتماعية، ووجد نفسه الإنسان في ظروف تحتم عليه تغيير طريقة حياته، وهذا التغيير المفاجئ أصاب الإنسان بصدمة ثقافية حادة جعلته يعاني الكثير من المشكلات الاجتماعية</a:t>
            </a:r>
          </a:p>
          <a:p>
            <a:endParaRPr lang="ar-SA"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000100" y="857232"/>
            <a:ext cx="6772301" cy="4714908"/>
          </a:xfrm>
        </p:spPr>
        <p:txBody>
          <a:bodyPr>
            <a:noAutofit/>
          </a:bodyPr>
          <a:lstStyle/>
          <a:p>
            <a:r>
              <a:rPr lang="ar-SA" sz="3200" dirty="0" smtClean="0">
                <a:latin typeface="Arial" pitchFamily="34" charset="0"/>
                <a:cs typeface="Arial" pitchFamily="34" charset="0"/>
              </a:rPr>
              <a:t>وهنا أحس العلماء والمفكرين وبرأسهم أوجست كونت بضرورة وجود علم مستقل يهتم بدراسة المجتمع وظواهره ومشكلاته والعوامل المساعدة على </a:t>
            </a:r>
            <a:r>
              <a:rPr lang="ar-SA" sz="3200" dirty="0" err="1" smtClean="0">
                <a:latin typeface="Arial" pitchFamily="34" charset="0"/>
                <a:cs typeface="Arial" pitchFamily="34" charset="0"/>
              </a:rPr>
              <a:t>استمراريته</a:t>
            </a:r>
            <a:r>
              <a:rPr lang="ar-SA" sz="3200" dirty="0" smtClean="0">
                <a:latin typeface="Arial" pitchFamily="34" charset="0"/>
                <a:cs typeface="Arial" pitchFamily="34" charset="0"/>
              </a:rPr>
              <a:t> وأطلق عليه اسم علم الاجتماع أي العلم المسئول عن دراسة المجتمع، وكان الهدف هو إعادة بناء المجتمع الفرنسي</a:t>
            </a:r>
            <a:endParaRPr lang="ar-SA" sz="32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857224" y="857232"/>
            <a:ext cx="6915177" cy="4714908"/>
          </a:xfrm>
        </p:spPr>
        <p:txBody>
          <a:bodyPr>
            <a:noAutofit/>
          </a:bodyPr>
          <a:lstStyle/>
          <a:p>
            <a:r>
              <a:rPr lang="ar-SA" sz="2000" dirty="0" smtClean="0">
                <a:latin typeface="Arial" pitchFamily="34" charset="0"/>
                <a:cs typeface="Arial" pitchFamily="34" charset="0"/>
              </a:rPr>
              <a:t>أوجست كونت 1857- 1798:</a:t>
            </a:r>
          </a:p>
          <a:p>
            <a:pPr lvl="0"/>
            <a:r>
              <a:rPr lang="ar-SA" sz="2000" dirty="0" smtClean="0">
                <a:latin typeface="Arial" pitchFamily="34" charset="0"/>
                <a:cs typeface="Arial" pitchFamily="34" charset="0"/>
              </a:rPr>
              <a:t>قسم كومت موضوعات علم الاجتماع لشعبتين :</a:t>
            </a:r>
            <a:br>
              <a:rPr lang="ar-SA" sz="2000" dirty="0" smtClean="0">
                <a:latin typeface="Arial" pitchFamily="34" charset="0"/>
                <a:cs typeface="Arial" pitchFamily="34" charset="0"/>
              </a:rPr>
            </a:br>
            <a:r>
              <a:rPr lang="ar-SA" sz="2000" dirty="0" smtClean="0">
                <a:latin typeface="Arial" pitchFamily="34" charset="0"/>
                <a:cs typeface="Arial" pitchFamily="34" charset="0"/>
              </a:rPr>
              <a:t>1- الديناميكا الاجتماعية : وتهتم بدراسة قوانين الحركة الاجتماعية وعوامل تقدم المجتمعات وتطورها.</a:t>
            </a:r>
            <a:br>
              <a:rPr lang="ar-SA" sz="2000" dirty="0" smtClean="0">
                <a:latin typeface="Arial" pitchFamily="34" charset="0"/>
                <a:cs typeface="Arial" pitchFamily="34" charset="0"/>
              </a:rPr>
            </a:br>
            <a:r>
              <a:rPr lang="ar-SA" sz="2000" dirty="0" smtClean="0">
                <a:latin typeface="Arial" pitchFamily="34" charset="0"/>
                <a:cs typeface="Arial" pitchFamily="34" charset="0"/>
              </a:rPr>
              <a:t>2- </a:t>
            </a:r>
            <a:r>
              <a:rPr lang="ar-SA" sz="2000" dirty="0" err="1" smtClean="0">
                <a:latin typeface="Arial" pitchFamily="34" charset="0"/>
                <a:cs typeface="Arial" pitchFamily="34" charset="0"/>
              </a:rPr>
              <a:t>الاستاتيك</a:t>
            </a:r>
            <a:r>
              <a:rPr lang="ar-SA" sz="2000" dirty="0" smtClean="0">
                <a:latin typeface="Arial" pitchFamily="34" charset="0"/>
                <a:cs typeface="Arial" pitchFamily="34" charset="0"/>
              </a:rPr>
              <a:t> الاجتماعية : تهتم بدراسة لمجتمعات في حالة استقرارها وفي فترات ثباتها ومحاولة الكشف عن العوامل التي تساعد على تضامن المجتمعات واستقرارها.</a:t>
            </a:r>
            <a:endParaRPr lang="en-US" sz="2000" dirty="0" smtClean="0">
              <a:latin typeface="Arial" pitchFamily="34" charset="0"/>
              <a:cs typeface="Arial" pitchFamily="34" charset="0"/>
            </a:endParaRPr>
          </a:p>
          <a:p>
            <a:pPr lvl="0"/>
            <a:r>
              <a:rPr lang="ar-SA" sz="2000" dirty="0" smtClean="0">
                <a:latin typeface="Arial" pitchFamily="34" charset="0"/>
                <a:cs typeface="Arial" pitchFamily="34" charset="0"/>
              </a:rPr>
              <a:t>حدد أسس الدراسة الوضعية ومنهج البحث في علم الاجتماع، وأكد على ضرورة دراسة الظواهر الاجتماعية دراسة وضعية دون التأثر بأي أهواء شخصية.</a:t>
            </a:r>
            <a:br>
              <a:rPr lang="ar-SA" sz="2000" dirty="0" smtClean="0">
                <a:latin typeface="Arial" pitchFamily="34" charset="0"/>
                <a:cs typeface="Arial" pitchFamily="34" charset="0"/>
              </a:rPr>
            </a:br>
            <a:r>
              <a:rPr lang="ar-SA" sz="2000" dirty="0" smtClean="0">
                <a:latin typeface="Arial" pitchFamily="34" charset="0"/>
                <a:cs typeface="Arial" pitchFamily="34" charset="0"/>
              </a:rPr>
              <a:t>ويرى أن الدراسة الوضعية للظاهرة تعتمد على أربع وسائل : الملاحظة، التجربة، المنهج المقارن، المنهج التاريخي.</a:t>
            </a:r>
            <a:endParaRPr lang="en-US" sz="2000" dirty="0" smtClean="0">
              <a:latin typeface="Arial" pitchFamily="34" charset="0"/>
              <a:cs typeface="Arial" pitchFamily="34" charset="0"/>
            </a:endParaRPr>
          </a:p>
          <a:p>
            <a:endParaRPr lang="ar-SA" sz="2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214415" y="857232"/>
            <a:ext cx="6557986" cy="4324368"/>
          </a:xfrm>
        </p:spPr>
        <p:txBody>
          <a:bodyPr>
            <a:normAutofit/>
          </a:bodyPr>
          <a:lstStyle/>
          <a:p>
            <a:r>
              <a:rPr lang="ar-SA" sz="2400" dirty="0" smtClean="0">
                <a:latin typeface="Arial" pitchFamily="34" charset="0"/>
                <a:cs typeface="Arial" pitchFamily="34" charset="0"/>
              </a:rPr>
              <a:t>أميل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1858 – 1917:</a:t>
            </a:r>
          </a:p>
          <a:p>
            <a:pPr lvl="0"/>
            <a:r>
              <a:rPr lang="ar-SA" sz="2400" dirty="0" smtClean="0">
                <a:latin typeface="Arial" pitchFamily="34" charset="0"/>
                <a:cs typeface="Arial" pitchFamily="34" charset="0"/>
              </a:rPr>
              <a:t>ولد أميل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في باريس لأسرة يهودية متدينة، لكن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لم يرغب بالسير على خطى أجداده وأختار الدراسة الدنيوية.</a:t>
            </a:r>
            <a:br>
              <a:rPr lang="ar-SA" sz="2400" dirty="0" smtClean="0">
                <a:latin typeface="Arial" pitchFamily="34" charset="0"/>
                <a:cs typeface="Arial" pitchFamily="34" charset="0"/>
              </a:rPr>
            </a:br>
            <a:r>
              <a:rPr lang="ar-SA" sz="2400" dirty="0" smtClean="0">
                <a:latin typeface="Arial" pitchFamily="34" charset="0"/>
                <a:cs typeface="Arial" pitchFamily="34" charset="0"/>
              </a:rPr>
              <a:t>ولقد كان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يقدس التدريس  ولكثرة </a:t>
            </a:r>
            <a:r>
              <a:rPr lang="ar-SA" sz="2400" dirty="0" err="1" smtClean="0">
                <a:latin typeface="Arial" pitchFamily="34" charset="0"/>
                <a:cs typeface="Arial" pitchFamily="34" charset="0"/>
              </a:rPr>
              <a:t>أسهاماته</a:t>
            </a:r>
            <a:r>
              <a:rPr lang="ar-SA" sz="2400" dirty="0" smtClean="0">
                <a:latin typeface="Arial" pitchFamily="34" charset="0"/>
                <a:cs typeface="Arial" pitchFamily="34" charset="0"/>
              </a:rPr>
              <a:t> العلمية عين أستاذ في جامعة باريس ، وقد تتلمذ العديد من علماء الاجتماع في باريس على يده. وأصبحت أراء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الدعامة هي التي ارتكزت عليها المدرسة البنائية  فيما بعد.</a:t>
            </a:r>
            <a:endParaRPr lang="en-US" sz="2400" dirty="0" smtClean="0">
              <a:latin typeface="Arial" pitchFamily="34" charset="0"/>
              <a:cs typeface="Arial" pitchFamily="34" charset="0"/>
            </a:endParaRPr>
          </a:p>
          <a:p>
            <a:endParaRPr lang="ar-SA"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1214415" y="857232"/>
            <a:ext cx="6557986" cy="4324368"/>
          </a:xfrm>
        </p:spPr>
        <p:txBody>
          <a:bodyPr>
            <a:noAutofit/>
          </a:bodyPr>
          <a:lstStyle/>
          <a:p>
            <a:pPr lvl="0"/>
            <a:r>
              <a:rPr lang="ar-SA" sz="2400" dirty="0" smtClean="0">
                <a:latin typeface="Arial" pitchFamily="34" charset="0"/>
                <a:cs typeface="Arial" pitchFamily="34" charset="0"/>
              </a:rPr>
              <a:t>ويرى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أن علم الاجتماع يجب أن يهتم بدراسة الحقائق الاجتماعية والبناء الاجتماعية.</a:t>
            </a:r>
            <a:br>
              <a:rPr lang="ar-SA" sz="2400" dirty="0" smtClean="0">
                <a:latin typeface="Arial" pitchFamily="34" charset="0"/>
                <a:cs typeface="Arial" pitchFamily="34" charset="0"/>
              </a:rPr>
            </a:br>
            <a:r>
              <a:rPr lang="ar-SA" sz="2400" dirty="0" smtClean="0">
                <a:latin typeface="Arial" pitchFamily="34" charset="0"/>
                <a:cs typeface="Arial" pitchFamily="34" charset="0"/>
              </a:rPr>
              <a:t>وأشار أن للبناء الاجتماعي وجود مستقل عن الأفراد المكونين له ، مثال : اللغة حقيقة اجتماعية ولها وجود مستقل عن الأفراد المكونين لها .</a:t>
            </a:r>
            <a:br>
              <a:rPr lang="ar-SA" sz="2400" dirty="0" smtClean="0">
                <a:latin typeface="Arial" pitchFamily="34" charset="0"/>
                <a:cs typeface="Arial" pitchFamily="34" charset="0"/>
              </a:rPr>
            </a:br>
            <a:r>
              <a:rPr lang="ar-SA" sz="2400" dirty="0" smtClean="0">
                <a:latin typeface="Arial" pitchFamily="34" charset="0"/>
                <a:cs typeface="Arial" pitchFamily="34" charset="0"/>
              </a:rPr>
              <a:t>فقد حدد </a:t>
            </a:r>
            <a:r>
              <a:rPr lang="ar-SA" sz="2400" dirty="0" err="1" smtClean="0">
                <a:latin typeface="Arial" pitchFamily="34" charset="0"/>
                <a:cs typeface="Arial" pitchFamily="34" charset="0"/>
              </a:rPr>
              <a:t>دوركايم</a:t>
            </a:r>
            <a:r>
              <a:rPr lang="ar-SA" sz="2400" dirty="0" smtClean="0">
                <a:latin typeface="Arial" pitchFamily="34" charset="0"/>
                <a:cs typeface="Arial" pitchFamily="34" charset="0"/>
              </a:rPr>
              <a:t> أهم خصائص الحقيقة الاجتماعية بأنها خارجة عن الأفراد وإجبارية وعامة بين جميع الأفراد.</a:t>
            </a:r>
            <a:endParaRPr lang="en-US" sz="2400" dirty="0" smtClean="0">
              <a:latin typeface="Arial" pitchFamily="34" charset="0"/>
              <a:cs typeface="Arial" pitchFamily="34" charset="0"/>
            </a:endParaRPr>
          </a:p>
          <a:p>
            <a:endParaRPr lang="ar-SA"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928662" y="928670"/>
            <a:ext cx="7058053" cy="4786346"/>
          </a:xfrm>
        </p:spPr>
        <p:txBody>
          <a:bodyPr/>
          <a:lstStyle/>
          <a:p>
            <a:r>
              <a:rPr lang="ar-SA" sz="2000" dirty="0" smtClean="0">
                <a:latin typeface="Arial" pitchFamily="34" charset="0"/>
                <a:cs typeface="Arial" pitchFamily="34" charset="0"/>
              </a:rPr>
              <a:t>كما أكد على أن للمجتمع وجود مستقل عن الأفراد ،وهذا أدى إلى تكوين وعي اجتماعي  مشترك يميزه عن غيره من الأفراد، ويسمى اسم العقل الجمعي وهو يتكون من وجود الأفراد معًا لفترة طويلة من الزمن وله وجود مستقل عنهم ، وهو الذي يجعلهم يفكرون يشكل متشابه ويتصرفون وفق سلوك واحد متشابه.</a:t>
            </a:r>
            <a:br>
              <a:rPr lang="ar-SA" sz="2000" dirty="0" smtClean="0">
                <a:latin typeface="Arial" pitchFamily="34" charset="0"/>
                <a:cs typeface="Arial" pitchFamily="34" charset="0"/>
              </a:rPr>
            </a:br>
            <a:r>
              <a:rPr lang="ar-SA" sz="2000" dirty="0" smtClean="0">
                <a:latin typeface="Arial" pitchFamily="34" charset="0"/>
                <a:cs typeface="Arial" pitchFamily="34" charset="0"/>
              </a:rPr>
              <a:t>والعقل الجمعي بالنسبة </a:t>
            </a:r>
            <a:r>
              <a:rPr lang="ar-SA" sz="2000" dirty="0" err="1" smtClean="0">
                <a:latin typeface="Arial" pitchFamily="34" charset="0"/>
                <a:cs typeface="Arial" pitchFamily="34" charset="0"/>
              </a:rPr>
              <a:t>لدوركايم</a:t>
            </a:r>
            <a:r>
              <a:rPr lang="ar-SA" sz="2000" dirty="0" smtClean="0">
                <a:latin typeface="Arial" pitchFamily="34" charset="0"/>
                <a:cs typeface="Arial" pitchFamily="34" charset="0"/>
              </a:rPr>
              <a:t> ما هو إلا مجموع عقول الأفراد  وهي في حالة تفاعل مستمر . فعقول الأفراد ليست منغلقة على ذاتها ولكنها تتفاعل مع بعضها البعض حسب المواقف.</a:t>
            </a:r>
            <a:br>
              <a:rPr lang="ar-SA" sz="2000" dirty="0" smtClean="0">
                <a:latin typeface="Arial" pitchFamily="34" charset="0"/>
                <a:cs typeface="Arial" pitchFamily="34" charset="0"/>
              </a:rPr>
            </a:br>
            <a:r>
              <a:rPr lang="ar-SA" sz="2000" dirty="0" smtClean="0">
                <a:latin typeface="Arial" pitchFamily="34" charset="0"/>
                <a:cs typeface="Arial" pitchFamily="34" charset="0"/>
              </a:rPr>
              <a:t>ويرى أنه يمكننا إدراك الوعي الاجتماعي من خلال الرموز الاجتماعية السائدة كالدين.</a:t>
            </a:r>
          </a:p>
          <a:p>
            <a:endParaRPr lang="ar-SA"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نص 2"/>
          <p:cNvSpPr>
            <a:spLocks noGrp="1"/>
          </p:cNvSpPr>
          <p:nvPr>
            <p:ph type="body" sz="half" idx="2"/>
          </p:nvPr>
        </p:nvSpPr>
        <p:spPr>
          <a:xfrm>
            <a:off x="642910" y="857232"/>
            <a:ext cx="7572428" cy="4786346"/>
          </a:xfrm>
        </p:spPr>
        <p:txBody>
          <a:bodyPr>
            <a:noAutofit/>
          </a:bodyPr>
          <a:lstStyle/>
          <a:p>
            <a:pPr lvl="0"/>
            <a:r>
              <a:rPr lang="ar-SA" sz="2000" b="1" dirty="0" smtClean="0">
                <a:latin typeface="Arial" pitchFamily="34" charset="0"/>
                <a:cs typeface="Arial" pitchFamily="34" charset="0"/>
              </a:rPr>
              <a:t>ويرى كذلك أن الدراسات الاجتماعية تتكون من عدة مستويات تشمل المؤسسات الاجتماعية والبيئة والسكان والمواصلات وغيرها ، ووضع المعرفة الاجتماعية في أعلى مستوى.</a:t>
            </a:r>
            <a:endParaRPr lang="en-US" sz="2000" b="1" dirty="0" smtClean="0">
              <a:latin typeface="Arial" pitchFamily="34" charset="0"/>
              <a:cs typeface="Arial" pitchFamily="34" charset="0"/>
            </a:endParaRPr>
          </a:p>
          <a:p>
            <a:r>
              <a:rPr lang="ar-SA" sz="2000" b="1" dirty="0" smtClean="0">
                <a:latin typeface="Arial" pitchFamily="34" charset="0"/>
                <a:cs typeface="Arial" pitchFamily="34" charset="0"/>
              </a:rPr>
              <a:t>لكن </a:t>
            </a:r>
            <a:r>
              <a:rPr lang="ar-SA" sz="2000" b="1" dirty="0" err="1" smtClean="0">
                <a:latin typeface="Arial" pitchFamily="34" charset="0"/>
                <a:cs typeface="Arial" pitchFamily="34" charset="0"/>
              </a:rPr>
              <a:t>دوركايم</a:t>
            </a:r>
            <a:r>
              <a:rPr lang="ar-SA" sz="2000" b="1" dirty="0" smtClean="0">
                <a:latin typeface="Arial" pitchFamily="34" charset="0"/>
                <a:cs typeface="Arial" pitchFamily="34" charset="0"/>
              </a:rPr>
              <a:t> يؤكد أن علم الاجتماع يجب </a:t>
            </a:r>
            <a:r>
              <a:rPr lang="ar-SA" sz="2000" b="1" dirty="0" err="1" smtClean="0">
                <a:latin typeface="Arial" pitchFamily="34" charset="0"/>
                <a:cs typeface="Arial" pitchFamily="34" charset="0"/>
              </a:rPr>
              <a:t>ان</a:t>
            </a:r>
            <a:r>
              <a:rPr lang="ar-SA" sz="2000" b="1" dirty="0" smtClean="0">
                <a:latin typeface="Arial" pitchFamily="34" charset="0"/>
                <a:cs typeface="Arial" pitchFamily="34" charset="0"/>
              </a:rPr>
              <a:t> لا يتوقف عند حد الوصف.</a:t>
            </a:r>
          </a:p>
          <a:p>
            <a:r>
              <a:rPr lang="ar-SA" sz="2000" b="1" dirty="0" smtClean="0">
                <a:latin typeface="Arial" pitchFamily="34" charset="0"/>
                <a:cs typeface="Arial" pitchFamily="34" charset="0"/>
              </a:rPr>
              <a:t>ولهذا يرى أن علم الاجتماع يجب أن يبحث طرق التفكير والسلوك الغير شخص </a:t>
            </a:r>
            <a:r>
              <a:rPr lang="ar-SA" sz="2000" b="1" dirty="0" err="1" smtClean="0">
                <a:latin typeface="Arial" pitchFamily="34" charset="0"/>
                <a:cs typeface="Arial" pitchFamily="34" charset="0"/>
              </a:rPr>
              <a:t>للافراد</a:t>
            </a:r>
            <a:r>
              <a:rPr lang="ar-SA" sz="2000" b="1" dirty="0" smtClean="0">
                <a:latin typeface="Arial" pitchFamily="34" charset="0"/>
                <a:cs typeface="Arial" pitchFamily="34" charset="0"/>
              </a:rPr>
              <a:t> والتي تؤدي إلى تكوين الظواهر الاجتماعية.</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كما أكد على أن نظرة علم الاجتماع للظواهر الاجتماعية نظرة شاملة عامة.</a:t>
            </a:r>
            <a:br>
              <a:rPr lang="ar-SA" sz="2000" b="1" dirty="0" smtClean="0">
                <a:latin typeface="Arial" pitchFamily="34" charset="0"/>
                <a:cs typeface="Arial" pitchFamily="34" charset="0"/>
              </a:rPr>
            </a:br>
            <a:r>
              <a:rPr lang="ar-SA" sz="2000" b="1" dirty="0" smtClean="0">
                <a:latin typeface="Arial" pitchFamily="34" charset="0"/>
                <a:cs typeface="Arial" pitchFamily="34" charset="0"/>
              </a:rPr>
              <a:t>ومن محاولات </a:t>
            </a:r>
            <a:r>
              <a:rPr lang="ar-SA" sz="2000" b="1" dirty="0" err="1" smtClean="0">
                <a:latin typeface="Arial" pitchFamily="34" charset="0"/>
                <a:cs typeface="Arial" pitchFamily="34" charset="0"/>
              </a:rPr>
              <a:t>دوركايم</a:t>
            </a:r>
            <a:r>
              <a:rPr lang="ar-SA" sz="2000" b="1" dirty="0" smtClean="0">
                <a:latin typeface="Arial" pitchFamily="34" charset="0"/>
                <a:cs typeface="Arial" pitchFamily="34" charset="0"/>
              </a:rPr>
              <a:t> أنه حاول توضيح وظائف الحقائق الاجتماعية وكيف تحاول إشباع حاجات المجتمع، فحاول تفسير الظواهر الاجتماعية بظواهر أخرى، مثال : حاول تفسير ظاهرة الانتحار فلم يرجعها لعوامل فردية سيكولوجية ولكن أرجعها إلى عوامل اجتماعية أخرى.</a:t>
            </a:r>
          </a:p>
          <a:p>
            <a:endParaRPr lang="ar-SA" sz="2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uture">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Black 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70</TotalTime>
  <Words>536</Words>
  <Application>Microsoft Office PowerPoint</Application>
  <PresentationFormat>عرض على الشاشة (3:4)‏</PresentationFormat>
  <Paragraphs>45</Paragraphs>
  <Slides>18</Slides>
  <Notes>0</Notes>
  <HiddenSlides>0</HiddenSlides>
  <MMClips>0</MMClips>
  <ScaleCrop>false</ScaleCrop>
  <HeadingPairs>
    <vt:vector size="4" baseType="variant">
      <vt:variant>
        <vt:lpstr>سمة</vt:lpstr>
      </vt:variant>
      <vt:variant>
        <vt:i4>1</vt:i4>
      </vt:variant>
      <vt:variant>
        <vt:lpstr>عناوين الشرائح</vt:lpstr>
      </vt:variant>
      <vt:variant>
        <vt:i4>18</vt:i4>
      </vt:variant>
    </vt:vector>
  </HeadingPairs>
  <TitlesOfParts>
    <vt:vector size="19" baseType="lpstr">
      <vt:lpstr>Couture</vt:lpstr>
      <vt:lpstr>الشريحة 1</vt:lpstr>
      <vt:lpstr>الشريحة 2</vt:lpstr>
      <vt:lpstr>الشريحة 3</vt:lpstr>
      <vt:lpstr>الشريحة 4</vt:lpstr>
      <vt:lpstr>الشريحة 5</vt:lpstr>
      <vt:lpstr>الشريحة 6</vt:lpstr>
      <vt:lpstr>الشريحة 7</vt:lpstr>
      <vt:lpstr>الشريحة 8</vt:lpstr>
      <vt:lpstr>الشريحة 9</vt:lpstr>
      <vt:lpstr>الشريحة 10</vt:lpstr>
      <vt:lpstr>Karl marks  &amp; max weber </vt:lpstr>
      <vt:lpstr>كارل ماركس (1818-1883) </vt:lpstr>
      <vt:lpstr>الشريحة 13</vt:lpstr>
      <vt:lpstr>الشريحة 14</vt:lpstr>
      <vt:lpstr>ماكس ويبر (1864-1920)</vt:lpstr>
      <vt:lpstr>الشريحة 16</vt:lpstr>
      <vt:lpstr>الشريحة 17</vt:lpstr>
      <vt:lpstr>الشريحة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Karl marks  &amp; max weber</dc:title>
  <dc:creator>DELL</dc:creator>
  <cp:lastModifiedBy>toshiba</cp:lastModifiedBy>
  <cp:revision>25</cp:revision>
  <dcterms:created xsi:type="dcterms:W3CDTF">2013-09-18T13:03:45Z</dcterms:created>
  <dcterms:modified xsi:type="dcterms:W3CDTF">2015-02-08T05:09:16Z</dcterms:modified>
</cp:coreProperties>
</file>