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C87B0A7-B7F0-47C7-AA76-CE1955EA210B}" type="datetimeFigureOut">
              <a:rPr lang="ar-SA" smtClean="0"/>
              <a:pPr/>
              <a:t>04/04/35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93FF58-BEE5-4104-BF29-65A9CAF285C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ljawhara.t@hotmail.com" TargetMode="External"/><Relationship Id="rId2" Type="http://schemas.openxmlformats.org/officeDocument/2006/relationships/hyperlink" Target="mailto:aalmutarie@ksu.edu.sa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57422" y="1500174"/>
            <a:ext cx="5614023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Traditional Arabic" pitchFamily="2" charset="-78"/>
              </a:rPr>
              <a:t>اسم المقرر :</a:t>
            </a:r>
          </a:p>
          <a:p>
            <a:r>
              <a:rPr lang="ar-SA" sz="3200" dirty="0" smtClean="0">
                <a:cs typeface="Traditional Arabic" pitchFamily="2" charset="-78"/>
              </a:rPr>
              <a:t>وسائل الإعلام والمجتمع </a:t>
            </a:r>
          </a:p>
          <a:p>
            <a:r>
              <a:rPr lang="ar-SA" sz="3200" b="1" u="sng" dirty="0" smtClean="0">
                <a:solidFill>
                  <a:srgbClr val="FF0000"/>
                </a:solidFill>
                <a:cs typeface="Traditional Arabic" pitchFamily="2" charset="-78"/>
              </a:rPr>
              <a:t>رقم المقرر:   </a:t>
            </a:r>
          </a:p>
          <a:p>
            <a:r>
              <a:rPr lang="ar-SA" sz="3200" smtClean="0">
                <a:cs typeface="Traditional Arabic" pitchFamily="2" charset="-78"/>
              </a:rPr>
              <a:t>219 </a:t>
            </a:r>
            <a:r>
              <a:rPr lang="ar-SA" sz="3200" dirty="0" smtClean="0">
                <a:cs typeface="Traditional Arabic" pitchFamily="2" charset="-78"/>
              </a:rPr>
              <a:t>علم </a:t>
            </a:r>
            <a:endParaRPr lang="ar-SA" sz="3200" dirty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3108" y="2000240"/>
            <a:ext cx="60007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تأسيس العلاقة بين وسائل الإعلام ومشكلات وقضايا المجتمع.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- التعرف على أدوار الإعلام في معالجة قضايا المجتمع 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- دراسة تأثيرات العولمة على وسائل الإعلام العربية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-التعرف على التأثيرات السلبية لتكنولوجيا الإعلام والاتصال( الفضائيات والانترنت ).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raditional Arabic" pitchFamily="2" charset="-78"/>
              </a:rPr>
              <a:t>- معرفة مصادر المعلومات الإعلامية بأشكالها المختلفة التقليدية والالكترونية.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608786" y="1285860"/>
            <a:ext cx="150554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400" b="1" u="sng" dirty="0">
                <a:solidFill>
                  <a:srgbClr val="FF0000"/>
                </a:solidFill>
                <a:latin typeface="Times New Roman" pitchFamily="18" charset="0"/>
                <a:ea typeface="ヒラギノ角ゴ Pro W3"/>
                <a:cs typeface="Traditional Arabic" pitchFamily="2" charset="-78"/>
              </a:rPr>
              <a:t>أهداف المقرر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197709" y="1000108"/>
            <a:ext cx="13452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اسم المرجع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93844" y="1928802"/>
            <a:ext cx="50097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cs typeface="Traditional Arabic" pitchFamily="2" charset="-78"/>
              </a:rPr>
              <a:t>الإعلام </a:t>
            </a:r>
            <a:r>
              <a:rPr lang="ar-SA" sz="2400" b="1" dirty="0" err="1" smtClean="0">
                <a:cs typeface="Traditional Arabic" pitchFamily="2" charset="-78"/>
              </a:rPr>
              <a:t>و</a:t>
            </a:r>
            <a:r>
              <a:rPr lang="ar-SA" sz="2400" b="1" dirty="0" smtClean="0">
                <a:cs typeface="Traditional Arabic" pitchFamily="2" charset="-78"/>
              </a:rPr>
              <a:t> المجتمع  -  للمؤلف / </a:t>
            </a:r>
            <a:r>
              <a:rPr lang="ar-SA" sz="2400" b="1" dirty="0" err="1" smtClean="0">
                <a:cs typeface="Traditional Arabic" pitchFamily="2" charset="-78"/>
              </a:rPr>
              <a:t>أ</a:t>
            </a:r>
            <a:r>
              <a:rPr lang="ar-SA" sz="2400" b="1" dirty="0" smtClean="0">
                <a:cs typeface="Traditional Arabic" pitchFamily="2" charset="-78"/>
              </a:rPr>
              <a:t>.د. منى سعيد الحديدي </a:t>
            </a:r>
          </a:p>
          <a:p>
            <a:r>
              <a:rPr lang="ar-SA" sz="2400" b="1" dirty="0">
                <a:cs typeface="Traditional Arabic" pitchFamily="2" charset="-78"/>
              </a:rPr>
              <a:t> </a:t>
            </a:r>
            <a:r>
              <a:rPr lang="ar-SA" sz="2400" b="1" dirty="0" smtClean="0">
                <a:cs typeface="Traditional Arabic" pitchFamily="2" charset="-78"/>
              </a:rPr>
              <a:t>                                     / </a:t>
            </a:r>
            <a:r>
              <a:rPr lang="ar-SA" sz="2400" b="1" dirty="0" err="1" smtClean="0">
                <a:cs typeface="Traditional Arabic" pitchFamily="2" charset="-78"/>
              </a:rPr>
              <a:t>أ</a:t>
            </a:r>
            <a:r>
              <a:rPr lang="ar-SA" sz="2400" b="1" dirty="0" smtClean="0">
                <a:cs typeface="Traditional Arabic" pitchFamily="2" charset="-78"/>
              </a:rPr>
              <a:t>.د. سلوى إمام علي </a:t>
            </a:r>
            <a:endParaRPr lang="ar-SA" sz="2400" b="1" dirty="0">
              <a:cs typeface="Traditional Arabic" pitchFamily="2" charset="-78"/>
            </a:endParaRPr>
          </a:p>
        </p:txBody>
      </p:sp>
      <p:pic>
        <p:nvPicPr>
          <p:cNvPr id="4" name="صورة 3" descr="62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000108"/>
            <a:ext cx="2953073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785786" y="1500172"/>
          <a:ext cx="7786742" cy="4000530"/>
        </p:xfrm>
        <a:graphic>
          <a:graphicData uri="http://schemas.openxmlformats.org/drawingml/2006/table">
            <a:tbl>
              <a:tblPr/>
              <a:tblGrid>
                <a:gridCol w="1731491"/>
                <a:gridCol w="2602970"/>
                <a:gridCol w="1731491"/>
                <a:gridCol w="1720790"/>
              </a:tblGrid>
              <a:tr h="74863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تاريخ التصحيح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تاريخ التقييم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 </a:t>
                      </a: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تقسيم الدرجات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النوع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863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 </a:t>
                      </a: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الأسبوع الثالث عشر 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الأسبوع الثاني عشر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15 درجة  - 5 درجات على المشاركة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الواجبات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863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 نفس الاسبوع يوم الخميس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في كل أسبوع يوم الثلاثاء الساعة الثانية للمحاضرة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10  درجة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اختبارات قصيرة 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487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1/6/1435هـ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   المحاضرة الثامنة 29/5/1435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1460500" algn="l"/>
                        </a:tabLs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30 درجة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1460500" algn="l"/>
                        </a:tabLs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اختبارات فصلية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4873">
                <a:tc gridSpan="3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 40 درجة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اختبار نهائي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4873">
                <a:tc gridSpan="4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6510517" y="785794"/>
            <a:ext cx="18181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/>
              <a:t>تقسيم الدرجات :</a:t>
            </a:r>
            <a:endParaRPr lang="ar-SA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214286"/>
          <a:ext cx="8715436" cy="6268124"/>
        </p:xfrm>
        <a:graphic>
          <a:graphicData uri="http://schemas.openxmlformats.org/drawingml/2006/table">
            <a:tbl>
              <a:tblPr/>
              <a:tblGrid>
                <a:gridCol w="7363456"/>
                <a:gridCol w="1351980"/>
              </a:tblGrid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العـنـوان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الأسبوع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92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تعارف عرض القواعد الصفية – أهداف المقرر-  موضوعات المقرر- توزيع الدرجات – اسم المرجع الخاص بالمقرر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التسويق الاجتماعي - المفهوم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92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الفرق بين التسويق الاجتماعي </a:t>
                      </a:r>
                      <a:r>
                        <a:rPr lang="ar-SA" sz="1800" b="1" dirty="0" err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و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التسويق التجاري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حملات التغير  - مفهوم وأنواع حملات التغير الاجتماعي –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عوامل نجاحها 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و فشلها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656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عمليات التأثير و الإقناع-  طبيعة العملية الإقناعية – الهدف المقصود- التعديلات التي تنتج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عناصر العملية الإتصالية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947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إستراتيجية الرسالة الاقناعية- الرسالة التي تشمل العقل و العاطفة- استخدام الأدلة – استخدام أوتار الخوف – تنظيم او ترتيب الرسالة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656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الأفكار المستحدثة- المفهوم ,العناصر,الخصائص , قنوات الاتصال – خصائص الاتصال الشخصي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6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اختبار فصلي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7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الأفكار المستحدثة-  عملية تبني الأفكار- التبني واتخاذ القرارات – الجمهور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8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الإعلام المحلي وقضايا المجتمع - مناقشة لمضمون ساعة التعلم الذاتي 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9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الإعلام المحلي وقضايا المجتمع - مناقشة لمضمون ساعة التعلم الذاتي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10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قراءة مختارة- قراءة في مضمون رسالة </a:t>
                      </a:r>
                      <a:r>
                        <a:rPr lang="ar-SA" sz="1800" b="1" dirty="0" err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دكتوراة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 عن التسويق الاجتماعي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11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تكليفات المقرر- تقيم تكليفات المقرر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12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تكليفات المقرر- تقيم تكليفات المقرر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13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مراجعة - مراجعة موضوعات المقرر</a:t>
                      </a:r>
                      <a:endParaRPr lang="en-US" sz="180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14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37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1892300" algn="l"/>
                        </a:tabLs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Lucida Grande"/>
                          <a:ea typeface="ヒラギノ角ゴ Pro W3"/>
                          <a:cs typeface="Times New Roman"/>
                        </a:rPr>
                        <a:t>أسبوع المراجعة </a:t>
                      </a:r>
                      <a:endParaRPr lang="en-US" sz="1800" dirty="0">
                        <a:solidFill>
                          <a:srgbClr val="000000"/>
                        </a:solidFill>
                        <a:latin typeface="Lucida Grande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32208" y="714356"/>
            <a:ext cx="602600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imes New Roman" pitchFamily="18" charset="0"/>
              </a:rPr>
              <a:t>الاختبارات القصيرة : الدرجة الكلية : 10- درجات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imes New Roman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imes New Roman" pitchFamily="18" charset="0"/>
              </a:rPr>
              <a:t>في كل أسبوع يتم فيه اختبار قصير  للمحاضرة  . عدد الاختبارات القصيرة : 10 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/>
                <a:cs typeface="Times New Roman" pitchFamily="18" charset="0"/>
              </a:rPr>
              <a:t> 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072066" y="2428868"/>
            <a:ext cx="38172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معايير تقيم التكليف : الدرجة الكلية : 15 درجة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57158" y="3000372"/>
            <a:ext cx="81439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الالتزام بتقديم ورقة نقدية لا تتجاوز صفحتين –  درجة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كتابة الاسم – اسم المقرر ورمزه – الرقم الجامعي – الشعبة  - درجة                              3 درجات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الالتزام بحجم خط 14 – درجة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b="1" dirty="0">
              <a:latin typeface="Times New Roman" pitchFamily="18" charset="0"/>
              <a:ea typeface="ヒラギノ角ゴ Pro W3" charset="-128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تحليل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 تطبيق ما تم دراسته على اختيار المشكلة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او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 الفكرة الاجتماعية -       5  درجات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تقديم رأيك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 نقدك  في القضية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او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ヒラギノ角ゴ Pro W3" charset="-128"/>
                <a:cs typeface="Times New Roman" pitchFamily="18" charset="0"/>
              </a:rPr>
              <a:t> المشكلة الاجتماعية  التي تم عرضها في وسائل الإعلام . –   7 درجات </a:t>
            </a:r>
            <a:endPara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قوس متوسط أيسر 6"/>
          <p:cNvSpPr/>
          <p:nvPr/>
        </p:nvSpPr>
        <p:spPr>
          <a:xfrm>
            <a:off x="3143240" y="3071810"/>
            <a:ext cx="73152" cy="127159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سار 7"/>
          <p:cNvSpPr/>
          <p:nvPr/>
        </p:nvSpPr>
        <p:spPr>
          <a:xfrm>
            <a:off x="1928794" y="3571876"/>
            <a:ext cx="112128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15007" y="785794"/>
            <a:ext cx="254219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/>
              <a:t>القواعد الصفية :                                                                 </a:t>
            </a:r>
            <a:r>
              <a:rPr lang="ar-SA" sz="2000" b="1" u="sng" dirty="0"/>
              <a:t> </a:t>
            </a:r>
            <a:r>
              <a:rPr lang="ar-SA" sz="2000" b="1" u="sng" dirty="0" smtClean="0"/>
              <a:t>     </a:t>
            </a:r>
            <a:endParaRPr lang="ar-SA" sz="2000" b="1" u="sng" dirty="0"/>
          </a:p>
        </p:txBody>
      </p:sp>
      <p:pic>
        <p:nvPicPr>
          <p:cNvPr id="3" name="صورة 2" descr="تنزي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357298"/>
            <a:ext cx="2466975" cy="1704974"/>
          </a:xfrm>
          <a:prstGeom prst="rect">
            <a:avLst/>
          </a:prstGeom>
        </p:spPr>
      </p:pic>
      <p:cxnSp>
        <p:nvCxnSpPr>
          <p:cNvPr id="5" name="رابط مستقيم 4"/>
          <p:cNvCxnSpPr/>
          <p:nvPr/>
        </p:nvCxnSpPr>
        <p:spPr>
          <a:xfrm rot="5400000">
            <a:off x="929456" y="3714752"/>
            <a:ext cx="485699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71472" y="857232"/>
            <a:ext cx="2500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u="sng" dirty="0" smtClean="0"/>
              <a:t>الإجراء المتخذ :                                                                       </a:t>
            </a:r>
            <a:endParaRPr lang="ar-SA" b="1" u="sng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173237" y="1571612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1- 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42910" y="1500174"/>
            <a:ext cx="2542185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1- التأخر في الحضور يحسب كل دقيقة في حال وصل </a:t>
            </a:r>
            <a:r>
              <a:rPr lang="ar-SA" dirty="0" err="1" smtClean="0"/>
              <a:t>التاخير</a:t>
            </a:r>
            <a:r>
              <a:rPr lang="ar-SA" dirty="0" smtClean="0"/>
              <a:t> زمن محاضرة يحسب غياب .</a:t>
            </a:r>
          </a:p>
          <a:p>
            <a:endParaRPr lang="ar-SA" dirty="0"/>
          </a:p>
          <a:p>
            <a:r>
              <a:rPr lang="ar-SA" dirty="0" smtClean="0"/>
              <a:t>ب - التأخر في التكليف يحسم درجة عن كل يوم تأخير .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387551" y="3786190"/>
            <a:ext cx="4411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2- </a:t>
            </a:r>
            <a:endParaRPr lang="ar-SA" dirty="0"/>
          </a:p>
        </p:txBody>
      </p:sp>
      <p:pic>
        <p:nvPicPr>
          <p:cNvPr id="13" name="صورة 12" descr="تنزيل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357562"/>
            <a:ext cx="2757492" cy="1000132"/>
          </a:xfrm>
          <a:prstGeom prst="rect">
            <a:avLst/>
          </a:prstGeom>
        </p:spPr>
      </p:pic>
      <p:sp>
        <p:nvSpPr>
          <p:cNvPr id="14" name="مربع نص 13"/>
          <p:cNvSpPr txBox="1"/>
          <p:nvPr/>
        </p:nvSpPr>
        <p:spPr>
          <a:xfrm>
            <a:off x="8429652" y="4857760"/>
            <a:ext cx="3990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3- </a:t>
            </a:r>
            <a:endParaRPr lang="ar-SA" dirty="0"/>
          </a:p>
        </p:txBody>
      </p:sp>
      <p:pic>
        <p:nvPicPr>
          <p:cNvPr id="15" name="صورة 14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500570"/>
            <a:ext cx="2781300" cy="1647825"/>
          </a:xfrm>
          <a:prstGeom prst="rect">
            <a:avLst/>
          </a:prstGeom>
        </p:spPr>
      </p:pic>
      <p:sp>
        <p:nvSpPr>
          <p:cNvPr id="16" name="وسيلة شرح على شكل سحابة 15"/>
          <p:cNvSpPr/>
          <p:nvPr/>
        </p:nvSpPr>
        <p:spPr>
          <a:xfrm>
            <a:off x="5572132" y="4500570"/>
            <a:ext cx="1200152" cy="500066"/>
          </a:xfrm>
          <a:prstGeom prst="cloudCallout">
            <a:avLst>
              <a:gd name="adj1" fmla="val 14509"/>
              <a:gd name="adj2" fmla="val 939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/>
          </a:p>
          <a:p>
            <a:pPr algn="ctr"/>
            <a:r>
              <a:rPr lang="ar-SA" dirty="0" smtClean="0"/>
              <a:t>خ </a:t>
            </a:r>
            <a:r>
              <a:rPr lang="ar-SA" dirty="0" err="1" smtClean="0"/>
              <a:t>ب</a:t>
            </a:r>
            <a:r>
              <a:rPr lang="ar-SA" dirty="0" smtClean="0"/>
              <a:t> ت ...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42910" y="5000636"/>
            <a:ext cx="261362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3- عمل مشروع بحثي في موضوعات المقرر 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2512425" y="3929066"/>
            <a:ext cx="7441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2- ؟؟؟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6" grpId="0" animBg="1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26406" y="928670"/>
            <a:ext cx="165942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طريقة التواصل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15484" y="2143116"/>
            <a:ext cx="7470378" cy="32316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err="1" smtClean="0"/>
              <a:t>الإيميل</a:t>
            </a:r>
            <a:r>
              <a:rPr lang="ar-SA" dirty="0" smtClean="0"/>
              <a:t> : </a:t>
            </a:r>
            <a:r>
              <a:rPr lang="en-US" dirty="0" smtClean="0">
                <a:hlinkClick r:id="rId2"/>
              </a:rPr>
              <a:t>aalmutarie@ksu.edu.sa</a:t>
            </a:r>
            <a:r>
              <a:rPr lang="en-US" dirty="0" smtClean="0"/>
              <a:t>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Aljawhara.t@hotmail.com</a:t>
            </a:r>
            <a:r>
              <a:rPr lang="en-US" dirty="0" smtClean="0"/>
              <a:t> 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@</a:t>
            </a:r>
            <a:r>
              <a:rPr lang="en-US" dirty="0" err="1" smtClean="0"/>
              <a:t>AljohrahT</a:t>
            </a:r>
            <a:r>
              <a:rPr lang="ar-SA" dirty="0" smtClean="0"/>
              <a:t>    </a:t>
            </a:r>
            <a:r>
              <a:rPr lang="en-US" b="1" u="sng" dirty="0" smtClean="0">
                <a:solidFill>
                  <a:srgbClr val="00B0F0"/>
                </a:solidFill>
              </a:rPr>
              <a:t>Twitter </a:t>
            </a:r>
            <a:r>
              <a:rPr lang="en-US" dirty="0" smtClean="0"/>
              <a:t> </a:t>
            </a:r>
            <a:endParaRPr lang="ar-SA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/>
              <a:t>الساعات المكتبية في المكتب  (المبنى </a:t>
            </a:r>
            <a:r>
              <a:rPr lang="ar-SA" sz="2400" b="1" u="sng" dirty="0" err="1" smtClean="0"/>
              <a:t>الاول</a:t>
            </a:r>
            <a:r>
              <a:rPr lang="ar-SA" sz="2400" b="1" u="sng" dirty="0" smtClean="0"/>
              <a:t> الدور الثاني رقم المكتب 40 )</a:t>
            </a:r>
            <a:endParaRPr lang="en-US" sz="2400" b="1" u="sng" dirty="0" smtClean="0"/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199</TotalTime>
  <Words>482</Words>
  <Application>Microsoft Office PowerPoint</Application>
  <PresentationFormat>عرض على الشاشة (3:4)‏</PresentationFormat>
  <Paragraphs>100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مدني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سعود بن عبد العزيز العقيل</dc:creator>
  <cp:lastModifiedBy>aljawhara</cp:lastModifiedBy>
  <cp:revision>24</cp:revision>
  <dcterms:created xsi:type="dcterms:W3CDTF">2014-01-30T08:24:44Z</dcterms:created>
  <dcterms:modified xsi:type="dcterms:W3CDTF">2014-02-04T04:19:18Z</dcterms:modified>
</cp:coreProperties>
</file>