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6" r:id="rId6"/>
    <p:sldId id="267" r:id="rId7"/>
    <p:sldId id="268" r:id="rId8"/>
    <p:sldId id="269" r:id="rId9"/>
    <p:sldId id="260" r:id="rId10"/>
    <p:sldId id="261" r:id="rId11"/>
    <p:sldId id="262" r:id="rId12"/>
    <p:sldId id="263" r:id="rId13"/>
    <p:sldId id="264" r:id="rId14"/>
    <p:sldId id="265"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ctangle à coins arrondis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us-titr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29" name="Espace réservé du numéro de diapositive 28"/>
          <p:cNvSpPr>
            <a:spLocks noGrp="1"/>
          </p:cNvSpPr>
          <p:nvPr>
            <p:ph type="sldNum" sz="quarter" idx="12"/>
          </p:nvPr>
        </p:nvSpPr>
        <p:spPr/>
        <p:txBody>
          <a:bodyPr lIns="0" tIns="0" rIns="0" bIns="0">
            <a:noAutofit/>
          </a:bodyPr>
          <a:lstStyle>
            <a:lvl1pPr>
              <a:defRPr sz="1400">
                <a:solidFill>
                  <a:srgbClr val="FFFFFF"/>
                </a:solidFill>
              </a:defRPr>
            </a:lvl1pPr>
          </a:lstStyle>
          <a:p>
            <a:fld id="{9B7C6184-FADD-49BD-90BD-D2A6F0FD4CA9}" type="slidenum">
              <a:rPr lang="fr-FR" smtClean="0"/>
              <a:pPr/>
              <a:t>‹#›</a:t>
            </a:fld>
            <a:endParaRPr lang="fr-F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B7C6184-FADD-49BD-90BD-D2A6F0FD4CA9}"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1"/>
            <a:ext cx="201168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914400" y="274640"/>
            <a:ext cx="55626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B7C6184-FADD-49BD-90BD-D2A6F0FD4CA9}"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B7C6184-FADD-49BD-90BD-D2A6F0FD4CA9}" type="slidenum">
              <a:rPr lang="fr-FR" smtClean="0"/>
              <a:pPr/>
              <a:t>‹#›</a:t>
            </a:fld>
            <a:endParaRPr lang="fr-FR"/>
          </a:p>
        </p:txBody>
      </p:sp>
      <p:sp>
        <p:nvSpPr>
          <p:cNvPr id="8" name="Espace réservé du contenu 7"/>
          <p:cNvSpPr>
            <a:spLocks noGrp="1"/>
          </p:cNvSpPr>
          <p:nvPr>
            <p:ph sz="quarter" idx="1"/>
          </p:nvPr>
        </p:nvSpPr>
        <p:spPr>
          <a:xfrm>
            <a:off x="914400" y="1447800"/>
            <a:ext cx="777240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ctangle à coins arrondis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5" name="Espace réservé du pied de page 4"/>
          <p:cNvSpPr>
            <a:spLocks noGrp="1"/>
          </p:cNvSpPr>
          <p:nvPr>
            <p:ph type="ftr" sz="quarter" idx="11"/>
          </p:nvPr>
        </p:nvSpPr>
        <p:spPr>
          <a:xfrm>
            <a:off x="800100" y="6172200"/>
            <a:ext cx="4000500" cy="457200"/>
          </a:xfrm>
        </p:spPr>
        <p:txBody>
          <a:bodyPr/>
          <a:lstStyle/>
          <a:p>
            <a:endParaRPr lang="fr-F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146304" y="6208776"/>
            <a:ext cx="457200" cy="457200"/>
          </a:xfrm>
        </p:spPr>
        <p:txBody>
          <a:bodyPr/>
          <a:lstStyle/>
          <a:p>
            <a:fld id="{9B7C6184-FADD-49BD-90BD-D2A6F0FD4CA9}"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B7C6184-FADD-49BD-90BD-D2A6F0FD4CA9}" type="slidenum">
              <a:rPr lang="fr-FR" smtClean="0"/>
              <a:pPr/>
              <a:t>‹#›</a:t>
            </a:fld>
            <a:endParaRPr lang="fr-FR"/>
          </a:p>
        </p:txBody>
      </p:sp>
      <p:sp>
        <p:nvSpPr>
          <p:cNvPr id="9" name="Espace réservé du contenu 8"/>
          <p:cNvSpPr>
            <a:spLocks noGrp="1"/>
          </p:cNvSpPr>
          <p:nvPr>
            <p:ph sz="quarter" idx="1"/>
          </p:nvPr>
        </p:nvSpPr>
        <p:spPr>
          <a:xfrm>
            <a:off x="914400" y="1447800"/>
            <a:ext cx="374904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933950" y="1447800"/>
            <a:ext cx="374904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914400" y="273050"/>
            <a:ext cx="7772400" cy="1143000"/>
          </a:xfrm>
        </p:spPr>
        <p:txBody>
          <a:bodyPr anchor="b" anchorCtr="0"/>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B7C6184-FADD-49BD-90BD-D2A6F0FD4CA9}" type="slidenum">
              <a:rPr lang="fr-FR" smtClean="0"/>
              <a:pPr/>
              <a:t>‹#›</a:t>
            </a:fld>
            <a:endParaRPr lang="fr-FR"/>
          </a:p>
        </p:txBody>
      </p:sp>
      <p:sp>
        <p:nvSpPr>
          <p:cNvPr id="11" name="Espace réservé du contenu 10"/>
          <p:cNvSpPr>
            <a:spLocks noGrp="1"/>
          </p:cNvSpPr>
          <p:nvPr>
            <p:ph sz="half" idx="2"/>
          </p:nvPr>
        </p:nvSpPr>
        <p:spPr>
          <a:xfrm>
            <a:off x="914400" y="2247900"/>
            <a:ext cx="37338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4"/>
          </p:nvPr>
        </p:nvSpPr>
        <p:spPr>
          <a:xfrm>
            <a:off x="4953000" y="2247900"/>
            <a:ext cx="37338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B7C6184-FADD-49BD-90BD-D2A6F0FD4CA9}"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B7C6184-FADD-49BD-90BD-D2A6F0FD4CA9}"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ectangle à coins arrondis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914400" y="273050"/>
            <a:ext cx="7772400" cy="1143000"/>
          </a:xfrm>
        </p:spPr>
        <p:txBody>
          <a:bodyPr anchor="b" anchorCtr="0"/>
          <a:lstStyle>
            <a:lvl1pPr algn="l">
              <a:buNone/>
              <a:defRPr sz="4000" b="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B7C6184-FADD-49BD-90BD-D2A6F0FD4CA9}" type="slidenum">
              <a:rPr lang="fr-FR" smtClean="0"/>
              <a:pPr/>
              <a:t>‹#›</a:t>
            </a:fld>
            <a:endParaRPr lang="fr-FR"/>
          </a:p>
        </p:txBody>
      </p:sp>
      <p:sp>
        <p:nvSpPr>
          <p:cNvPr id="11" name="Espace réservé du contenu 10"/>
          <p:cNvSpPr>
            <a:spLocks noGrp="1"/>
          </p:cNvSpPr>
          <p:nvPr>
            <p:ph sz="quarter" idx="1"/>
          </p:nvPr>
        </p:nvSpPr>
        <p:spPr>
          <a:xfrm>
            <a:off x="2971800" y="1600200"/>
            <a:ext cx="5715000" cy="44958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79CCD58F-2626-41DC-9742-7C0F54F18274}" type="datetimeFigureOut">
              <a:rPr lang="fr-FR" smtClean="0"/>
              <a:pPr/>
              <a:t>25/12/2016</a:t>
            </a:fld>
            <a:endParaRPr lang="fr-FR"/>
          </a:p>
        </p:txBody>
      </p:sp>
      <p:sp>
        <p:nvSpPr>
          <p:cNvPr id="6" name="Espace réservé du pied de page 5"/>
          <p:cNvSpPr>
            <a:spLocks noGrp="1"/>
          </p:cNvSpPr>
          <p:nvPr>
            <p:ph type="ftr" sz="quarter" idx="11"/>
          </p:nvPr>
        </p:nvSpPr>
        <p:spPr>
          <a:xfrm>
            <a:off x="914400" y="6172200"/>
            <a:ext cx="3886200" cy="457200"/>
          </a:xfrm>
        </p:spPr>
        <p:txBody>
          <a:bodyPr/>
          <a:lstStyle/>
          <a:p>
            <a:endParaRPr lang="fr-FR"/>
          </a:p>
        </p:txBody>
      </p:sp>
      <p:sp>
        <p:nvSpPr>
          <p:cNvPr id="7" name="Espace réservé du numéro de diapositive 6"/>
          <p:cNvSpPr>
            <a:spLocks noGrp="1"/>
          </p:cNvSpPr>
          <p:nvPr>
            <p:ph type="sldNum" sz="quarter" idx="12"/>
          </p:nvPr>
        </p:nvSpPr>
        <p:spPr>
          <a:xfrm>
            <a:off x="146304" y="6208776"/>
            <a:ext cx="457200" cy="457200"/>
          </a:xfrm>
        </p:spPr>
        <p:txBody>
          <a:bodyPr/>
          <a:lstStyle/>
          <a:p>
            <a:fld id="{9B7C6184-FADD-49BD-90BD-D2A6F0FD4CA9}" type="slidenum">
              <a:rPr lang="fr-FR" smtClean="0"/>
              <a:pPr/>
              <a:t>‹#›</a:t>
            </a:fld>
            <a:endParaRPr lang="fr-FR"/>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Espace réservé pour une imag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fr-FR" smtClean="0"/>
              <a:t>Cliquez sur l'icône pour ajouter une image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ctangle à coins arrondis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Espace réservé du titre 21"/>
          <p:cNvSpPr>
            <a:spLocks noGrp="1"/>
          </p:cNvSpPr>
          <p:nvPr>
            <p:ph type="title"/>
          </p:nvPr>
        </p:nvSpPr>
        <p:spPr>
          <a:xfrm>
            <a:off x="914400" y="274638"/>
            <a:ext cx="7772400" cy="1143000"/>
          </a:xfrm>
          <a:prstGeom prst="rect">
            <a:avLst/>
          </a:prstGeom>
        </p:spPr>
        <p:txBody>
          <a:bodyPr bIns="91440" anchor="b" anchorCtr="0">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9CCD58F-2626-41DC-9742-7C0F54F18274}" type="datetimeFigureOut">
              <a:rPr lang="fr-FR" smtClean="0"/>
              <a:pPr/>
              <a:t>25/12/2016</a:t>
            </a:fld>
            <a:endParaRPr lang="fr-FR"/>
          </a:p>
        </p:txBody>
      </p:sp>
      <p:sp>
        <p:nvSpPr>
          <p:cNvPr id="3" name="Espace réservé du pied de page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fr-FR"/>
          </a:p>
        </p:txBody>
      </p:sp>
      <p:sp>
        <p:nvSpPr>
          <p:cNvPr id="23" name="Espace réservé du numéro de diapositive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B7C6184-FADD-49BD-90BD-D2A6F0FD4CA9}"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ar-TN" dirty="0" smtClean="0"/>
              <a:t> </a:t>
            </a:r>
            <a:endParaRPr lang="fr-FR" dirty="0"/>
          </a:p>
        </p:txBody>
      </p:sp>
      <p:sp>
        <p:nvSpPr>
          <p:cNvPr id="2" name="Titre 1"/>
          <p:cNvSpPr>
            <a:spLocks noGrp="1"/>
          </p:cNvSpPr>
          <p:nvPr>
            <p:ph type="ctrTitle"/>
          </p:nvPr>
        </p:nvSpPr>
        <p:spPr>
          <a:xfrm>
            <a:off x="2362200" y="1071546"/>
            <a:ext cx="6477000" cy="4795854"/>
          </a:xfrm>
        </p:spPr>
        <p:txBody>
          <a:bodyPr>
            <a:normAutofit/>
          </a:bodyPr>
          <a:lstStyle/>
          <a:p>
            <a:pPr rtl="1"/>
            <a:r>
              <a:rPr lang="en-US" sz="5400" b="1" dirty="0" smtClean="0">
                <a:solidFill>
                  <a:schemeClr val="bg1"/>
                </a:solidFill>
                <a:cs typeface="+mn-cs"/>
              </a:rPr>
              <a:t>220</a:t>
            </a:r>
            <a:r>
              <a:rPr lang="ar-SA" sz="5400" b="1" dirty="0" smtClean="0">
                <a:solidFill>
                  <a:schemeClr val="bg1"/>
                </a:solidFill>
                <a:cs typeface="+mn-cs"/>
              </a:rPr>
              <a:t> تصل</a:t>
            </a:r>
            <a:r>
              <a:rPr lang="fr-FR" sz="5400" b="1" dirty="0" smtClean="0">
                <a:solidFill>
                  <a:schemeClr val="bg1"/>
                </a:solidFill>
                <a:cs typeface="+mn-cs"/>
              </a:rPr>
              <a:t/>
            </a:r>
            <a:br>
              <a:rPr lang="fr-FR" sz="5400" b="1" dirty="0" smtClean="0">
                <a:solidFill>
                  <a:schemeClr val="bg1"/>
                </a:solidFill>
                <a:cs typeface="+mn-cs"/>
              </a:rPr>
            </a:br>
            <a:r>
              <a:rPr lang="ar-TN" sz="5400" b="1" dirty="0" smtClean="0">
                <a:solidFill>
                  <a:schemeClr val="bg1"/>
                </a:solidFill>
                <a:cs typeface="+mn-cs"/>
              </a:rPr>
              <a:t>الإعلام والعولمة </a:t>
            </a:r>
            <a:r>
              <a:rPr lang="fr-FR" b="1" dirty="0" smtClean="0">
                <a:solidFill>
                  <a:schemeClr val="tx1"/>
                </a:solidFill>
              </a:rPr>
              <a:t/>
            </a:r>
            <a:br>
              <a:rPr lang="fr-FR" b="1" dirty="0" smtClean="0">
                <a:solidFill>
                  <a:schemeClr val="tx1"/>
                </a:solidFill>
              </a:rPr>
            </a:br>
            <a:r>
              <a:rPr lang="ar-TN" dirty="0" smtClean="0"/>
              <a:t/>
            </a:r>
            <a:br>
              <a:rPr lang="ar-TN" dirty="0" smtClean="0"/>
            </a:br>
            <a:r>
              <a:rPr lang="ar-TN" dirty="0" smtClean="0"/>
              <a:t/>
            </a:r>
            <a:br>
              <a:rPr lang="ar-TN" dirty="0" smtClean="0"/>
            </a:br>
            <a:r>
              <a:rPr lang="ar-TN" sz="2400" dirty="0" smtClean="0">
                <a:solidFill>
                  <a:schemeClr val="tx1"/>
                </a:solidFill>
              </a:rPr>
              <a:t>د. هالة بن علي </a:t>
            </a:r>
            <a:r>
              <a:rPr lang="ar-TN" sz="2400" dirty="0" err="1" smtClean="0">
                <a:solidFill>
                  <a:schemeClr val="tx1"/>
                </a:solidFill>
              </a:rPr>
              <a:t>برناط</a:t>
            </a:r>
            <a:r>
              <a:rPr lang="fr-FR" sz="2400" dirty="0" smtClean="0">
                <a:solidFill>
                  <a:schemeClr val="tx1"/>
                </a:solidFill>
              </a:rPr>
              <a:t/>
            </a:r>
            <a:br>
              <a:rPr lang="fr-FR" sz="2400" dirty="0" smtClean="0">
                <a:solidFill>
                  <a:schemeClr val="tx1"/>
                </a:solidFill>
              </a:rPr>
            </a:b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rgbClr val="000000"/>
                </a:solidFill>
                <a:ea typeface="Calibri"/>
                <a:cs typeface="Times New Roman"/>
              </a:rPr>
              <a:t>أهداف العولمة من وجهة نظر </a:t>
            </a:r>
            <a:r>
              <a:rPr lang="ar-SA" b="1" dirty="0" err="1" smtClean="0">
                <a:solidFill>
                  <a:srgbClr val="000000"/>
                </a:solidFill>
                <a:ea typeface="Calibri"/>
                <a:cs typeface="Times New Roman"/>
              </a:rPr>
              <a:t>م</a:t>
            </a:r>
            <a:r>
              <a:rPr lang="ar-TN" b="1" dirty="0" smtClean="0">
                <a:solidFill>
                  <a:srgbClr val="000000"/>
                </a:solidFill>
                <a:ea typeface="Calibri"/>
                <a:cs typeface="Times New Roman"/>
              </a:rPr>
              <a:t>عارضي</a:t>
            </a:r>
            <a:r>
              <a:rPr lang="ar-SA" b="1" dirty="0" smtClean="0">
                <a:solidFill>
                  <a:srgbClr val="000000"/>
                </a:solidFill>
                <a:ea typeface="Calibri"/>
                <a:cs typeface="Times New Roman"/>
              </a:rPr>
              <a:t>ها</a:t>
            </a:r>
            <a:endParaRPr lang="fr-FR" b="1" dirty="0"/>
          </a:p>
        </p:txBody>
      </p:sp>
      <p:sp>
        <p:nvSpPr>
          <p:cNvPr id="3" name="Espace réservé du contenu 2"/>
          <p:cNvSpPr>
            <a:spLocks noGrp="1"/>
          </p:cNvSpPr>
          <p:nvPr>
            <p:ph sz="quarter" idx="1"/>
          </p:nvPr>
        </p:nvSpPr>
        <p:spPr>
          <a:xfrm>
            <a:off x="914400" y="1447800"/>
            <a:ext cx="7772400" cy="5124472"/>
          </a:xfrm>
        </p:spPr>
        <p:txBody>
          <a:bodyPr>
            <a:normAutofit fontScale="92500" lnSpcReduction="10000"/>
          </a:bodyPr>
          <a:lstStyle/>
          <a:p>
            <a:pPr algn="r" rtl="1"/>
            <a:r>
              <a:rPr lang="en-US" dirty="0" smtClean="0"/>
              <a:t/>
            </a:r>
            <a:br>
              <a:rPr lang="en-US" dirty="0" smtClean="0"/>
            </a:br>
            <a:r>
              <a:rPr lang="en-US" dirty="0" smtClean="0"/>
              <a:t>- </a:t>
            </a:r>
            <a:r>
              <a:rPr lang="ar-SA" dirty="0" smtClean="0"/>
              <a:t>فرض السيطرة الاقتصادية والسياسية والعسكرية على شعوب العالم</a:t>
            </a:r>
            <a:r>
              <a:rPr lang="en-US" dirty="0" smtClean="0"/>
              <a:t>.</a:t>
            </a:r>
            <a:br>
              <a:rPr lang="en-US" dirty="0" smtClean="0"/>
            </a:br>
            <a:r>
              <a:rPr lang="en-US" dirty="0" smtClean="0"/>
              <a:t/>
            </a:r>
            <a:br>
              <a:rPr lang="en-US" dirty="0" smtClean="0"/>
            </a:br>
            <a:r>
              <a:rPr lang="en-US" dirty="0" smtClean="0"/>
              <a:t>- </a:t>
            </a:r>
            <a:r>
              <a:rPr lang="ar-SA" dirty="0" smtClean="0"/>
              <a:t>هيمنة الولايات المتحدة الأمريكية على اقتصاديات العالم من خلال سيطرة الشركات الأمريكية الكبرى على اقتصاديات الدول</a:t>
            </a:r>
            <a:r>
              <a:rPr lang="en-US" dirty="0" smtClean="0"/>
              <a:t>.</a:t>
            </a:r>
            <a:br>
              <a:rPr lang="en-US" dirty="0" smtClean="0"/>
            </a:br>
            <a:r>
              <a:rPr lang="en-US" dirty="0" smtClean="0"/>
              <a:t/>
            </a:r>
            <a:br>
              <a:rPr lang="en-US" dirty="0" smtClean="0"/>
            </a:br>
            <a:r>
              <a:rPr lang="en-US" dirty="0" smtClean="0"/>
              <a:t>- </a:t>
            </a:r>
            <a:r>
              <a:rPr lang="ar-SA" dirty="0" smtClean="0"/>
              <a:t>تدمير الهويات والثقافة القومية وتغليب الثقافة الغربية</a:t>
            </a:r>
            <a:r>
              <a:rPr lang="en-US" dirty="0" smtClean="0"/>
              <a:t>.</a:t>
            </a:r>
            <a:br>
              <a:rPr lang="en-US" dirty="0" smtClean="0"/>
            </a:br>
            <a:r>
              <a:rPr lang="en-US" dirty="0" smtClean="0"/>
              <a:t/>
            </a:r>
            <a:br>
              <a:rPr lang="en-US" dirty="0" smtClean="0"/>
            </a:br>
            <a:r>
              <a:rPr lang="en-US" dirty="0" smtClean="0"/>
              <a:t>- </a:t>
            </a:r>
            <a:r>
              <a:rPr lang="ar-SA" dirty="0" smtClean="0"/>
              <a:t>صناعة القرار السياسي والتحكم في</a:t>
            </a:r>
            <a:r>
              <a:rPr lang="ar-TN" dirty="0" smtClean="0"/>
              <a:t>ه</a:t>
            </a:r>
            <a:r>
              <a:rPr lang="ar-SA" dirty="0" smtClean="0"/>
              <a:t> خدمة لمصالح أمريكا</a:t>
            </a:r>
            <a:r>
              <a:rPr lang="en-US" dirty="0" smtClean="0"/>
              <a:t>.</a:t>
            </a:r>
            <a:br>
              <a:rPr lang="en-US" dirty="0" smtClean="0"/>
            </a:br>
            <a:r>
              <a:rPr lang="en-US" dirty="0" smtClean="0"/>
              <a:t/>
            </a:r>
            <a:br>
              <a:rPr lang="en-US" dirty="0" smtClean="0"/>
            </a:br>
            <a:r>
              <a:rPr lang="en-US" dirty="0" smtClean="0"/>
              <a:t>- </a:t>
            </a:r>
            <a:r>
              <a:rPr lang="ar-SA" dirty="0" smtClean="0"/>
              <a:t>إلغاء النسيج الحضاري والاجتماعي للأمم الأخرى</a:t>
            </a:r>
            <a:r>
              <a:rPr lang="en-US" dirty="0" smtClean="0"/>
              <a:t>.</a:t>
            </a:r>
            <a:br>
              <a:rPr lang="en-US" dirty="0" smtClean="0"/>
            </a:br>
            <a:r>
              <a:rPr lang="en-US" dirty="0" smtClean="0"/>
              <a:t/>
            </a:r>
            <a:br>
              <a:rPr lang="en-US" dirty="0" smtClean="0"/>
            </a:br>
            <a:r>
              <a:rPr lang="en-US" dirty="0" smtClean="0"/>
              <a:t>- </a:t>
            </a:r>
            <a:r>
              <a:rPr lang="ar-SA" dirty="0" smtClean="0"/>
              <a:t>تفتيت الدول والكيانات القومية</a:t>
            </a:r>
            <a:r>
              <a:rPr lang="en-US" dirty="0" smtClean="0"/>
              <a:t>.</a:t>
            </a:r>
            <a:br>
              <a:rPr lang="en-US" dirty="0" smtClean="0"/>
            </a:b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b="1" u="sng" dirty="0" smtClean="0">
                <a:solidFill>
                  <a:srgbClr val="000000"/>
                </a:solidFill>
                <a:ea typeface="Calibri"/>
                <a:cs typeface="Times New Roman"/>
              </a:rPr>
              <a:t>ثقافة العولمة</a:t>
            </a:r>
            <a:endParaRPr lang="fr-FR" dirty="0"/>
          </a:p>
        </p:txBody>
      </p:sp>
      <p:sp>
        <p:nvSpPr>
          <p:cNvPr id="3" name="Espace réservé du contenu 2"/>
          <p:cNvSpPr>
            <a:spLocks noGrp="1"/>
          </p:cNvSpPr>
          <p:nvPr>
            <p:ph sz="quarter" idx="1"/>
          </p:nvPr>
        </p:nvSpPr>
        <p:spPr>
          <a:xfrm>
            <a:off x="914400" y="1447800"/>
            <a:ext cx="7772400" cy="5053034"/>
          </a:xfrm>
        </p:spPr>
        <p:txBody>
          <a:bodyPr/>
          <a:lstStyle/>
          <a:p>
            <a:pPr algn="r" rtl="1"/>
            <a:r>
              <a:rPr lang="ar-SA" dirty="0" smtClean="0"/>
              <a:t>اعتقاد أن هذه الظاهرة تروج لأربع </a:t>
            </a:r>
            <a:r>
              <a:rPr lang="ar-SA" dirty="0" err="1" smtClean="0"/>
              <a:t>ثوراث</a:t>
            </a:r>
            <a:r>
              <a:rPr lang="ar-SA" dirty="0" smtClean="0"/>
              <a:t> يتوقع أن يكون لها تأثير كبير على حياة المجتمع الدولي بكامله وهي</a:t>
            </a:r>
            <a:r>
              <a:rPr lang="en-US" dirty="0" smtClean="0"/>
              <a:t> :</a:t>
            </a:r>
            <a:br>
              <a:rPr lang="en-US" dirty="0" smtClean="0"/>
            </a:br>
            <a:r>
              <a:rPr lang="en-US" dirty="0" smtClean="0"/>
              <a:t/>
            </a:r>
            <a:br>
              <a:rPr lang="en-US" dirty="0" smtClean="0"/>
            </a:br>
            <a:r>
              <a:rPr lang="en-US" dirty="0" smtClean="0"/>
              <a:t>1- </a:t>
            </a:r>
            <a:r>
              <a:rPr lang="ar-SA" dirty="0" smtClean="0"/>
              <a:t>الثورة الديمقراطية</a:t>
            </a:r>
            <a:r>
              <a:rPr lang="en-US" dirty="0" smtClean="0"/>
              <a:t>.</a:t>
            </a:r>
            <a:br>
              <a:rPr lang="en-US" dirty="0" smtClean="0"/>
            </a:br>
            <a:r>
              <a:rPr lang="en-US" dirty="0" smtClean="0"/>
              <a:t/>
            </a:r>
            <a:br>
              <a:rPr lang="en-US" dirty="0" smtClean="0"/>
            </a:br>
            <a:r>
              <a:rPr lang="en-US" dirty="0" smtClean="0"/>
              <a:t>2- </a:t>
            </a:r>
            <a:r>
              <a:rPr lang="ar-SA" dirty="0" smtClean="0"/>
              <a:t>الثورة التكنولوجية الثالثة أو ما بعد الثالثة</a:t>
            </a:r>
            <a:r>
              <a:rPr lang="en-US" dirty="0" smtClean="0"/>
              <a:t>.</a:t>
            </a:r>
            <a:br>
              <a:rPr lang="en-US" dirty="0" smtClean="0"/>
            </a:br>
            <a:r>
              <a:rPr lang="en-US" dirty="0" smtClean="0"/>
              <a:t/>
            </a:r>
            <a:br>
              <a:rPr lang="en-US" dirty="0" smtClean="0"/>
            </a:br>
            <a:r>
              <a:rPr lang="en-US" dirty="0" smtClean="0"/>
              <a:t>3- </a:t>
            </a:r>
            <a:r>
              <a:rPr lang="ar-SA" dirty="0" smtClean="0"/>
              <a:t>ثورة التكتلات الاقتصادية العملاقة</a:t>
            </a:r>
            <a:r>
              <a:rPr lang="en-US" dirty="0" smtClean="0"/>
              <a:t>.</a:t>
            </a:r>
            <a:br>
              <a:rPr lang="en-US" dirty="0" smtClean="0"/>
            </a:br>
            <a:r>
              <a:rPr lang="en-US" dirty="0" smtClean="0"/>
              <a:t/>
            </a:r>
            <a:br>
              <a:rPr lang="en-US" dirty="0" smtClean="0"/>
            </a:br>
            <a:r>
              <a:rPr lang="en-US" dirty="0" smtClean="0"/>
              <a:t>4-</a:t>
            </a:r>
            <a:r>
              <a:rPr lang="ar-SA" dirty="0" smtClean="0"/>
              <a:t>ثورة الإصلاح واقتصاد السوق</a:t>
            </a:r>
            <a:r>
              <a:rPr lang="en-US" dirty="0" smtClean="0"/>
              <a:t>.</a:t>
            </a:r>
            <a:br>
              <a:rPr lang="en-US" dirty="0" smtClean="0"/>
            </a:b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SA" sz="4800" b="1" dirty="0" smtClean="0">
                <a:solidFill>
                  <a:srgbClr val="000000"/>
                </a:solidFill>
                <a:ea typeface="Calibri"/>
                <a:cs typeface="Times New Roman"/>
              </a:rPr>
              <a:t>الفصل الرابع : وسائل الإعلام والعولمة</a:t>
            </a:r>
            <a:endParaRPr lang="fr-FR" sz="4800" dirty="0"/>
          </a:p>
        </p:txBody>
      </p:sp>
      <p:sp>
        <p:nvSpPr>
          <p:cNvPr id="3" name="Espace réservé du contenu 2"/>
          <p:cNvSpPr>
            <a:spLocks noGrp="1"/>
          </p:cNvSpPr>
          <p:nvPr>
            <p:ph sz="quarter" idx="1"/>
          </p:nvPr>
        </p:nvSpPr>
        <p:spPr>
          <a:xfrm>
            <a:off x="428596" y="1447800"/>
            <a:ext cx="8501122" cy="4981596"/>
          </a:xfrm>
        </p:spPr>
        <p:txBody>
          <a:bodyPr>
            <a:normAutofit/>
          </a:bodyPr>
          <a:lstStyle/>
          <a:p>
            <a:pPr algn="r" rtl="1"/>
            <a:r>
              <a:rPr lang="ar-SA" sz="2800" u="sng" dirty="0" smtClean="0"/>
              <a:t>تعريف إعلام العولمة</a:t>
            </a:r>
            <a:r>
              <a:rPr lang="en-US" sz="2800" u="sng" dirty="0" smtClean="0"/>
              <a:t> : </a:t>
            </a:r>
            <a:r>
              <a:rPr lang="en-US" sz="2800" dirty="0" smtClean="0"/>
              <a:t/>
            </a:r>
            <a:br>
              <a:rPr lang="en-US" sz="2800" dirty="0" smtClean="0"/>
            </a:br>
            <a:r>
              <a:rPr lang="en-US" sz="2800" dirty="0" smtClean="0"/>
              <a:t/>
            </a:r>
            <a:br>
              <a:rPr lang="en-US" sz="2800" dirty="0" smtClean="0"/>
            </a:br>
            <a:r>
              <a:rPr lang="ar-SA" sz="2800" dirty="0" smtClean="0"/>
              <a:t>سلطة تكنولوجية ذات منظومات معقدة لا تلتزم بالحدود الوطنية للدول وإنما تطرح حدودا فضائية غير مرئية ترسمها شبكات اتصالية معلوماتية على أسس سياسية واقتصادية وثقافية وفكرية لتقيم عالما من دون دولة ومن دون أمة ومن دون وطن وهو عالم المؤسسات والشبكات التي تتمركز وتعمل تحت إمارة شركات متعددة الجنسيات يتسم مضمونها بالعالمية والتوحد على رغم تنوع رسائلها التي تبث عبر وسائل تتخطى حواجز الزمن والمكان واللغة لتخاطب مستهلكين متعددي المشارب والعقائد والرغبات والأهواء</a:t>
            </a:r>
            <a:endParaRPr lang="fr-FR"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sz="2800" u="sng" dirty="0" smtClean="0">
                <a:solidFill>
                  <a:prstClr val="black"/>
                </a:solidFill>
                <a:latin typeface="Perpetua"/>
                <a:ea typeface="+mn-ea"/>
                <a:cs typeface="Times New Roman"/>
              </a:rPr>
              <a:t>تعريف إعلام العولمة</a:t>
            </a:r>
            <a:r>
              <a:rPr lang="en-US" sz="2800" u="sng" dirty="0" smtClean="0">
                <a:solidFill>
                  <a:prstClr val="black"/>
                </a:solidFill>
                <a:latin typeface="Perpetua"/>
                <a:ea typeface="+mn-ea"/>
                <a:cs typeface="+mn-cs"/>
              </a:rPr>
              <a:t> : </a:t>
            </a:r>
            <a:endParaRPr lang="fr-FR" dirty="0"/>
          </a:p>
        </p:txBody>
      </p:sp>
      <p:sp>
        <p:nvSpPr>
          <p:cNvPr id="3" name="Espace réservé du contenu 2"/>
          <p:cNvSpPr>
            <a:spLocks noGrp="1"/>
          </p:cNvSpPr>
          <p:nvPr>
            <p:ph sz="quarter" idx="1"/>
          </p:nvPr>
        </p:nvSpPr>
        <p:spPr/>
        <p:txBody>
          <a:bodyPr anchor="ctr">
            <a:normAutofit/>
          </a:bodyPr>
          <a:lstStyle/>
          <a:p>
            <a:pPr algn="r" rtl="1"/>
            <a:r>
              <a:rPr lang="ar-SA" sz="2800" dirty="0" smtClean="0"/>
              <a:t>وهناك من عرفها بأنها "عملية تهدف إلى التعظيم </a:t>
            </a:r>
            <a:r>
              <a:rPr lang="ar-SA" sz="2800" dirty="0" err="1" smtClean="0"/>
              <a:t>المتسارع</a:t>
            </a:r>
            <a:r>
              <a:rPr lang="ar-SA" sz="2800" dirty="0" smtClean="0"/>
              <a:t> والمذهل في قدرات وسائل الإعلام والمعلومات على تجاوز الحدود السياسية والثقافية بين المجتمعات بفضل ما تقدمه</a:t>
            </a:r>
            <a:r>
              <a:rPr lang="ar-TN" sz="2800" dirty="0" smtClean="0"/>
              <a:t> من</a:t>
            </a:r>
            <a:r>
              <a:rPr lang="ar-SA" sz="2800" dirty="0" smtClean="0"/>
              <a:t> تكنولوجيا حديثة والتكامل والاندماج بين هذه الوسائل بهدف دعم وتوحيد ودمج أسواق العالم وتحقيق مكاسب لشركات الإعلام والاتصال والمعلومات العملاقة وهذا على حساب دور الدولة في المجالات المختلفة</a:t>
            </a:r>
            <a:r>
              <a:rPr lang="en-US" sz="2800" dirty="0" smtClean="0"/>
              <a:t> .</a:t>
            </a:r>
            <a:endParaRPr lang="fr-FR"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rgbClr val="000000"/>
                </a:solidFill>
                <a:ea typeface="Calibri"/>
                <a:cs typeface="Times New Roman"/>
              </a:rPr>
              <a:t>الفصل الخامس : العولمة الإعلامية</a:t>
            </a:r>
            <a:r>
              <a:rPr lang="en-US" sz="3200" dirty="0" smtClean="0">
                <a:solidFill>
                  <a:srgbClr val="000000"/>
                </a:solidFill>
                <a:latin typeface="Times New Roman"/>
                <a:ea typeface="Calibri"/>
              </a:rPr>
              <a:t> </a:t>
            </a:r>
            <a:endParaRPr lang="fr-FR" dirty="0"/>
          </a:p>
        </p:txBody>
      </p:sp>
      <p:sp>
        <p:nvSpPr>
          <p:cNvPr id="3" name="Espace réservé du contenu 2"/>
          <p:cNvSpPr>
            <a:spLocks noGrp="1"/>
          </p:cNvSpPr>
          <p:nvPr>
            <p:ph sz="quarter" idx="1"/>
          </p:nvPr>
        </p:nvSpPr>
        <p:spPr>
          <a:xfrm>
            <a:off x="642910" y="1447800"/>
            <a:ext cx="8043890" cy="4910158"/>
          </a:xfrm>
        </p:spPr>
        <p:txBody>
          <a:bodyPr anchor="ctr">
            <a:normAutofit/>
          </a:bodyPr>
          <a:lstStyle/>
          <a:p>
            <a:pPr algn="r" rtl="1"/>
            <a:r>
              <a:rPr lang="ar-SA" sz="2800" dirty="0" smtClean="0"/>
              <a:t>عولمة الإعلام هي سمة رئيسية من سمات العصر المتسم بالعولمة وهي امتداد أو توسع في مناطق جغرافية مع تقديم مضمون متشابه وذلك كمقدمة لنوع من التوسع الثقافي نتيجة ذلك التطور لوسائل الإعلام والاتصال، التي جعلت بالإمكان فصل المكان عن الهوية، والقفز فوق الحدود الثقافية والسياسية، والتقليل من مشاعر الانتماء إلى مكان محدود، ومن الأوائل الذين تطرقوا إلى هذا الموضوع عالم الاجتماع الكندي مارشال </a:t>
            </a:r>
            <a:r>
              <a:rPr lang="ar-SA" sz="2800" dirty="0" err="1" smtClean="0"/>
              <a:t>ماكلوهان</a:t>
            </a:r>
            <a:r>
              <a:rPr lang="ar-SA" sz="2800" dirty="0" smtClean="0"/>
              <a:t>، حيث صاغ في نهاية الستينات ما يسمى بالقرية العالمية</a:t>
            </a:r>
            <a:endParaRPr lang="fr-FR"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4638"/>
            <a:ext cx="7772400" cy="1011222"/>
          </a:xfrm>
        </p:spPr>
        <p:txBody>
          <a:bodyPr/>
          <a:lstStyle/>
          <a:p>
            <a:pPr algn="ctr" rtl="1"/>
            <a:r>
              <a:rPr lang="ar-SA" sz="4800" b="1" dirty="0" smtClean="0">
                <a:solidFill>
                  <a:srgbClr val="000000"/>
                </a:solidFill>
                <a:ea typeface="Calibri"/>
                <a:cs typeface="Times New Roman"/>
              </a:rPr>
              <a:t>العولمة الإعلامية</a:t>
            </a:r>
            <a:endParaRPr lang="fr-FR" dirty="0"/>
          </a:p>
        </p:txBody>
      </p:sp>
      <p:sp>
        <p:nvSpPr>
          <p:cNvPr id="3" name="Espace réservé du contenu 2"/>
          <p:cNvSpPr>
            <a:spLocks noGrp="1"/>
          </p:cNvSpPr>
          <p:nvPr>
            <p:ph sz="quarter" idx="1"/>
          </p:nvPr>
        </p:nvSpPr>
        <p:spPr>
          <a:xfrm>
            <a:off x="357158" y="1447800"/>
            <a:ext cx="8329642" cy="4981596"/>
          </a:xfrm>
        </p:spPr>
        <p:txBody>
          <a:bodyPr>
            <a:normAutofit lnSpcReduction="10000"/>
          </a:bodyPr>
          <a:lstStyle/>
          <a:p>
            <a:pPr algn="r" rtl="1"/>
            <a:r>
              <a:rPr lang="ar-TN" dirty="0" smtClean="0"/>
              <a:t>تهدف </a:t>
            </a:r>
            <a:r>
              <a:rPr lang="ar-SA" dirty="0" smtClean="0"/>
              <a:t>عولمة الإعلام إلى تركيز وسائل الإعلام في عدد من التكتلات الرأسمالية العابرة للقارات لاستخدامها في نشر</a:t>
            </a:r>
            <a:r>
              <a:rPr lang="ar-TN" dirty="0" smtClean="0"/>
              <a:t> </a:t>
            </a:r>
            <a:r>
              <a:rPr lang="ar-SA" dirty="0" smtClean="0"/>
              <a:t>النمط الرأسمالي في كل العالم من خلال ما يقدم من مضمون عبر وسائل الإعلام المجالات المختلفة، </a:t>
            </a:r>
            <a:endParaRPr lang="ar-TN" dirty="0" smtClean="0"/>
          </a:p>
          <a:p>
            <a:pPr algn="r" rtl="1"/>
            <a:r>
              <a:rPr lang="ar-SA" dirty="0" smtClean="0"/>
              <a:t>وعند تأمل عناصر وأشكال الاتصال في العالم الذي تملك فيه الولايات المتحدة الأميركية عناصر السيطرة نجد ما يلي</a:t>
            </a:r>
            <a:r>
              <a:rPr lang="en-US" dirty="0" smtClean="0"/>
              <a:t>: </a:t>
            </a:r>
            <a:br>
              <a:rPr lang="en-US" dirty="0" smtClean="0"/>
            </a:br>
            <a:r>
              <a:rPr lang="en-US" dirty="0" smtClean="0"/>
              <a:t/>
            </a:r>
            <a:br>
              <a:rPr lang="en-US" dirty="0" smtClean="0"/>
            </a:br>
            <a:r>
              <a:rPr lang="en-US" dirty="0" smtClean="0"/>
              <a:t>1- </a:t>
            </a:r>
            <a:r>
              <a:rPr lang="ar-SA" dirty="0" smtClean="0"/>
              <a:t>المواد والتجهيزات التقليدية الخاصة بالاتصال وصناعة الإعلام أمريكية</a:t>
            </a:r>
            <a:r>
              <a:rPr lang="en-US" dirty="0" smtClean="0"/>
              <a:t>.</a:t>
            </a:r>
            <a:br>
              <a:rPr lang="en-US" dirty="0" smtClean="0"/>
            </a:br>
            <a:r>
              <a:rPr lang="en-US" dirty="0" smtClean="0"/>
              <a:t/>
            </a:r>
            <a:br>
              <a:rPr lang="en-US" dirty="0" smtClean="0"/>
            </a:br>
            <a:r>
              <a:rPr lang="en-US" dirty="0" smtClean="0"/>
              <a:t>2- </a:t>
            </a:r>
            <a:r>
              <a:rPr lang="ar-SA" dirty="0" smtClean="0"/>
              <a:t>تدفق المعلومات عبر الفضائية تحت السيطرة الأميركية</a:t>
            </a:r>
            <a:r>
              <a:rPr lang="en-US" dirty="0" smtClean="0"/>
              <a:t>.</a:t>
            </a:r>
            <a:br>
              <a:rPr lang="en-US" dirty="0" smtClean="0"/>
            </a:br>
            <a:r>
              <a:rPr lang="en-US" dirty="0" smtClean="0"/>
              <a:t/>
            </a:r>
            <a:br>
              <a:rPr lang="en-US" dirty="0" smtClean="0"/>
            </a:br>
            <a:r>
              <a:rPr lang="en-US" dirty="0" smtClean="0"/>
              <a:t>3-</a:t>
            </a:r>
            <a:r>
              <a:rPr lang="ar-SA" dirty="0" smtClean="0"/>
              <a:t>مصادر المعلومات أميركية الصنع</a:t>
            </a:r>
            <a:r>
              <a:rPr lang="en-US" dirty="0" smtClean="0"/>
              <a:t>.</a:t>
            </a:r>
            <a:br>
              <a:rPr lang="en-US" dirty="0" smtClean="0"/>
            </a:br>
            <a:r>
              <a:rPr lang="en-US" dirty="0" smtClean="0"/>
              <a:t/>
            </a:r>
            <a:br>
              <a:rPr lang="en-US" dirty="0" smtClean="0"/>
            </a:br>
            <a:r>
              <a:rPr lang="en-US" dirty="0" smtClean="0"/>
              <a:t>4- </a:t>
            </a:r>
            <a:r>
              <a:rPr lang="ar-SA" dirty="0" smtClean="0"/>
              <a:t>الطريق السريع للمعلومات تحتل فيه الولايات المتحدة المرتبة الأولى.</a:t>
            </a: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sz="4800" b="1" dirty="0" smtClean="0">
                <a:solidFill>
                  <a:srgbClr val="000000"/>
                </a:solidFill>
                <a:ea typeface="Calibri"/>
                <a:cs typeface="Times New Roman"/>
              </a:rPr>
              <a:t>العولمة الإعلامية</a:t>
            </a:r>
            <a:endParaRPr lang="fr-FR" dirty="0"/>
          </a:p>
        </p:txBody>
      </p:sp>
      <p:sp>
        <p:nvSpPr>
          <p:cNvPr id="3" name="Espace réservé du contenu 2"/>
          <p:cNvSpPr>
            <a:spLocks noGrp="1"/>
          </p:cNvSpPr>
          <p:nvPr>
            <p:ph sz="quarter" idx="1"/>
          </p:nvPr>
        </p:nvSpPr>
        <p:spPr>
          <a:xfrm>
            <a:off x="500034" y="1643050"/>
            <a:ext cx="8186766" cy="4857784"/>
          </a:xfrm>
        </p:spPr>
        <p:txBody>
          <a:bodyPr anchor="ctr">
            <a:normAutofit fontScale="92500"/>
          </a:bodyPr>
          <a:lstStyle/>
          <a:p>
            <a:pPr algn="r" rtl="1"/>
            <a:r>
              <a:rPr lang="fr-FR" dirty="0" smtClean="0"/>
              <a:t> </a:t>
            </a:r>
            <a:r>
              <a:rPr lang="ar-SA" dirty="0" smtClean="0"/>
              <a:t>كل هذه العوامل تجعل منها تمارس عولمة الاتصال من خلال أبرز آلياتها متمثلة في القنوات الفضائية والانترنت، </a:t>
            </a:r>
            <a:endParaRPr lang="ar-TN" dirty="0" smtClean="0"/>
          </a:p>
          <a:p>
            <a:pPr algn="r" rtl="1"/>
            <a:r>
              <a:rPr lang="ar-SA" dirty="0" smtClean="0"/>
              <a:t>وهذا التفوق على أوربا واليابان سواء في الإنتاج أو الترويج </a:t>
            </a:r>
            <a:r>
              <a:rPr lang="ar-SA" dirty="0" err="1" smtClean="0"/>
              <a:t>للمنتوجات</a:t>
            </a:r>
            <a:r>
              <a:rPr lang="ar-SA" dirty="0" smtClean="0"/>
              <a:t> الإعلامية مكنها من أن تصبح النموذج الذي تسعى الدول المتخلفة إلى تقليده. </a:t>
            </a:r>
            <a:endParaRPr lang="ar-TN" dirty="0" smtClean="0"/>
          </a:p>
          <a:p>
            <a:pPr algn="r" rtl="1"/>
            <a:r>
              <a:rPr lang="ar-SA" dirty="0" smtClean="0"/>
              <a:t>ومن خلال عولمة الإعلام ومظاهرها يمكن القول أن من يملك الثالوث التكنولوجي</a:t>
            </a:r>
            <a:r>
              <a:rPr lang="en-US" dirty="0" smtClean="0"/>
              <a:t> </a:t>
            </a:r>
            <a:r>
              <a:rPr lang="ar-SA" dirty="0" smtClean="0"/>
              <a:t>( وسائل الإعلام السمعية البصرية، شبكات المعلومات، الطريق السريع للمعلومات ) يفرض سيطرته على صناعة الاتصال والمعلومات المصدر الجديد في عصر العولمة لإنتاج وصناعة القيم والرموز والذوق في المجتمعات، </a:t>
            </a:r>
            <a:endParaRPr lang="ar-TN" dirty="0" smtClean="0"/>
          </a:p>
          <a:p>
            <a:pPr algn="r" rtl="1"/>
            <a:r>
              <a:rPr lang="ar-SA" dirty="0" smtClean="0"/>
              <a:t>وهنا تظهر الصورة كأحد أهم آليات العولمة في المجال الإعلامي بعد التراجع الكبير للثقافة المكتوبة وظهور ما أصطلح على تسميته بثقافة ما بعد المكتوب</a:t>
            </a:r>
            <a:r>
              <a:rPr lang="en-US" dirty="0" smtClean="0"/>
              <a:t>.</a:t>
            </a:r>
            <a:br>
              <a:rPr lang="en-US" dirty="0" smtClean="0"/>
            </a:br>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algn="r" rtl="1"/>
            <a:r>
              <a:rPr lang="ar-SA" sz="3200" b="1" dirty="0" smtClean="0">
                <a:solidFill>
                  <a:srgbClr val="000000"/>
                </a:solidFill>
                <a:ea typeface="Calibri"/>
                <a:cs typeface="Times New Roman"/>
              </a:rPr>
              <a:t>ويمكن القول إن وسائل الإعلام وشبكات الاتصال تؤدي مجموعة من المهام في مسار العولمة يمكن ذكرها</a:t>
            </a:r>
            <a:r>
              <a:rPr lang="en-US" sz="3200" b="1" dirty="0" smtClean="0">
                <a:solidFill>
                  <a:srgbClr val="000000"/>
                </a:solidFill>
                <a:latin typeface="Times New Roman"/>
                <a:ea typeface="Calibri"/>
              </a:rPr>
              <a:t>: </a:t>
            </a:r>
            <a:br>
              <a:rPr lang="en-US" sz="3200" b="1" dirty="0" smtClean="0">
                <a:solidFill>
                  <a:srgbClr val="000000"/>
                </a:solidFill>
                <a:latin typeface="Times New Roman"/>
                <a:ea typeface="Calibri"/>
              </a:rPr>
            </a:br>
            <a:endParaRPr lang="fr-FR" sz="3200" b="1" dirty="0"/>
          </a:p>
        </p:txBody>
      </p:sp>
      <p:sp>
        <p:nvSpPr>
          <p:cNvPr id="3" name="Espace réservé du contenu 2"/>
          <p:cNvSpPr>
            <a:spLocks noGrp="1"/>
          </p:cNvSpPr>
          <p:nvPr>
            <p:ph sz="quarter" idx="1"/>
          </p:nvPr>
        </p:nvSpPr>
        <p:spPr>
          <a:xfrm>
            <a:off x="285720" y="1447800"/>
            <a:ext cx="8858280" cy="4981596"/>
          </a:xfrm>
        </p:spPr>
        <p:txBody>
          <a:bodyPr>
            <a:normAutofit lnSpcReduction="10000"/>
          </a:bodyPr>
          <a:lstStyle/>
          <a:p>
            <a:pPr algn="r" rtl="1"/>
            <a:r>
              <a:rPr lang="en-US" dirty="0" smtClean="0"/>
              <a:t/>
            </a:r>
            <a:br>
              <a:rPr lang="en-US" dirty="0" smtClean="0"/>
            </a:br>
            <a:r>
              <a:rPr lang="en-US" dirty="0" smtClean="0"/>
              <a:t>1- </a:t>
            </a:r>
            <a:r>
              <a:rPr lang="ar-SA" dirty="0" smtClean="0"/>
              <a:t>تمثل آلية أساسية للعولمة الاقتصادية باعتبارها تيسر التبادل الفوري واللحظي والتوزيع على المستوى الكوني للمعلومات ولا يمكن تصور الاقتصاد العالمي اليوم دون اتصال</a:t>
            </a:r>
            <a:r>
              <a:rPr lang="en-US" dirty="0" smtClean="0"/>
              <a:t>.</a:t>
            </a:r>
            <a:br>
              <a:rPr lang="en-US" dirty="0" smtClean="0"/>
            </a:br>
            <a:r>
              <a:rPr lang="en-US" dirty="0" smtClean="0"/>
              <a:t/>
            </a:r>
            <a:br>
              <a:rPr lang="en-US" dirty="0" smtClean="0"/>
            </a:br>
            <a:r>
              <a:rPr lang="en-US" dirty="0" smtClean="0"/>
              <a:t>2- </a:t>
            </a:r>
            <a:r>
              <a:rPr lang="ar-SA" dirty="0" smtClean="0"/>
              <a:t>تروج وسائل الإعلام الإيديولوجية الليبرالية الكونية انطلاقا من الدول الكبرى والمؤسسات الاقتصادية العملاقة</a:t>
            </a:r>
            <a:r>
              <a:rPr lang="en-US" dirty="0" smtClean="0"/>
              <a:t/>
            </a:r>
            <a:br>
              <a:rPr lang="en-US" dirty="0" smtClean="0"/>
            </a:br>
            <a:r>
              <a:rPr lang="en-US" dirty="0" smtClean="0"/>
              <a:t/>
            </a:r>
            <a:br>
              <a:rPr lang="en-US" dirty="0" smtClean="0"/>
            </a:br>
            <a:r>
              <a:rPr lang="en-US" dirty="0" smtClean="0"/>
              <a:t>3- </a:t>
            </a:r>
            <a:r>
              <a:rPr lang="ar-SA" dirty="0" smtClean="0"/>
              <a:t>تساهم في خلق أشكال جديدة للتضامن والتعاون بين الأفراد عبر الشبكات</a:t>
            </a:r>
            <a:r>
              <a:rPr lang="en-US" dirty="0" smtClean="0"/>
              <a:t>. </a:t>
            </a:r>
            <a:br>
              <a:rPr lang="en-US" dirty="0" smtClean="0"/>
            </a:br>
            <a:r>
              <a:rPr lang="en-US" dirty="0" smtClean="0"/>
              <a:t/>
            </a:r>
            <a:br>
              <a:rPr lang="en-US" dirty="0" smtClean="0"/>
            </a:br>
            <a:r>
              <a:rPr lang="ar-SA" dirty="0" smtClean="0"/>
              <a:t>وقد مكن الإعلام والتطور التكنولوجي من ظهور الإعلام والمعلومات كسلطة ووسيلة تحول المجتمعات وتغيرها</a:t>
            </a:r>
            <a:r>
              <a:rPr lang="en-US" dirty="0" smtClean="0"/>
              <a:t>.</a:t>
            </a:r>
            <a:br>
              <a:rPr lang="en-US" dirty="0" smtClean="0"/>
            </a:br>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4638"/>
            <a:ext cx="7772400" cy="994122"/>
          </a:xfrm>
        </p:spPr>
        <p:txBody>
          <a:bodyPr>
            <a:normAutofit/>
          </a:bodyPr>
          <a:lstStyle/>
          <a:p>
            <a:r>
              <a:rPr lang="ar-SA" b="1" dirty="0" smtClean="0">
                <a:solidFill>
                  <a:srgbClr val="000000"/>
                </a:solidFill>
                <a:ea typeface="Calibri"/>
                <a:cs typeface="Times New Roman"/>
              </a:rPr>
              <a:t>الفصل السادس : مؤسسات وأدوات العولمة</a:t>
            </a:r>
            <a:r>
              <a:rPr lang="en-US" sz="3200" dirty="0" smtClean="0">
                <a:solidFill>
                  <a:srgbClr val="000000"/>
                </a:solidFill>
                <a:latin typeface="Times New Roman"/>
                <a:ea typeface="Calibri"/>
              </a:rPr>
              <a:t> </a:t>
            </a:r>
            <a:endParaRPr lang="fr-FR" dirty="0"/>
          </a:p>
        </p:txBody>
      </p:sp>
      <p:sp>
        <p:nvSpPr>
          <p:cNvPr id="3" name="Espace réservé du contenu 2"/>
          <p:cNvSpPr>
            <a:spLocks noGrp="1"/>
          </p:cNvSpPr>
          <p:nvPr>
            <p:ph sz="quarter" idx="1"/>
          </p:nvPr>
        </p:nvSpPr>
        <p:spPr>
          <a:xfrm>
            <a:off x="323528" y="1447800"/>
            <a:ext cx="8363272" cy="5005536"/>
          </a:xfrm>
        </p:spPr>
        <p:txBody>
          <a:bodyPr>
            <a:normAutofit fontScale="77500" lnSpcReduction="20000"/>
          </a:bodyPr>
          <a:lstStyle/>
          <a:p>
            <a:pPr algn="r" rtl="1"/>
            <a:r>
              <a:rPr lang="ar-SA" b="1" dirty="0"/>
              <a:t>أ- شركات متعددة الجنسيات </a:t>
            </a:r>
            <a:r>
              <a:rPr lang="ar-SA" dirty="0"/>
              <a:t>: إن نشاط هذه الشركات وآليات عملها يشكل مظهرا من مظاهر العولمة والشركات بحد ذاتها كمؤسسات ذات شخصية اعتبارية وتعد أهم قوى العولمة وأدواتها الفعالة والتي تتميز بالانتشار الجغرافي وتنوع الأنشطة وهذه الشركات تشكل محور اقتصاد العولمة ولقد أدى سيطرة هذه الشركات على الحقل الإعلامي إلى تقسيم العالم إلى جزأين غير متكافئين المسيطر وتمثله الدول الصناعية المتقدمة وهى قليلة العدد والمتخلف والذي يمثل دور التابع</a:t>
            </a:r>
            <a:r>
              <a:rPr lang="en-US" dirty="0"/>
              <a:t> </a:t>
            </a:r>
            <a:r>
              <a:rPr lang="en-US" dirty="0" smtClean="0"/>
              <a:t>.</a:t>
            </a:r>
            <a:endParaRPr lang="ar-SA" dirty="0" smtClean="0"/>
          </a:p>
          <a:p>
            <a:pPr marL="0" indent="0" algn="r" rtl="1">
              <a:buNone/>
            </a:pPr>
            <a:endParaRPr lang="en-US" dirty="0" smtClean="0"/>
          </a:p>
          <a:p>
            <a:pPr algn="r" rtl="1"/>
            <a:r>
              <a:rPr lang="ar-SA" b="1" dirty="0" smtClean="0"/>
              <a:t>ب- </a:t>
            </a:r>
            <a:r>
              <a:rPr lang="ar-SA" b="1" dirty="0"/>
              <a:t>المنظمات والمؤسسات الدولية : </a:t>
            </a:r>
            <a:r>
              <a:rPr lang="ar-SA" dirty="0"/>
              <a:t>وتشكل العنصر الحاسم في نظام العولمة عبر آليات عملها حيث يساهم البنك الدولي ومنظمة التجارة العالمية ومنظمة التعاون والتنمية الاقتصادية في بلورة العولمة الاقتصادية وتظهر هذه المنظمات والمؤسسات في ترسيخ نظام العولمة </a:t>
            </a:r>
            <a:r>
              <a:rPr lang="ar-SA" dirty="0" err="1"/>
              <a:t>بالأتي</a:t>
            </a:r>
            <a:r>
              <a:rPr lang="en-US" dirty="0"/>
              <a:t> :</a:t>
            </a:r>
            <a:br>
              <a:rPr lang="en-US" dirty="0"/>
            </a:br>
            <a:r>
              <a:rPr lang="en-US" dirty="0"/>
              <a:t/>
            </a:r>
            <a:br>
              <a:rPr lang="en-US" dirty="0"/>
            </a:br>
            <a:r>
              <a:rPr lang="en-US" dirty="0"/>
              <a:t>* </a:t>
            </a:r>
            <a:r>
              <a:rPr lang="ar-SA" dirty="0"/>
              <a:t>أنها سلطة دولية للتشاور والتنسيق بين المنظمات السبع الكبرى</a:t>
            </a:r>
            <a:r>
              <a:rPr lang="en-US" dirty="0"/>
              <a:t> </a:t>
            </a:r>
            <a:br>
              <a:rPr lang="en-US" dirty="0"/>
            </a:br>
            <a:r>
              <a:rPr lang="en-US" dirty="0"/>
              <a:t/>
            </a:r>
            <a:br>
              <a:rPr lang="en-US" dirty="0"/>
            </a:br>
            <a:r>
              <a:rPr lang="en-US" dirty="0"/>
              <a:t>* </a:t>
            </a:r>
            <a:r>
              <a:rPr lang="ar-SA" dirty="0"/>
              <a:t>أنها سلطة معنوية تعبر عن سيطرة الشمال على الجنوب والأغنياء على الفقراء</a:t>
            </a:r>
            <a:r>
              <a:rPr lang="en-US" dirty="0"/>
              <a:t> </a:t>
            </a:r>
            <a:br>
              <a:rPr lang="en-US" dirty="0"/>
            </a:br>
            <a:r>
              <a:rPr lang="en-US" dirty="0"/>
              <a:t/>
            </a:r>
            <a:br>
              <a:rPr lang="en-US" dirty="0"/>
            </a:br>
            <a:r>
              <a:rPr lang="en-US" dirty="0"/>
              <a:t>* </a:t>
            </a:r>
            <a:r>
              <a:rPr lang="ar-SA" dirty="0"/>
              <a:t>يمكنها أن تفرض القواعد التي ينبغي على الدول الأعضاء تنفيذها في سياستها المالية الاقتصادية</a:t>
            </a:r>
            <a:r>
              <a:rPr lang="en-US" dirty="0"/>
              <a:t> .</a:t>
            </a:r>
            <a:br>
              <a:rPr lang="en-US" dirty="0"/>
            </a:br>
            <a:r>
              <a:rPr lang="en-US" dirty="0"/>
              <a:t/>
            </a:r>
            <a:br>
              <a:rPr lang="en-US" dirty="0"/>
            </a:br>
            <a:r>
              <a:rPr lang="en-US" dirty="0"/>
              <a:t>* </a:t>
            </a:r>
            <a:r>
              <a:rPr lang="ar-SA" dirty="0"/>
              <a:t>أن سياستها تمثل حماية للأسواق التي تسيطر عليها الاحتكارات الدولية .أنها تترجم مفهوما ليبراليا من خلال الأسس التي اعتمدتها للنظام النقدي الدولي وللسياسات المالية</a:t>
            </a:r>
            <a:r>
              <a:rPr lang="en-US" dirty="0"/>
              <a:t> .</a:t>
            </a: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4638"/>
            <a:ext cx="7772400" cy="994122"/>
          </a:xfrm>
        </p:spPr>
        <p:txBody>
          <a:bodyPr anchor="ctr"/>
          <a:lstStyle/>
          <a:p>
            <a:pPr algn="ctr" rtl="1"/>
            <a:r>
              <a:rPr lang="ar-SA" b="1" dirty="0">
                <a:solidFill>
                  <a:srgbClr val="000000"/>
                </a:solidFill>
                <a:ea typeface="Calibri"/>
                <a:cs typeface="Times New Roman"/>
              </a:rPr>
              <a:t>مؤسسات وأدوات العولمة</a:t>
            </a:r>
            <a:endParaRPr lang="fr-FR" dirty="0"/>
          </a:p>
        </p:txBody>
      </p:sp>
      <p:sp>
        <p:nvSpPr>
          <p:cNvPr id="3" name="Espace réservé du contenu 2"/>
          <p:cNvSpPr>
            <a:spLocks noGrp="1"/>
          </p:cNvSpPr>
          <p:nvPr>
            <p:ph sz="quarter" idx="1"/>
          </p:nvPr>
        </p:nvSpPr>
        <p:spPr>
          <a:xfrm>
            <a:off x="395536" y="1447800"/>
            <a:ext cx="8424936" cy="5005536"/>
          </a:xfrm>
        </p:spPr>
        <p:txBody>
          <a:bodyPr>
            <a:normAutofit fontScale="70000" lnSpcReduction="20000"/>
          </a:bodyPr>
          <a:lstStyle/>
          <a:p>
            <a:pPr algn="r" rtl="1"/>
            <a:r>
              <a:rPr lang="ar-SA" b="1" dirty="0"/>
              <a:t>ج- أدوات الاتصال وتكنولوجيا الاتصال </a:t>
            </a:r>
            <a:r>
              <a:rPr lang="ar-SA" dirty="0"/>
              <a:t>: لقد شهد العالم تحولات كاسحة ومتسارعة تجرى على المستوى الكوني بفعل ثورة الاتصالات والتقنيات العالمية والوسائط المركبة والشبكات الإلكترونية </a:t>
            </a:r>
            <a:r>
              <a:rPr lang="ar-SA" dirty="0" smtClean="0"/>
              <a:t>، وأهم </a:t>
            </a:r>
            <a:r>
              <a:rPr lang="ar-SA" dirty="0"/>
              <a:t>هذه الأدوات</a:t>
            </a:r>
            <a:r>
              <a:rPr lang="en-US" dirty="0"/>
              <a:t>  </a:t>
            </a:r>
            <a:br>
              <a:rPr lang="en-US" dirty="0"/>
            </a:br>
            <a:r>
              <a:rPr lang="en-US" dirty="0"/>
              <a:t/>
            </a:r>
            <a:br>
              <a:rPr lang="en-US" dirty="0"/>
            </a:br>
            <a:r>
              <a:rPr lang="en-US" u="sng" dirty="0"/>
              <a:t>1- </a:t>
            </a:r>
            <a:r>
              <a:rPr lang="ar-SA" u="sng" dirty="0"/>
              <a:t>البث الفضائي التلفزيوني والإذاعي </a:t>
            </a:r>
            <a:r>
              <a:rPr lang="ar-SA" dirty="0"/>
              <a:t>: حيث حولت وسائل الإعلام خاصة التلفاز عالمنا إلى شاشة صغيرة يمكن التجول في أجوائها عبر جهاز التحكم ولا يوجد رقعة على الأرض لا تمسها بالبث قنوات الأقمار الصناعية التلفزيونية ومن أهم شبكات البث التلفزيوني الفضائي والتي تعد أدوات من أدوات العولمة الإعلامية وهى</a:t>
            </a:r>
            <a:r>
              <a:rPr lang="en-US" dirty="0"/>
              <a:t> : </a:t>
            </a:r>
            <a:br>
              <a:rPr lang="en-US" dirty="0"/>
            </a:br>
            <a:r>
              <a:rPr lang="en-US" dirty="0"/>
              <a:t/>
            </a:r>
            <a:br>
              <a:rPr lang="en-US" dirty="0"/>
            </a:br>
            <a:r>
              <a:rPr lang="en-US" dirty="0"/>
              <a:t>* </a:t>
            </a:r>
            <a:r>
              <a:rPr lang="ar-SA" dirty="0"/>
              <a:t>شبكة</a:t>
            </a:r>
            <a:r>
              <a:rPr lang="en-US" dirty="0"/>
              <a:t> (CNN )</a:t>
            </a:r>
            <a:br>
              <a:rPr lang="en-US" dirty="0"/>
            </a:br>
            <a:r>
              <a:rPr lang="en-US" dirty="0"/>
              <a:t/>
            </a:r>
            <a:br>
              <a:rPr lang="en-US" dirty="0"/>
            </a:br>
            <a:r>
              <a:rPr lang="en-US" dirty="0"/>
              <a:t>*</a:t>
            </a:r>
            <a:r>
              <a:rPr lang="ar-SA" dirty="0"/>
              <a:t>شبكة</a:t>
            </a:r>
            <a:r>
              <a:rPr lang="en-US" dirty="0"/>
              <a:t>(B.B.C) </a:t>
            </a:r>
            <a:br>
              <a:rPr lang="en-US" dirty="0"/>
            </a:br>
            <a:r>
              <a:rPr lang="en-US" dirty="0"/>
              <a:t/>
            </a:r>
            <a:br>
              <a:rPr lang="en-US" dirty="0"/>
            </a:br>
            <a:r>
              <a:rPr lang="en-US" dirty="0"/>
              <a:t>* </a:t>
            </a:r>
            <a:r>
              <a:rPr lang="ar-SA" dirty="0"/>
              <a:t>شبكة</a:t>
            </a:r>
            <a:r>
              <a:rPr lang="en-US" dirty="0"/>
              <a:t>(euro news)</a:t>
            </a:r>
            <a:br>
              <a:rPr lang="en-US" dirty="0"/>
            </a:br>
            <a:r>
              <a:rPr lang="en-US" dirty="0"/>
              <a:t/>
            </a:r>
            <a:br>
              <a:rPr lang="en-US" dirty="0"/>
            </a:br>
            <a:r>
              <a:rPr lang="en-US" u="sng" dirty="0"/>
              <a:t>2- </a:t>
            </a:r>
            <a:r>
              <a:rPr lang="ar-SA" u="sng" dirty="0"/>
              <a:t>شبكة الإنترنت : </a:t>
            </a:r>
            <a:r>
              <a:rPr lang="ar-SA" dirty="0"/>
              <a:t>حيث أصبحت وسيلة لتبادل الأفكار والآراء ووجهات النظر والثقافات ، وقد عمدت الولايات المتحدة في إطار سعيها لعولمة الإعلام والاتصال في العالم على استخدام الشبكة لتحقيق ذلك من خلال نقل الثقافة الأمريكية ونشرها عبر الحدود ونقل الفكر والعادات الغربية وفق نمط الحياة الأمريكية عبر العالم عن طريق شبكة الانترنت ، والاستفادة من الأمية التكنولوجية في دول العالم الثالث وبإبعاد هذه الدول عن مسيرة التقدم والسعي إلى الهيمنة والتحكم </a:t>
            </a:r>
            <a:r>
              <a:rPr lang="ar-SA" dirty="0" smtClean="0"/>
              <a:t>والانفراد </a:t>
            </a:r>
            <a:r>
              <a:rPr lang="ar-SA" dirty="0"/>
              <a:t>بالعالم</a:t>
            </a:r>
            <a:r>
              <a:rPr lang="en-US" dirty="0"/>
              <a:t> . </a:t>
            </a:r>
            <a:br>
              <a:rPr lang="en-US" dirty="0"/>
            </a:br>
            <a:r>
              <a:rPr lang="en-US" dirty="0"/>
              <a:t/>
            </a:r>
            <a:br>
              <a:rPr lang="en-US" dirty="0"/>
            </a:b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357166"/>
            <a:ext cx="7772400" cy="1143000"/>
          </a:xfrm>
        </p:spPr>
        <p:txBody>
          <a:bodyPr>
            <a:normAutofit/>
          </a:bodyPr>
          <a:lstStyle/>
          <a:p>
            <a:pPr algn="ctr"/>
            <a:r>
              <a:rPr lang="ar-SA" sz="4800" b="1" dirty="0" smtClean="0">
                <a:solidFill>
                  <a:schemeClr val="tx1"/>
                </a:solidFill>
                <a:cs typeface="+mn-cs"/>
              </a:rPr>
              <a:t>مفهوم العولمة وتعريفها</a:t>
            </a:r>
            <a:endParaRPr lang="fr-FR" sz="4800" b="1" dirty="0">
              <a:solidFill>
                <a:schemeClr val="tx1"/>
              </a:solidFill>
              <a:cs typeface="+mn-cs"/>
            </a:endParaRPr>
          </a:p>
        </p:txBody>
      </p:sp>
      <p:sp>
        <p:nvSpPr>
          <p:cNvPr id="3" name="Espace réservé du contenu 2"/>
          <p:cNvSpPr>
            <a:spLocks noGrp="1"/>
          </p:cNvSpPr>
          <p:nvPr>
            <p:ph sz="quarter" idx="1"/>
          </p:nvPr>
        </p:nvSpPr>
        <p:spPr/>
        <p:txBody>
          <a:bodyPr anchor="ctr">
            <a:normAutofit/>
          </a:bodyPr>
          <a:lstStyle/>
          <a:p>
            <a:pPr algn="r" rtl="1"/>
            <a:r>
              <a:rPr lang="ar-SA" sz="3200" dirty="0" smtClean="0"/>
              <a:t>ظهر مصطلح العولمة أولا بالغة الإنجليزية وترجم إلى اللغات الأخرى ومنها العربية وقد جرى تناول كلمات أخرى في اللغة العربية ترجمة للفظ الإنجليزي</a:t>
            </a:r>
            <a:r>
              <a:rPr lang="en-US" sz="3200" dirty="0" smtClean="0"/>
              <a:t> "Globalization" </a:t>
            </a:r>
            <a:r>
              <a:rPr lang="ar-SA" sz="3200" dirty="0" smtClean="0"/>
              <a:t>منها الكوكبة ، والكونية </a:t>
            </a:r>
            <a:r>
              <a:rPr lang="ar-SA" sz="3200" dirty="0" err="1" smtClean="0"/>
              <a:t>والكنوننة</a:t>
            </a:r>
            <a:r>
              <a:rPr lang="ar-SA" sz="3200" dirty="0" smtClean="0"/>
              <a:t> ولكن يبدو الآن غلبة لفظ عولمة على غيره من الألفاظ للدلالة على هذه الظاهرة </a:t>
            </a:r>
            <a:endParaRPr lang="fr-FR"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SA" sz="3600" b="1" dirty="0">
                <a:solidFill>
                  <a:schemeClr val="tx1"/>
                </a:solidFill>
                <a:cs typeface="+mn-cs"/>
              </a:rPr>
              <a:t>الفصل السابع : سمات إعلام العولمة</a:t>
            </a:r>
            <a:r>
              <a:rPr lang="en-US" dirty="0"/>
              <a:t> </a:t>
            </a:r>
            <a:endParaRPr lang="fr-FR" dirty="0"/>
          </a:p>
        </p:txBody>
      </p:sp>
      <p:sp>
        <p:nvSpPr>
          <p:cNvPr id="3" name="Espace réservé du contenu 2"/>
          <p:cNvSpPr>
            <a:spLocks noGrp="1"/>
          </p:cNvSpPr>
          <p:nvPr>
            <p:ph sz="quarter" idx="1"/>
          </p:nvPr>
        </p:nvSpPr>
        <p:spPr>
          <a:xfrm>
            <a:off x="251520" y="1447800"/>
            <a:ext cx="8435280" cy="5005536"/>
          </a:xfrm>
        </p:spPr>
        <p:txBody>
          <a:bodyPr>
            <a:normAutofit fontScale="77500" lnSpcReduction="20000"/>
          </a:bodyPr>
          <a:lstStyle/>
          <a:p>
            <a:pPr algn="r" rtl="1"/>
            <a:r>
              <a:rPr lang="en-US" dirty="0"/>
              <a:t>• </a:t>
            </a:r>
            <a:r>
              <a:rPr lang="ar-SA" dirty="0"/>
              <a:t>إعلام متقدم من الناحية التكنولوجية ومؤهل لتطورات مستقبلية جديدة ومستمرة تدفع به إلى المزيد من الانتشار المؤثر في المجتمعات المتخلفة تشكل جزءً من البنية السياسية الدولية الجديدة التي تطرح مفاهيم جديدة لسيادة الدولة على أرضها وشواطئها وفضائها الخارجي بما يعرف بالنظام السياسي العالمي الجديد</a:t>
            </a:r>
            <a:r>
              <a:rPr lang="en-US" dirty="0"/>
              <a:t> </a:t>
            </a:r>
            <a:endParaRPr lang="en-US" dirty="0" smtClean="0"/>
          </a:p>
          <a:p>
            <a:pPr marL="0" indent="0" algn="r" rtl="1">
              <a:buNone/>
            </a:pPr>
            <a:endParaRPr lang="en-US" dirty="0" smtClean="0"/>
          </a:p>
          <a:p>
            <a:pPr algn="r" rtl="1"/>
            <a:r>
              <a:rPr lang="en-US" dirty="0" smtClean="0"/>
              <a:t>• </a:t>
            </a:r>
            <a:r>
              <a:rPr lang="ar-SA" dirty="0"/>
              <a:t>يشكل جزءً من البنية الاقتصادية </a:t>
            </a:r>
            <a:r>
              <a:rPr lang="ar-SA" dirty="0" smtClean="0"/>
              <a:t>والعالمية </a:t>
            </a:r>
            <a:r>
              <a:rPr lang="ar-SA" dirty="0"/>
              <a:t>التي تفرض على الكل أن يعمل ضمن شروط السوق السائدة من صراعات ومنافسات وتكتلات وسعى متصل لتحقيق الربح للمؤسسات التي تحتكرها بحكم انتمائها إلى أكثر من وطن وعملها </a:t>
            </a:r>
            <a:r>
              <a:rPr lang="ar-SA" dirty="0" err="1"/>
              <a:t>فى</a:t>
            </a:r>
            <a:r>
              <a:rPr lang="ar-SA" dirty="0"/>
              <a:t> أكثر من مجال بما في ذلك صناعة وتجارة السلاح</a:t>
            </a:r>
            <a:r>
              <a:rPr lang="en-US" dirty="0"/>
              <a:t> </a:t>
            </a:r>
            <a:endParaRPr lang="ar-SA" dirty="0" smtClean="0"/>
          </a:p>
          <a:p>
            <a:pPr marL="0" indent="0" algn="r" rtl="1">
              <a:buNone/>
            </a:pPr>
            <a:endParaRPr lang="ar-SA" dirty="0" smtClean="0"/>
          </a:p>
          <a:p>
            <a:pPr algn="r" rtl="1"/>
            <a:r>
              <a:rPr lang="en-US" dirty="0" smtClean="0"/>
              <a:t>• </a:t>
            </a:r>
            <a:r>
              <a:rPr lang="ar-SA" dirty="0"/>
              <a:t>يشكل جزءً من البنية الثقافية للمجتمعات التي تنتجها وتوجهها وتتواجه بها ولهذا فأنه يسعى إلى نشر وشيوع ثقافة عالمية تعرف عند مؤديها بالانفتاح الثقافي وعند معارضيها بالغزو </a:t>
            </a:r>
            <a:r>
              <a:rPr lang="ar-SA" dirty="0" smtClean="0"/>
              <a:t>الثقافي</a:t>
            </a:r>
          </a:p>
          <a:p>
            <a:pPr algn="r" rtl="1"/>
            <a:endParaRPr lang="ar-SA" dirty="0"/>
          </a:p>
          <a:p>
            <a:pPr algn="r" rtl="1"/>
            <a:r>
              <a:rPr lang="en-US" dirty="0" smtClean="0"/>
              <a:t>• </a:t>
            </a:r>
            <a:r>
              <a:rPr lang="ar-SA" dirty="0"/>
              <a:t>يشكل جزءً من البنية الاتصالية الدولية التي مكنتها من تحقيق عولمتها وعولمة رسائلها ووسائلها فهو يتنمى إلى أحد الحقول التكنولوجية الأكثر تطورا </a:t>
            </a:r>
            <a:r>
              <a:rPr lang="ar-SA" dirty="0" err="1"/>
              <a:t>فى</a:t>
            </a:r>
            <a:r>
              <a:rPr lang="ar-SA" dirty="0"/>
              <a:t> الوقت الراهن </a:t>
            </a:r>
            <a:endParaRPr lang="ar-SA" dirty="0" smtClean="0"/>
          </a:p>
          <a:p>
            <a:pPr algn="r" rtl="1"/>
            <a:endParaRPr lang="ar-SA" dirty="0"/>
          </a:p>
          <a:p>
            <a:pPr algn="r" rtl="1"/>
            <a:r>
              <a:rPr lang="en-US" dirty="0" smtClean="0"/>
              <a:t>• </a:t>
            </a:r>
            <a:r>
              <a:rPr lang="ar-SA" dirty="0"/>
              <a:t>لا يشكل نظاما دوليا متوازيا لأن أغلب مضامينه ومراكز تشغيله وآليات التحكم فيها تأتى من شمال الكرة الأرضية وهذا مما أدى إلى هيمنة الدول المتقدمة عليها في مقابل تبعية الدول النامية لها</a:t>
            </a:r>
            <a:r>
              <a:rPr lang="en-US" dirty="0"/>
              <a:t> .</a:t>
            </a: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a:bodyPr>
          <a:lstStyle/>
          <a:p>
            <a:pPr algn="r" rtl="1"/>
            <a:r>
              <a:rPr lang="ar-SA" b="1" dirty="0">
                <a:solidFill>
                  <a:schemeClr val="tx1"/>
                </a:solidFill>
                <a:cs typeface="+mn-cs"/>
              </a:rPr>
              <a:t>الفصل الثامن : وظائف </a:t>
            </a:r>
            <a:r>
              <a:rPr lang="ar-SA" b="1" dirty="0" smtClean="0">
                <a:solidFill>
                  <a:schemeClr val="tx1"/>
                </a:solidFill>
                <a:cs typeface="+mn-cs"/>
              </a:rPr>
              <a:t>إعلام العولمة</a:t>
            </a:r>
            <a:endParaRPr lang="ar-SA" dirty="0">
              <a:solidFill>
                <a:schemeClr val="tx1"/>
              </a:solidFill>
              <a:cs typeface="+mn-cs"/>
            </a:endParaRPr>
          </a:p>
        </p:txBody>
      </p:sp>
      <p:sp>
        <p:nvSpPr>
          <p:cNvPr id="3" name="عنصر نائب للمحتوى 2"/>
          <p:cNvSpPr>
            <a:spLocks noGrp="1"/>
          </p:cNvSpPr>
          <p:nvPr>
            <p:ph sz="quarter" idx="1"/>
          </p:nvPr>
        </p:nvSpPr>
        <p:spPr>
          <a:xfrm>
            <a:off x="467544" y="1447800"/>
            <a:ext cx="8219256" cy="4933528"/>
          </a:xfrm>
        </p:spPr>
        <p:txBody>
          <a:bodyPr>
            <a:normAutofit fontScale="85000" lnSpcReduction="10000"/>
          </a:bodyPr>
          <a:lstStyle/>
          <a:p>
            <a:pPr algn="r" rtl="1"/>
            <a:r>
              <a:rPr lang="ar-SA" dirty="0"/>
              <a:t>أولا : في ظل صعود الإعلام السمعي البصرى أصبح هو المؤسسة التربوية والتعليمية الجديدة التي حلت مكان الأسرة والمدرسة والتي تقوم بدور أساسي في تلقين النشء والأجيال الجديدة المنظومة المعرفية المنزوعة من سياقها التاريخي للقيم السلوكية ذات النزعة الاستهلاكية ومن خلال هذه الوظيفة يمارس الإعلام أخطر أدواره الاجتماعية التي تتمثل في إحداث ثورة إدراكية ونفسية تستهدف إعادة تأهيل البشر للتكيف مع متطلبات العولمة وشروطها</a:t>
            </a:r>
            <a:r>
              <a:rPr lang="en-US" dirty="0"/>
              <a:t> .</a:t>
            </a:r>
            <a:br>
              <a:rPr lang="en-US" dirty="0"/>
            </a:br>
            <a:r>
              <a:rPr lang="en-US" dirty="0"/>
              <a:t/>
            </a:r>
            <a:br>
              <a:rPr lang="en-US" dirty="0"/>
            </a:br>
            <a:r>
              <a:rPr lang="ar-SA" dirty="0"/>
              <a:t>ثانيا : تقوم وسائل الإعلام باختراق منظومة القيم الثقافية لدول الجنوب من خلال المسلسلات والأفلام وقد نجحت أمريكا في اختراق الأنظمة الثقافية لدول الجنوب وقدمت لشعوبها النموذج الأمريكي كغاية مثلى</a:t>
            </a:r>
            <a:r>
              <a:rPr lang="en-US" dirty="0"/>
              <a:t> .</a:t>
            </a:r>
            <a:br>
              <a:rPr lang="en-US" dirty="0"/>
            </a:br>
            <a:r>
              <a:rPr lang="en-US" dirty="0"/>
              <a:t/>
            </a:r>
            <a:br>
              <a:rPr lang="en-US" dirty="0"/>
            </a:br>
            <a:r>
              <a:rPr lang="ar-SA" dirty="0"/>
              <a:t>ثالثا : تقوم وسائل الإعلام باستقطاب النخب المثقفة للترويج لفكر العولمة وأيديولوجيتها عبر الحوارات التلفزيونية والمقالات والمؤتمرات محاولة منها تهميش الثقافات والسياسات الأخرى ويتم أيضا تكثيف الجهود لمساندة السياسات الاقتصادية الثلاثة الذي يقوم بإدارة اقتصاد العالم " البنك الدولي وصندوق النقد الدولي و منظمة التجارة العالمية</a:t>
            </a:r>
            <a:r>
              <a:rPr lang="en-US" dirty="0"/>
              <a:t> . </a:t>
            </a:r>
            <a:br>
              <a:rPr lang="en-US" dirty="0"/>
            </a:br>
            <a:endParaRPr lang="ar-SA" dirty="0"/>
          </a:p>
        </p:txBody>
      </p:sp>
    </p:spTree>
    <p:extLst>
      <p:ext uri="{BB962C8B-B14F-4D97-AF65-F5344CB8AC3E}">
        <p14:creationId xmlns:p14="http://schemas.microsoft.com/office/powerpoint/2010/main" val="1965715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tx1"/>
                </a:solidFill>
                <a:cs typeface="+mn-cs"/>
              </a:rPr>
              <a:t>وظائف إعلام العولمة</a:t>
            </a:r>
          </a:p>
        </p:txBody>
      </p:sp>
      <p:sp>
        <p:nvSpPr>
          <p:cNvPr id="3" name="عنصر نائب للمحتوى 2"/>
          <p:cNvSpPr>
            <a:spLocks noGrp="1"/>
          </p:cNvSpPr>
          <p:nvPr>
            <p:ph sz="quarter" idx="1"/>
          </p:nvPr>
        </p:nvSpPr>
        <p:spPr>
          <a:xfrm>
            <a:off x="395536" y="1447800"/>
            <a:ext cx="8496944" cy="5149552"/>
          </a:xfrm>
        </p:spPr>
        <p:txBody>
          <a:bodyPr>
            <a:normAutofit fontScale="77500" lnSpcReduction="20000"/>
          </a:bodyPr>
          <a:lstStyle/>
          <a:p>
            <a:pPr algn="r" rtl="1"/>
            <a:r>
              <a:rPr lang="ar-SA" dirty="0"/>
              <a:t>رابعا : تشير الدراسات إلى استفادة العولمة من استمرار النظام الإعلامي العالمي الراهن الذي يتسم بالخلل وأوجه التفاوت الخطيرة سواء على المستويات المحلية والعالمية والتي تتمثل في </a:t>
            </a:r>
            <a:r>
              <a:rPr lang="ar-SA" dirty="0" err="1"/>
              <a:t>الإنسياب</a:t>
            </a:r>
            <a:r>
              <a:rPr lang="ar-SA" dirty="0"/>
              <a:t> غير المتوازن للمعلومات مع رسوخ الاتجاه الرأسي الأحادي الجانب من الشمال إلى الجنوب من المراكز إلى الأطراف ومن الحكومات إلى الأفراد ومن الثقافة المسيطرة إلى الثقافة التابعة والدول الغنية تكنولوجيا في الشمال إلى الدول الأفقر في الجنوب </a:t>
            </a:r>
            <a:r>
              <a:rPr lang="en-US" dirty="0"/>
              <a:t/>
            </a:r>
            <a:br>
              <a:rPr lang="en-US" dirty="0"/>
            </a:br>
            <a:r>
              <a:rPr lang="en-US" dirty="0"/>
              <a:t/>
            </a:r>
            <a:br>
              <a:rPr lang="en-US" dirty="0"/>
            </a:br>
            <a:r>
              <a:rPr lang="ar-SA" dirty="0"/>
              <a:t>خامسا : تشير الدراسات إلى تزايد أهمية الأدوار التي تقوم بها الشركات المتعددة الجنسيات في الأنشطة الإعلامية والثقافية ويتجلى ذلك في توظيف وسائل الإعلام الدولية والمحلية كأحزمة ناقلة يتم من خلالها ترويج القيم الاجتماعية والثقافية الغربية ونشرها في دول الجنوب مما يتسبب في إحداث بلبلة واضطراب شديد في منظومة القيم المميزة لثقافات الشعوب</a:t>
            </a:r>
            <a:r>
              <a:rPr lang="en-US" dirty="0"/>
              <a:t> .</a:t>
            </a:r>
            <a:br>
              <a:rPr lang="en-US" dirty="0"/>
            </a:br>
            <a:r>
              <a:rPr lang="en-US" dirty="0"/>
              <a:t/>
            </a:r>
            <a:br>
              <a:rPr lang="en-US" dirty="0"/>
            </a:br>
            <a:r>
              <a:rPr lang="ar-SA" dirty="0"/>
              <a:t>سادسا : يقوم الإعلام بدور أساسي في ترويج السلع والخدمات التي تقدمها السوق العالمية من خلال الإعلانات التي تتضمن محتوياتها قيما وأنماطا للسلوك </a:t>
            </a:r>
            <a:r>
              <a:rPr lang="ar-SA" dirty="0" smtClean="0"/>
              <a:t>الاستهلاكي تستهدف </a:t>
            </a:r>
            <a:r>
              <a:rPr lang="ar-SA" dirty="0"/>
              <a:t>الدعاية للسلع الأجنبية مما يلحق الضرر بالاقتصاديات المحلية</a:t>
            </a:r>
            <a:r>
              <a:rPr lang="en-US" dirty="0"/>
              <a:t>. </a:t>
            </a:r>
            <a:br>
              <a:rPr lang="en-US" dirty="0"/>
            </a:br>
            <a:r>
              <a:rPr lang="en-US" dirty="0"/>
              <a:t/>
            </a:r>
            <a:br>
              <a:rPr lang="en-US" dirty="0"/>
            </a:br>
            <a:r>
              <a:rPr lang="ar-SA" dirty="0"/>
              <a:t>سابعا : تروج وسائل إعلام العولمة حول ما يسمى بالقرية الاتصالية العالمية باعتبارها أبرز ثمار التكنولوجيا المعاصرة والذي يعنى </a:t>
            </a:r>
            <a:r>
              <a:rPr lang="ar-SA" dirty="0" smtClean="0"/>
              <a:t>إحاطة </a:t>
            </a:r>
            <a:r>
              <a:rPr lang="ar-SA" dirty="0"/>
              <a:t>الجماهير في كافة إنحاء المعمورة بكل ما يدور في العالم من أحدث وأفكار وصراعات وانجازات بشرية وان يتم ذلك بشكل يتسم بالموضوعية والتكامل والمصداقية بحيث يخلق معرفة شاملة وحقيقية بما يدور في الكون</a:t>
            </a:r>
            <a:r>
              <a:rPr lang="en-US" dirty="0"/>
              <a:t> . </a:t>
            </a:r>
            <a:br>
              <a:rPr lang="en-US" dirty="0"/>
            </a:br>
            <a:endParaRPr lang="ar-SA" dirty="0"/>
          </a:p>
        </p:txBody>
      </p:sp>
    </p:spTree>
    <p:extLst>
      <p:ext uri="{BB962C8B-B14F-4D97-AF65-F5344CB8AC3E}">
        <p14:creationId xmlns:p14="http://schemas.microsoft.com/office/powerpoint/2010/main" val="828760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rtl="1"/>
            <a:r>
              <a:rPr lang="ar-SA" b="1" dirty="0" smtClean="0">
                <a:solidFill>
                  <a:srgbClr val="000000"/>
                </a:solidFill>
                <a:ea typeface="Calibri"/>
                <a:cs typeface="Times New Roman"/>
              </a:rPr>
              <a:t> نفوذ </a:t>
            </a:r>
            <a:r>
              <a:rPr lang="ar-SA" b="1" dirty="0" smtClean="0">
                <a:solidFill>
                  <a:prstClr val="black"/>
                </a:solidFill>
                <a:cs typeface="Times New Roman"/>
              </a:rPr>
              <a:t>إعلام العولمة</a:t>
            </a:r>
            <a:endParaRPr lang="fr-FR" dirty="0"/>
          </a:p>
        </p:txBody>
      </p:sp>
      <p:sp>
        <p:nvSpPr>
          <p:cNvPr id="3" name="Espace réservé du contenu 2"/>
          <p:cNvSpPr>
            <a:spLocks noGrp="1"/>
          </p:cNvSpPr>
          <p:nvPr>
            <p:ph sz="quarter" idx="1"/>
          </p:nvPr>
        </p:nvSpPr>
        <p:spPr>
          <a:xfrm>
            <a:off x="214282" y="1447800"/>
            <a:ext cx="8715436" cy="5124472"/>
          </a:xfrm>
        </p:spPr>
        <p:txBody>
          <a:bodyPr>
            <a:normAutofit fontScale="92500" lnSpcReduction="20000"/>
          </a:bodyPr>
          <a:lstStyle/>
          <a:p>
            <a:pPr algn="r" rtl="1"/>
            <a:r>
              <a:rPr lang="en-US" dirty="0" smtClean="0"/>
              <a:t/>
            </a:r>
            <a:br>
              <a:rPr lang="en-US" dirty="0" smtClean="0"/>
            </a:br>
            <a:r>
              <a:rPr lang="en-US" dirty="0" smtClean="0"/>
              <a:t>- </a:t>
            </a:r>
            <a:r>
              <a:rPr lang="ar-SA" dirty="0" smtClean="0"/>
              <a:t>استطاع إعلام العولمة </a:t>
            </a:r>
            <a:r>
              <a:rPr lang="ar-TN" dirty="0" smtClean="0"/>
              <a:t>أن </a:t>
            </a:r>
            <a:r>
              <a:rPr lang="ar-SA" dirty="0" smtClean="0"/>
              <a:t>يكفل محيطا ثقافيا واسعا ونظرة أشمل إلى العالم وعمقا في الاتصال الإنساني وبذلك استقطب الملايين عبر رسائله المبسطة في عالم مليء بالتعقيدات</a:t>
            </a:r>
            <a:r>
              <a:rPr lang="en-US" dirty="0" smtClean="0"/>
              <a:t> .</a:t>
            </a:r>
            <a:br>
              <a:rPr lang="en-US" dirty="0" smtClean="0"/>
            </a:br>
            <a:r>
              <a:rPr lang="en-US" dirty="0" smtClean="0"/>
              <a:t/>
            </a:r>
            <a:br>
              <a:rPr lang="en-US" dirty="0" smtClean="0"/>
            </a:br>
            <a:r>
              <a:rPr lang="en-US" dirty="0" smtClean="0"/>
              <a:t>- </a:t>
            </a:r>
            <a:r>
              <a:rPr lang="ar-SA" dirty="0" smtClean="0"/>
              <a:t>يعيد تشكيل العالم في صورة محسوسة بعد أن سيطرت وسائله على الزمان والمكان وصار المشاهد يجد نفسه في </a:t>
            </a:r>
            <a:r>
              <a:rPr lang="ar-SA" dirty="0" err="1" smtClean="0"/>
              <a:t>اى</a:t>
            </a:r>
            <a:r>
              <a:rPr lang="ar-SA" dirty="0" smtClean="0"/>
              <a:t> نقطة في العالم </a:t>
            </a:r>
            <a:r>
              <a:rPr lang="ar-TN" dirty="0" smtClean="0"/>
              <a:t>وبالتالي </a:t>
            </a:r>
            <a:r>
              <a:rPr lang="ar-SA" dirty="0" smtClean="0"/>
              <a:t>خلق علاقة جديدة مع العالم والزمن ليكتشف الإنسان أن العالم </a:t>
            </a:r>
            <a:r>
              <a:rPr lang="ar-SA" dirty="0" err="1" smtClean="0"/>
              <a:t>المترامى</a:t>
            </a:r>
            <a:r>
              <a:rPr lang="ar-SA" dirty="0" smtClean="0"/>
              <a:t> الأطراف يمكن أن يختصر فيه المسافات والفروق الزمنية ليصير قرية الكترونية صغيرة</a:t>
            </a:r>
            <a:r>
              <a:rPr lang="en-US" dirty="0" smtClean="0"/>
              <a:t> .</a:t>
            </a:r>
            <a:br>
              <a:rPr lang="en-US" dirty="0" smtClean="0"/>
            </a:br>
            <a:r>
              <a:rPr lang="en-US" dirty="0" smtClean="0"/>
              <a:t/>
            </a:r>
            <a:br>
              <a:rPr lang="en-US" dirty="0" smtClean="0"/>
            </a:br>
            <a:r>
              <a:rPr lang="en-US" dirty="0" smtClean="0"/>
              <a:t>- </a:t>
            </a:r>
            <a:r>
              <a:rPr lang="ar-SA" dirty="0" smtClean="0"/>
              <a:t>يوفر لوكالات الإعلان الدولية المناخ الملائم لنشر قيم المجتمع </a:t>
            </a:r>
            <a:r>
              <a:rPr lang="ar-SA" dirty="0" err="1" smtClean="0"/>
              <a:t>الإستهلاكى</a:t>
            </a:r>
            <a:r>
              <a:rPr lang="ar-SA" dirty="0" smtClean="0"/>
              <a:t> التي تروج لثقافة جديدة على شعوب تحاول أن تحتفظ بذاتيتها وخصوصيتها الثقافية</a:t>
            </a:r>
            <a:r>
              <a:rPr lang="en-US" dirty="0" smtClean="0"/>
              <a:t> .</a:t>
            </a:r>
            <a:br>
              <a:rPr lang="en-US" dirty="0" smtClean="0"/>
            </a:br>
            <a:r>
              <a:rPr lang="en-US" dirty="0" smtClean="0"/>
              <a:t/>
            </a:r>
            <a:br>
              <a:rPr lang="en-US" dirty="0" smtClean="0"/>
            </a:br>
            <a:r>
              <a:rPr lang="en-US" dirty="0" smtClean="0"/>
              <a:t>- </a:t>
            </a:r>
            <a:r>
              <a:rPr lang="ar-SA" dirty="0" smtClean="0"/>
              <a:t>استطاع إعلام العولمة بقدراته التكنولوجية الهائلة أن يضعف من نظم الإعلام الوطنية ويزيد من تبعيتها له لتنقل منه ما</a:t>
            </a:r>
            <a:r>
              <a:rPr lang="ar-TN" dirty="0" smtClean="0"/>
              <a:t> </a:t>
            </a:r>
            <a:r>
              <a:rPr lang="ar-SA" dirty="0" smtClean="0"/>
              <a:t>يجود </a:t>
            </a:r>
            <a:r>
              <a:rPr lang="ar-SA" dirty="0" err="1" smtClean="0"/>
              <a:t>به</a:t>
            </a:r>
            <a:r>
              <a:rPr lang="ar-SA" dirty="0" smtClean="0"/>
              <a:t> عليه من صور ومعلومات </a:t>
            </a:r>
            <a:r>
              <a:rPr lang="ar-SA" dirty="0" err="1" smtClean="0"/>
              <a:t>واعلانات</a:t>
            </a:r>
            <a:r>
              <a:rPr lang="en-US" dirty="0" smtClean="0"/>
              <a:t> . </a:t>
            </a:r>
            <a:br>
              <a:rPr lang="en-US" dirty="0" smtClean="0"/>
            </a:br>
            <a:r>
              <a:rPr lang="en-US" dirty="0" smtClean="0"/>
              <a:t/>
            </a:r>
            <a:br>
              <a:rPr lang="en-US" dirty="0" smtClean="0"/>
            </a:br>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b="1" dirty="0" smtClean="0">
                <a:solidFill>
                  <a:srgbClr val="000000"/>
                </a:solidFill>
                <a:ea typeface="Calibri"/>
                <a:cs typeface="Times New Roman"/>
              </a:rPr>
              <a:t> نفوذ </a:t>
            </a:r>
            <a:r>
              <a:rPr lang="ar-SA" b="1" dirty="0" smtClean="0">
                <a:solidFill>
                  <a:prstClr val="black"/>
                </a:solidFill>
                <a:cs typeface="Times New Roman"/>
              </a:rPr>
              <a:t>إعلام العولمة</a:t>
            </a:r>
            <a:endParaRPr lang="fr-FR" dirty="0"/>
          </a:p>
        </p:txBody>
      </p:sp>
      <p:sp>
        <p:nvSpPr>
          <p:cNvPr id="3" name="Espace réservé du contenu 2"/>
          <p:cNvSpPr>
            <a:spLocks noGrp="1"/>
          </p:cNvSpPr>
          <p:nvPr>
            <p:ph sz="quarter" idx="1"/>
          </p:nvPr>
        </p:nvSpPr>
        <p:spPr>
          <a:xfrm>
            <a:off x="428596" y="1447800"/>
            <a:ext cx="8258204" cy="4838720"/>
          </a:xfrm>
        </p:spPr>
        <p:txBody>
          <a:bodyPr>
            <a:normAutofit lnSpcReduction="10000"/>
          </a:bodyPr>
          <a:lstStyle/>
          <a:p>
            <a:pPr algn="r" rtl="1"/>
            <a:r>
              <a:rPr lang="en-US" dirty="0" smtClean="0"/>
              <a:t>- </a:t>
            </a:r>
            <a:r>
              <a:rPr lang="ar-SA" dirty="0" smtClean="0"/>
              <a:t>استطاع إعلام العولمة </a:t>
            </a:r>
            <a:r>
              <a:rPr lang="ar-TN" dirty="0" smtClean="0"/>
              <a:t>أن </a:t>
            </a:r>
            <a:r>
              <a:rPr lang="ar-SA" dirty="0" smtClean="0"/>
              <a:t>يحل العلاقات الدولية إلى بحر من الأمواج المتلاطمة فأحدث تأثيرات من الصعب تقييمها في الوقت الحاضر فالواقع يؤكد أن عمليات التوظيف والتعتيم والتضليل والتحريف والتشهير لخدمة أغراض قوى عظمة أصبحت مسائل واضحة للعيان وأثرت بدورها في العلاقات بين الدول</a:t>
            </a:r>
            <a:r>
              <a:rPr lang="en-US" dirty="0" smtClean="0"/>
              <a:t> . </a:t>
            </a:r>
            <a:br>
              <a:rPr lang="en-US" dirty="0" smtClean="0"/>
            </a:br>
            <a:r>
              <a:rPr lang="en-US" dirty="0" smtClean="0"/>
              <a:t/>
            </a:r>
            <a:br>
              <a:rPr lang="en-US" dirty="0" smtClean="0"/>
            </a:br>
            <a:r>
              <a:rPr lang="en-US" dirty="0" smtClean="0"/>
              <a:t>- </a:t>
            </a:r>
            <a:r>
              <a:rPr lang="ar-SA" dirty="0" smtClean="0"/>
              <a:t>يدفع بالإنسان خطوات واسعة في طريق السلوك </a:t>
            </a:r>
            <a:r>
              <a:rPr lang="ar-SA" dirty="0" err="1" smtClean="0"/>
              <a:t>الإستهلاكى</a:t>
            </a:r>
            <a:r>
              <a:rPr lang="ar-SA" dirty="0" smtClean="0"/>
              <a:t> ذلك أن الاستخدام الواسع للإعلان الدولي عبر وسائله </a:t>
            </a:r>
            <a:r>
              <a:rPr lang="ar-SA" dirty="0" err="1" smtClean="0"/>
              <a:t>فى</a:t>
            </a:r>
            <a:r>
              <a:rPr lang="ar-SA" dirty="0" smtClean="0"/>
              <a:t> مجال تسويق السلعي والخدمات أدى إلى خلق طلب واسع على هذه السلع حتى في بلاد لا يسمح الدخل فيها </a:t>
            </a:r>
            <a:r>
              <a:rPr lang="ar-SA" dirty="0" err="1" smtClean="0"/>
              <a:t>بتبنى</a:t>
            </a:r>
            <a:r>
              <a:rPr lang="ar-SA" dirty="0" smtClean="0"/>
              <a:t> أنماط الثقافة الاستهلاكية والنتيجة الطبيعية انخفاض معدلات الادخار في مثل هذه الدول وبالتالي امتصاص جزء كبير من فضائلها الاقتصادية على الرغم الحاجة الماسة إليها</a:t>
            </a:r>
            <a:r>
              <a:rPr lang="en-US" dirty="0" smtClean="0"/>
              <a:t> .</a:t>
            </a:r>
            <a:br>
              <a:rPr lang="en-US" dirty="0" smtClean="0"/>
            </a:b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274638"/>
            <a:ext cx="8115328" cy="1143000"/>
          </a:xfrm>
        </p:spPr>
        <p:txBody>
          <a:bodyPr anchor="ctr">
            <a:normAutofit/>
          </a:bodyPr>
          <a:lstStyle/>
          <a:p>
            <a:pPr algn="ctr" rtl="1"/>
            <a:r>
              <a:rPr lang="ar-SA" b="1" dirty="0" smtClean="0">
                <a:solidFill>
                  <a:srgbClr val="000000"/>
                </a:solidFill>
                <a:ea typeface="Calibri"/>
                <a:cs typeface="Times New Roman"/>
              </a:rPr>
              <a:t>الفصل العاشر : عولمة الرسالة الإعلامية</a:t>
            </a:r>
            <a:r>
              <a:rPr lang="en-US" sz="3200" dirty="0" smtClean="0">
                <a:solidFill>
                  <a:srgbClr val="000000"/>
                </a:solidFill>
                <a:latin typeface="Times New Roman"/>
                <a:ea typeface="Calibri"/>
              </a:rPr>
              <a:t> </a:t>
            </a:r>
            <a:endParaRPr lang="fr-FR" dirty="0"/>
          </a:p>
        </p:txBody>
      </p:sp>
      <p:sp>
        <p:nvSpPr>
          <p:cNvPr id="3" name="Espace réservé du contenu 2"/>
          <p:cNvSpPr>
            <a:spLocks noGrp="1"/>
          </p:cNvSpPr>
          <p:nvPr>
            <p:ph sz="quarter" idx="1"/>
          </p:nvPr>
        </p:nvSpPr>
        <p:spPr>
          <a:xfrm>
            <a:off x="428596" y="1447800"/>
            <a:ext cx="8258204" cy="4910158"/>
          </a:xfrm>
        </p:spPr>
        <p:txBody>
          <a:bodyPr anchor="ctr">
            <a:normAutofit/>
          </a:bodyPr>
          <a:lstStyle/>
          <a:p>
            <a:pPr algn="r" rtl="1"/>
            <a:r>
              <a:rPr lang="ar-TN" sz="2800" dirty="0" smtClean="0"/>
              <a:t>إ</a:t>
            </a:r>
            <a:r>
              <a:rPr lang="ar-SA" sz="2800" dirty="0" smtClean="0"/>
              <a:t>ن كلا الظاهرتين متلازمتان لا يمكن أن ينفكّ احدهما عن الأخر على الأقل في عالمنا المعاصر الذي طوي شوطا من الزمن توسعت فيه دائرة العولمة من ناحية وكثرت وتشعّبت وسائل </a:t>
            </a:r>
            <a:r>
              <a:rPr lang="ar-SA" sz="2800" dirty="0" err="1" smtClean="0"/>
              <a:t>ال</a:t>
            </a:r>
            <a:r>
              <a:rPr lang="ar-TN" sz="2800" dirty="0" smtClean="0"/>
              <a:t>إ</a:t>
            </a:r>
            <a:r>
              <a:rPr lang="ar-SA" sz="2800" dirty="0" smtClean="0"/>
              <a:t>علام فيه من ناحية أخرى</a:t>
            </a:r>
            <a:r>
              <a:rPr lang="en-US" sz="2800" dirty="0" smtClean="0"/>
              <a:t>.</a:t>
            </a:r>
            <a:endParaRPr lang="ar-TN" sz="2800" dirty="0" smtClean="0"/>
          </a:p>
          <a:p>
            <a:pPr algn="r" rtl="1"/>
            <a:r>
              <a:rPr lang="ar-SA" sz="2800" dirty="0" smtClean="0"/>
              <a:t>أثّرت العولمة وبحد كبير على الأنشطة الإعلامية ولا تخلو اليوم أية ظاهرة من ظواهر الحياة السياسية والاقتصادية والاجتماعية إلا ولعبت فيها وسائل </a:t>
            </a:r>
            <a:r>
              <a:rPr lang="ar-SA" sz="2800" dirty="0" err="1" smtClean="0"/>
              <a:t>ال</a:t>
            </a:r>
            <a:r>
              <a:rPr lang="ar-TN" sz="2800" dirty="0" smtClean="0"/>
              <a:t>إ</a:t>
            </a:r>
            <a:r>
              <a:rPr lang="ar-SA" sz="2800" dirty="0" smtClean="0"/>
              <a:t>علام دوراً يكاد أن يكون الأهم حتى بالنسبة لما تحتويه هذه الظواهر من معان في المجتمعات المختلفة</a:t>
            </a:r>
            <a:r>
              <a:rPr lang="en-US" sz="2800" dirty="0" smtClean="0"/>
              <a:t>.</a:t>
            </a:r>
            <a:endParaRPr lang="ar-TN" sz="2800" dirty="0" smtClean="0"/>
          </a:p>
          <a:p>
            <a:pPr algn="r" rtl="1"/>
            <a:endParaRPr lang="fr-FR" sz="28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74638"/>
            <a:ext cx="8401080" cy="1143000"/>
          </a:xfrm>
        </p:spPr>
        <p:txBody>
          <a:bodyPr anchor="ctr"/>
          <a:lstStyle/>
          <a:p>
            <a:pPr algn="ctr"/>
            <a:r>
              <a:rPr lang="ar-SA" b="1" dirty="0" smtClean="0">
                <a:solidFill>
                  <a:srgbClr val="000000"/>
                </a:solidFill>
                <a:ea typeface="Calibri"/>
                <a:cs typeface="Times New Roman"/>
              </a:rPr>
              <a:t>الفصل العاشر : عولمة الرسالة الإعلامية</a:t>
            </a:r>
            <a:endParaRPr lang="fr-FR" dirty="0"/>
          </a:p>
        </p:txBody>
      </p:sp>
      <p:sp>
        <p:nvSpPr>
          <p:cNvPr id="3" name="Espace réservé du contenu 2"/>
          <p:cNvSpPr>
            <a:spLocks noGrp="1"/>
          </p:cNvSpPr>
          <p:nvPr>
            <p:ph sz="quarter" idx="1"/>
          </p:nvPr>
        </p:nvSpPr>
        <p:spPr>
          <a:xfrm>
            <a:off x="357158" y="1447800"/>
            <a:ext cx="8329642" cy="4910158"/>
          </a:xfrm>
        </p:spPr>
        <p:txBody>
          <a:bodyPr>
            <a:normAutofit lnSpcReduction="10000"/>
          </a:bodyPr>
          <a:lstStyle/>
          <a:p>
            <a:pPr algn="r" rtl="1"/>
            <a:r>
              <a:rPr lang="ar-SA" dirty="0" smtClean="0"/>
              <a:t>وبصورة عامة فان دراسات العولمة في العلوم الاجتماعية تتسم بالتركيز على ظاهرتين أساسيتين، تحتل وسائل </a:t>
            </a:r>
            <a:r>
              <a:rPr lang="ar-SA" dirty="0" err="1" smtClean="0"/>
              <a:t>الاعلام</a:t>
            </a:r>
            <a:r>
              <a:rPr lang="ar-SA" dirty="0" smtClean="0"/>
              <a:t> وخاصة التلفزيون فيهما مكانة متميزة</a:t>
            </a:r>
            <a:r>
              <a:rPr lang="en-US" dirty="0" smtClean="0"/>
              <a:t>:</a:t>
            </a:r>
            <a:endParaRPr lang="ar-TN" dirty="0" smtClean="0"/>
          </a:p>
          <a:p>
            <a:pPr algn="r" rtl="1"/>
            <a:endParaRPr lang="ar-TN" dirty="0" smtClean="0"/>
          </a:p>
          <a:p>
            <a:pPr algn="r" rtl="1"/>
            <a:endParaRPr lang="ar-TN" sz="2400" dirty="0" smtClean="0"/>
          </a:p>
          <a:p>
            <a:pPr algn="r" rtl="1"/>
            <a:r>
              <a:rPr lang="ar-SA" sz="2400" dirty="0" err="1" smtClean="0"/>
              <a:t>اولاً</a:t>
            </a:r>
            <a:r>
              <a:rPr lang="ar-SA" sz="2400" dirty="0" smtClean="0"/>
              <a:t>: الوسائل التي يسّرت </a:t>
            </a:r>
            <a:r>
              <a:rPr lang="ar-SA" sz="2400" dirty="0" err="1" smtClean="0"/>
              <a:t>بها</a:t>
            </a:r>
            <a:r>
              <a:rPr lang="ar-SA" sz="2400" dirty="0" smtClean="0"/>
              <a:t> الشركات متعددة الجنسيات عولمة رأس المال والإنتاج</a:t>
            </a:r>
            <a:r>
              <a:rPr lang="en-US" sz="2400" dirty="0" smtClean="0"/>
              <a:t>.</a:t>
            </a:r>
            <a:br>
              <a:rPr lang="en-US" sz="2400" dirty="0" smtClean="0"/>
            </a:br>
            <a:r>
              <a:rPr lang="en-US" sz="2400" dirty="0" smtClean="0"/>
              <a:t/>
            </a:r>
            <a:br>
              <a:rPr lang="en-US" sz="2400" dirty="0" smtClean="0"/>
            </a:br>
            <a:r>
              <a:rPr lang="ar-SA" sz="2400" dirty="0" smtClean="0"/>
              <a:t>ثانياً: الثقافة العالمية الناتجة عن ظهور نمط من الشركات متعددة الجنسيات يمتلك ويهيمن على وسائل </a:t>
            </a:r>
            <a:r>
              <a:rPr lang="ar-SA" sz="2400" dirty="0" err="1" smtClean="0"/>
              <a:t>الاعلام</a:t>
            </a:r>
            <a:r>
              <a:rPr lang="ar-SA" sz="2400" dirty="0" smtClean="0"/>
              <a:t> الجماهيرية مما سبب ظهور نمط من الثقافات والإيديولوجيات ذات التوجه الاستهلاكي</a:t>
            </a:r>
            <a:r>
              <a:rPr lang="en-US" sz="2400" dirty="0" smtClean="0"/>
              <a:t>.</a:t>
            </a:r>
            <a:endParaRPr lang="fr-FR" sz="2400" dirty="0" smtClean="0"/>
          </a:p>
          <a:p>
            <a:pPr algn="r" rtl="1"/>
            <a:r>
              <a:rPr lang="en-US" dirty="0" smtClean="0"/>
              <a:t/>
            </a:r>
            <a:br>
              <a:rPr lang="en-US" dirty="0" smtClean="0"/>
            </a:br>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4638"/>
            <a:ext cx="7772400" cy="1011222"/>
          </a:xfrm>
        </p:spPr>
        <p:txBody>
          <a:bodyPr anchor="ctr">
            <a:normAutofit fontScale="90000"/>
          </a:bodyPr>
          <a:lstStyle/>
          <a:p>
            <a:pPr algn="ctr"/>
            <a:r>
              <a:rPr lang="ar-SA" b="1" dirty="0" smtClean="0">
                <a:solidFill>
                  <a:srgbClr val="000000"/>
                </a:solidFill>
                <a:ea typeface="Calibri"/>
                <a:cs typeface="Times New Roman"/>
              </a:rPr>
              <a:t>الفصل الحادي عشر : المخاطر السلبية للعولمة</a:t>
            </a:r>
            <a:r>
              <a:rPr lang="en-US" b="1" dirty="0" smtClean="0">
                <a:solidFill>
                  <a:srgbClr val="000000"/>
                </a:solidFill>
                <a:latin typeface="Times New Roman"/>
                <a:ea typeface="Calibri"/>
              </a:rPr>
              <a:t> </a:t>
            </a:r>
            <a:endParaRPr lang="fr-FR" dirty="0"/>
          </a:p>
        </p:txBody>
      </p:sp>
      <p:sp>
        <p:nvSpPr>
          <p:cNvPr id="3" name="Espace réservé du contenu 2"/>
          <p:cNvSpPr>
            <a:spLocks noGrp="1"/>
          </p:cNvSpPr>
          <p:nvPr>
            <p:ph sz="quarter" idx="1"/>
          </p:nvPr>
        </p:nvSpPr>
        <p:spPr>
          <a:xfrm>
            <a:off x="285720" y="1214422"/>
            <a:ext cx="8543956" cy="5429288"/>
          </a:xfrm>
        </p:spPr>
        <p:txBody>
          <a:bodyPr>
            <a:normAutofit fontScale="85000" lnSpcReduction="10000"/>
          </a:bodyPr>
          <a:lstStyle/>
          <a:p>
            <a:pPr algn="r" rtl="1"/>
            <a:r>
              <a:rPr lang="en-US" dirty="0" smtClean="0"/>
              <a:t>1) </a:t>
            </a:r>
            <a:r>
              <a:rPr lang="ar-SA" b="1" u="sng" dirty="0" smtClean="0"/>
              <a:t>المخاطر السلبية للعولمة الإعلامية</a:t>
            </a:r>
            <a:r>
              <a:rPr lang="en-US" dirty="0" smtClean="0"/>
              <a:t> </a:t>
            </a:r>
            <a:endParaRPr lang="ar-TN" dirty="0" smtClean="0"/>
          </a:p>
          <a:p>
            <a:pPr algn="r" rtl="1"/>
            <a:endParaRPr lang="ar-TN" dirty="0" smtClean="0"/>
          </a:p>
          <a:p>
            <a:pPr algn="r" rtl="1"/>
            <a:r>
              <a:rPr lang="ar-SA" dirty="0" smtClean="0"/>
              <a:t>أ- انهيار السيادة القومية للإعلام في ظل انهيار المفاهيم التقليدية حول القومية الحديثة مثل السيادة على الفضاء والحدود وصنع السياسات الإعلامية</a:t>
            </a:r>
            <a:r>
              <a:rPr lang="en-US" dirty="0" smtClean="0"/>
              <a:t>.</a:t>
            </a:r>
            <a:br>
              <a:rPr lang="en-US" dirty="0" smtClean="0"/>
            </a:br>
            <a:r>
              <a:rPr lang="en-US" dirty="0" smtClean="0"/>
              <a:t/>
            </a:r>
            <a:br>
              <a:rPr lang="en-US" dirty="0" smtClean="0"/>
            </a:br>
            <a:r>
              <a:rPr lang="ar-SA" dirty="0" smtClean="0"/>
              <a:t>ب- اعتماد دول الجنوب بشكل أساسي على البرامج الإخبارية والإعلانات والحوارات والمسلسلات والأفلام خاصة الأمريكية وقد ترتب على ذلك زيادة الهيمنة الاتصالية لدول المركز المتحكمة في العولمة على دول الأطراف</a:t>
            </a:r>
            <a:r>
              <a:rPr lang="en-US" dirty="0" smtClean="0"/>
              <a:t> .</a:t>
            </a:r>
            <a:br>
              <a:rPr lang="en-US" dirty="0" smtClean="0"/>
            </a:br>
            <a:r>
              <a:rPr lang="en-US" dirty="0" smtClean="0"/>
              <a:t/>
            </a:r>
            <a:br>
              <a:rPr lang="en-US" dirty="0" smtClean="0"/>
            </a:br>
            <a:r>
              <a:rPr lang="ar-SA" dirty="0" smtClean="0"/>
              <a:t>ج- تدفق الثقافة والمفاهيم والأفكار وعادات وسلوكيات ومعلومات غربية جديدة إلى دول العالم بلا حواجز ولا ضوابط وفى إطار تنافسي تجارى بين الشركات المتعددة الجنسيات</a:t>
            </a:r>
            <a:r>
              <a:rPr lang="en-US" dirty="0" smtClean="0"/>
              <a:t> .</a:t>
            </a:r>
            <a:br>
              <a:rPr lang="en-US" dirty="0" smtClean="0"/>
            </a:br>
            <a:r>
              <a:rPr lang="en-US" dirty="0" smtClean="0"/>
              <a:t/>
            </a:r>
            <a:br>
              <a:rPr lang="en-US" dirty="0" smtClean="0"/>
            </a:br>
            <a:r>
              <a:rPr lang="ar-SA" dirty="0" smtClean="0"/>
              <a:t>د- زيادة الفجوة الاتصالية بين الشمال الغنى والجنوب الفقير على مستوى العالم بين الريف والحضر داخل دول الجنوب مما أدى إلى تزايد الخلل في التدفق الإعلامي والمعلومات</a:t>
            </a:r>
            <a:r>
              <a:rPr lang="ar-TN" dirty="0" smtClean="0"/>
              <a:t>ي</a:t>
            </a:r>
            <a:r>
              <a:rPr lang="en-US" dirty="0" smtClean="0"/>
              <a:t/>
            </a:r>
            <a:br>
              <a:rPr lang="en-US" dirty="0" smtClean="0"/>
            </a:br>
            <a:r>
              <a:rPr lang="en-US" dirty="0" smtClean="0"/>
              <a:t/>
            </a:r>
            <a:br>
              <a:rPr lang="en-US" dirty="0" smtClean="0"/>
            </a:br>
            <a:r>
              <a:rPr lang="ar-SA" dirty="0" smtClean="0"/>
              <a:t>ه- تحويل دول الجنوب إلى سوق للاستهلاك الإعلامي والإعلاني نتيجة لتركز تكنولوجيا الاتصال والمعلومات في دول الشمال </a:t>
            </a:r>
            <a:endParaRPr lang="fr-F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4348" y="0"/>
            <a:ext cx="7972452" cy="1285860"/>
          </a:xfrm>
        </p:spPr>
        <p:txBody>
          <a:bodyPr/>
          <a:lstStyle/>
          <a:p>
            <a:r>
              <a:rPr lang="ar-SA" b="1" dirty="0" smtClean="0">
                <a:solidFill>
                  <a:srgbClr val="000000"/>
                </a:solidFill>
                <a:ea typeface="Calibri"/>
                <a:cs typeface="Times New Roman"/>
              </a:rPr>
              <a:t>الفصل الحادي عشر : المخاطر السلبية للعولمة</a:t>
            </a:r>
            <a:endParaRPr lang="fr-FR" dirty="0"/>
          </a:p>
        </p:txBody>
      </p:sp>
      <p:sp>
        <p:nvSpPr>
          <p:cNvPr id="3" name="Espace réservé du contenu 2"/>
          <p:cNvSpPr>
            <a:spLocks noGrp="1"/>
          </p:cNvSpPr>
          <p:nvPr>
            <p:ph sz="quarter" idx="1"/>
          </p:nvPr>
        </p:nvSpPr>
        <p:spPr>
          <a:xfrm>
            <a:off x="0" y="1500174"/>
            <a:ext cx="8686800" cy="4929222"/>
          </a:xfrm>
        </p:spPr>
        <p:txBody>
          <a:bodyPr>
            <a:normAutofit/>
          </a:bodyPr>
          <a:lstStyle/>
          <a:p>
            <a:pPr algn="r" rtl="1"/>
            <a:r>
              <a:rPr lang="en-US" sz="2800" dirty="0" smtClean="0"/>
              <a:t>2) </a:t>
            </a:r>
            <a:r>
              <a:rPr lang="ar-SA" sz="2800" b="1" u="sng" dirty="0" smtClean="0"/>
              <a:t>المخاطر السلبية للعولمة الثقافية</a:t>
            </a:r>
            <a:endParaRPr lang="ar-TN" sz="2800" b="1" u="sng" dirty="0" smtClean="0"/>
          </a:p>
          <a:p>
            <a:pPr algn="r" rtl="1"/>
            <a:endParaRPr lang="ar-TN" sz="2800" b="1" u="sng" dirty="0" smtClean="0"/>
          </a:p>
          <a:p>
            <a:pPr algn="r" rtl="1">
              <a:buNone/>
            </a:pPr>
            <a:endParaRPr lang="ar-TN" sz="2800" b="1" u="sng" dirty="0" smtClean="0"/>
          </a:p>
          <a:p>
            <a:pPr algn="r" rtl="1"/>
            <a:r>
              <a:rPr lang="ar-SA" sz="2800" dirty="0" smtClean="0"/>
              <a:t>أ- هيمنة الثقافة الغربية</a:t>
            </a:r>
            <a:r>
              <a:rPr lang="en-US" sz="2800" dirty="0" smtClean="0"/>
              <a:t> </a:t>
            </a:r>
            <a:endParaRPr lang="ar-TN" sz="2800" dirty="0" smtClean="0"/>
          </a:p>
          <a:p>
            <a:pPr algn="r" rtl="1"/>
            <a:r>
              <a:rPr lang="ar-SA" sz="2800" dirty="0" smtClean="0"/>
              <a:t>ب- زعزعة منظومة القيم الاجتماعية</a:t>
            </a:r>
            <a:r>
              <a:rPr lang="en-US" sz="2800" dirty="0" smtClean="0"/>
              <a:t> </a:t>
            </a:r>
            <a:endParaRPr lang="ar-TN" sz="2800" dirty="0" smtClean="0"/>
          </a:p>
          <a:p>
            <a:pPr algn="r" rtl="1"/>
            <a:r>
              <a:rPr lang="ar-SA" sz="2800" dirty="0" smtClean="0"/>
              <a:t>ج- تهديد لغتنا العربية </a:t>
            </a:r>
            <a:r>
              <a:rPr lang="en-US" dirty="0" smtClean="0"/>
              <a:t> </a:t>
            </a:r>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rgbClr val="000000"/>
                </a:solidFill>
                <a:ea typeface="Calibri"/>
                <a:cs typeface="Times New Roman"/>
              </a:rPr>
              <a:t>الفصل الحادي عشر : المخاطر السلبية للعولمة</a:t>
            </a:r>
            <a:endParaRPr lang="fr-FR" dirty="0"/>
          </a:p>
        </p:txBody>
      </p:sp>
      <p:sp>
        <p:nvSpPr>
          <p:cNvPr id="3" name="Espace réservé du contenu 2"/>
          <p:cNvSpPr>
            <a:spLocks noGrp="1"/>
          </p:cNvSpPr>
          <p:nvPr>
            <p:ph sz="quarter" idx="1"/>
          </p:nvPr>
        </p:nvSpPr>
        <p:spPr>
          <a:xfrm>
            <a:off x="428596" y="1447800"/>
            <a:ext cx="8258204" cy="5124472"/>
          </a:xfrm>
        </p:spPr>
        <p:txBody>
          <a:bodyPr>
            <a:normAutofit/>
          </a:bodyPr>
          <a:lstStyle/>
          <a:p>
            <a:pPr algn="r" rtl="1"/>
            <a:r>
              <a:rPr lang="en-US" dirty="0" smtClean="0"/>
              <a:t/>
            </a:r>
            <a:br>
              <a:rPr lang="en-US" dirty="0" smtClean="0"/>
            </a:br>
            <a:r>
              <a:rPr lang="en-US" sz="2800" dirty="0" smtClean="0"/>
              <a:t>3) </a:t>
            </a:r>
            <a:r>
              <a:rPr lang="ar-SA" sz="2800" b="1" u="sng" dirty="0" smtClean="0"/>
              <a:t>المخاطر السلبية للعولمة في المجال السياسي</a:t>
            </a:r>
            <a:r>
              <a:rPr lang="en-US" sz="2800" dirty="0" smtClean="0"/>
              <a:t> </a:t>
            </a:r>
            <a:br>
              <a:rPr lang="en-US" sz="2800" dirty="0" smtClean="0"/>
            </a:br>
            <a:r>
              <a:rPr lang="en-US" sz="2800" dirty="0" smtClean="0"/>
              <a:t/>
            </a:r>
            <a:br>
              <a:rPr lang="en-US" sz="2800" dirty="0" smtClean="0"/>
            </a:br>
            <a:r>
              <a:rPr lang="en-US" sz="2800" dirty="0" smtClean="0"/>
              <a:t>* </a:t>
            </a:r>
            <a:r>
              <a:rPr lang="ar-SA" sz="2800" dirty="0" smtClean="0"/>
              <a:t>إضعاف سلطة الدولة الوطنية</a:t>
            </a:r>
            <a:r>
              <a:rPr lang="en-US" sz="2800" dirty="0" smtClean="0"/>
              <a:t>  </a:t>
            </a:r>
            <a:br>
              <a:rPr lang="en-US" sz="2800" dirty="0" smtClean="0"/>
            </a:br>
            <a:r>
              <a:rPr lang="en-US" sz="2800" dirty="0" smtClean="0"/>
              <a:t/>
            </a:r>
            <a:br>
              <a:rPr lang="en-US" sz="2800" dirty="0" smtClean="0"/>
            </a:br>
            <a:r>
              <a:rPr lang="en-US" sz="2800" dirty="0" smtClean="0"/>
              <a:t>* </a:t>
            </a:r>
            <a:r>
              <a:rPr lang="ar-SA" sz="2800" dirty="0" smtClean="0"/>
              <a:t>محاولة فرض نظام سياسي معين على العالم</a:t>
            </a:r>
            <a:r>
              <a:rPr lang="en-US" sz="2800" dirty="0" smtClean="0"/>
              <a:t> </a:t>
            </a:r>
            <a:br>
              <a:rPr lang="en-US" sz="2800" dirty="0" smtClean="0"/>
            </a:br>
            <a:r>
              <a:rPr lang="en-US" sz="2800" dirty="0" smtClean="0"/>
              <a:t/>
            </a:r>
            <a:br>
              <a:rPr lang="en-US" sz="2800" dirty="0" smtClean="0"/>
            </a:br>
            <a:r>
              <a:rPr lang="en-US" sz="2800" dirty="0" smtClean="0"/>
              <a:t>* </a:t>
            </a:r>
            <a:r>
              <a:rPr lang="ar-SA" sz="2800" dirty="0" smtClean="0"/>
              <a:t>محولة إملاء سياسة معينة على العالم</a:t>
            </a:r>
            <a:r>
              <a:rPr lang="en-US" sz="2800" dirty="0" smtClean="0"/>
              <a:t> </a:t>
            </a:r>
            <a:r>
              <a:rPr lang="en-US" dirty="0" smtClean="0"/>
              <a:t> </a:t>
            </a:r>
            <a:br>
              <a:rPr lang="en-US" dirty="0" smtClean="0"/>
            </a:br>
            <a:r>
              <a:rPr lang="en-US" dirty="0" smtClean="0"/>
              <a:t/>
            </a:r>
            <a:br>
              <a:rPr lang="en-US" dirty="0" smtClean="0"/>
            </a:b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sz="4800" b="1" dirty="0" smtClean="0">
                <a:solidFill>
                  <a:prstClr val="black"/>
                </a:solidFill>
                <a:cs typeface="Times New Roman"/>
              </a:rPr>
              <a:t>مفهوم </a:t>
            </a:r>
            <a:r>
              <a:rPr lang="ar-SA" sz="4800" b="1" dirty="0" smtClean="0">
                <a:solidFill>
                  <a:prstClr val="black"/>
                </a:solidFill>
                <a:cs typeface="Times New Roman"/>
              </a:rPr>
              <a:t>العولمة</a:t>
            </a:r>
            <a:endParaRPr lang="fr-FR" dirty="0"/>
          </a:p>
        </p:txBody>
      </p:sp>
      <p:sp>
        <p:nvSpPr>
          <p:cNvPr id="3" name="Espace réservé du contenu 2"/>
          <p:cNvSpPr>
            <a:spLocks noGrp="1"/>
          </p:cNvSpPr>
          <p:nvPr>
            <p:ph sz="quarter" idx="1"/>
          </p:nvPr>
        </p:nvSpPr>
        <p:spPr>
          <a:xfrm>
            <a:off x="914400" y="1714488"/>
            <a:ext cx="7772400" cy="4305312"/>
          </a:xfrm>
        </p:spPr>
        <p:txBody>
          <a:bodyPr anchor="ctr"/>
          <a:lstStyle/>
          <a:p>
            <a:pPr algn="r" rtl="1"/>
            <a:r>
              <a:rPr lang="ar-SA" sz="3200" dirty="0" smtClean="0"/>
              <a:t>العولمة في اللغة اسم مصدر على وزن " </a:t>
            </a:r>
            <a:r>
              <a:rPr lang="ar-SA" sz="3200" dirty="0" err="1" smtClean="0"/>
              <a:t>فوعلة</a:t>
            </a:r>
            <a:r>
              <a:rPr lang="ar-SA" sz="3200" dirty="0" smtClean="0"/>
              <a:t> " مشتقة من كلمة " العالم " نحو القولبة وهى جعل </a:t>
            </a:r>
            <a:r>
              <a:rPr lang="ar-SA" sz="3200" dirty="0" err="1" smtClean="0"/>
              <a:t>الشئ</a:t>
            </a:r>
            <a:r>
              <a:rPr lang="ar-SA" sz="3200" dirty="0" smtClean="0"/>
              <a:t> في شكل القالب الذي يحتويه ،</a:t>
            </a:r>
            <a:endParaRPr lang="ar-TN" sz="3200" dirty="0" smtClean="0"/>
          </a:p>
          <a:p>
            <a:pPr algn="r" rtl="1"/>
            <a:endParaRPr lang="ar-TN" sz="3200" dirty="0" smtClean="0"/>
          </a:p>
          <a:p>
            <a:pPr algn="r" rtl="1"/>
            <a:r>
              <a:rPr lang="ar-SA" sz="3200" dirty="0" smtClean="0"/>
              <a:t> والعولمة تعنى جميع النشاطات الإنسانية في نطاق عالمي ، بمعنى جعل العالم كله مجالا للنشاطات الإنسانية المتعددة</a:t>
            </a:r>
            <a:r>
              <a:rPr lang="en-US" sz="3200" dirty="0" smtClean="0"/>
              <a:t> </a:t>
            </a:r>
            <a:r>
              <a:rPr lang="en-US" dirty="0" smtClean="0"/>
              <a:t/>
            </a:r>
            <a:br>
              <a:rPr lang="en-US" dirty="0" smtClean="0"/>
            </a:b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rgbClr val="000000"/>
                </a:solidFill>
                <a:ea typeface="Calibri"/>
                <a:cs typeface="Times New Roman"/>
              </a:rPr>
              <a:t>الفصل الحادي عشر : المخاطر السلبية للعولمة</a:t>
            </a:r>
            <a:endParaRPr lang="fr-FR" dirty="0"/>
          </a:p>
        </p:txBody>
      </p:sp>
      <p:sp>
        <p:nvSpPr>
          <p:cNvPr id="3" name="Espace réservé du contenu 2"/>
          <p:cNvSpPr>
            <a:spLocks noGrp="1"/>
          </p:cNvSpPr>
          <p:nvPr>
            <p:ph sz="quarter" idx="1"/>
          </p:nvPr>
        </p:nvSpPr>
        <p:spPr/>
        <p:txBody>
          <a:bodyPr>
            <a:normAutofit/>
          </a:bodyPr>
          <a:lstStyle/>
          <a:p>
            <a:pPr algn="r" rtl="1"/>
            <a:r>
              <a:rPr lang="en-US" sz="2800" dirty="0" smtClean="0"/>
              <a:t>4) </a:t>
            </a:r>
            <a:r>
              <a:rPr lang="ar-SA" sz="2800" b="1" u="sng" dirty="0" smtClean="0"/>
              <a:t>الآثار السلبية للعولمة في الحياة الاجتماعية</a:t>
            </a:r>
            <a:endParaRPr lang="ar-TN" sz="2800" b="1" u="sng" dirty="0" smtClean="0"/>
          </a:p>
          <a:p>
            <a:pPr algn="r" rtl="1"/>
            <a:endParaRPr lang="ar-TN" sz="2800" b="1" u="sng" dirty="0" smtClean="0"/>
          </a:p>
          <a:p>
            <a:pPr algn="r" rtl="1">
              <a:buNone/>
            </a:pPr>
            <a:r>
              <a:rPr lang="en-US" sz="2800" dirty="0" smtClean="0"/>
              <a:t/>
            </a:r>
            <a:br>
              <a:rPr lang="en-US" sz="2800" dirty="0" smtClean="0"/>
            </a:br>
            <a:r>
              <a:rPr lang="en-US" sz="2800" dirty="0" smtClean="0"/>
              <a:t/>
            </a:r>
            <a:br>
              <a:rPr lang="en-US" sz="2800" dirty="0" smtClean="0"/>
            </a:br>
            <a:r>
              <a:rPr lang="ar-SA" sz="2800" dirty="0" smtClean="0"/>
              <a:t>أ- الترويج للنمط الغربي من أساليب الحياة والسلوك</a:t>
            </a:r>
            <a:r>
              <a:rPr lang="en-US" sz="2800" dirty="0" smtClean="0"/>
              <a:t> </a:t>
            </a:r>
            <a:br>
              <a:rPr lang="en-US" sz="2800" dirty="0" smtClean="0"/>
            </a:br>
            <a:r>
              <a:rPr lang="en-US" sz="2800" dirty="0" smtClean="0"/>
              <a:t/>
            </a:r>
            <a:br>
              <a:rPr lang="en-US" sz="2800" dirty="0" smtClean="0"/>
            </a:br>
            <a:r>
              <a:rPr lang="ar-SA" sz="2800" dirty="0" smtClean="0"/>
              <a:t>ب- تعميق التفاوت الاجتماعي</a:t>
            </a:r>
            <a:endParaRPr lang="fr-FR" sz="2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274638"/>
            <a:ext cx="8115328" cy="1143000"/>
          </a:xfrm>
        </p:spPr>
        <p:txBody>
          <a:bodyPr anchor="ctr">
            <a:normAutofit fontScale="90000"/>
          </a:bodyPr>
          <a:lstStyle/>
          <a:p>
            <a:pPr algn="ctr" rtl="1">
              <a:lnSpc>
                <a:spcPct val="115000"/>
              </a:lnSpc>
              <a:spcAft>
                <a:spcPts val="1000"/>
              </a:spcAft>
            </a:pPr>
            <a:r>
              <a:rPr lang="ar-SA" b="1" dirty="0" smtClean="0">
                <a:solidFill>
                  <a:srgbClr val="000000"/>
                </a:solidFill>
                <a:latin typeface="Calibri"/>
                <a:ea typeface="Calibri"/>
                <a:cs typeface="Times New Roman"/>
              </a:rPr>
              <a:t>الفصل الثاني عشر : سمات الاتصال والإعلام الدولي في عصر العولمة</a:t>
            </a:r>
            <a:endParaRPr lang="fr-FR" dirty="0"/>
          </a:p>
        </p:txBody>
      </p:sp>
      <p:sp>
        <p:nvSpPr>
          <p:cNvPr id="3" name="Espace réservé du contenu 2"/>
          <p:cNvSpPr>
            <a:spLocks noGrp="1"/>
          </p:cNvSpPr>
          <p:nvPr>
            <p:ph sz="quarter" idx="1"/>
          </p:nvPr>
        </p:nvSpPr>
        <p:spPr>
          <a:xfrm>
            <a:off x="357158" y="1447800"/>
            <a:ext cx="8329642" cy="5053034"/>
          </a:xfrm>
        </p:spPr>
        <p:txBody>
          <a:bodyPr anchor="ctr">
            <a:normAutofit fontScale="85000" lnSpcReduction="20000"/>
          </a:bodyPr>
          <a:lstStyle/>
          <a:p>
            <a:pPr algn="r" rtl="1">
              <a:lnSpc>
                <a:spcPct val="115000"/>
              </a:lnSpc>
              <a:spcAft>
                <a:spcPts val="1000"/>
              </a:spcAft>
            </a:pPr>
            <a:r>
              <a:rPr lang="ar-SA" sz="3400" dirty="0" smtClean="0">
                <a:solidFill>
                  <a:srgbClr val="000000"/>
                </a:solidFill>
                <a:latin typeface="Calibri"/>
                <a:ea typeface="Calibri"/>
              </a:rPr>
              <a:t>-التخلص من قيود الزمان </a:t>
            </a:r>
            <a:r>
              <a:rPr lang="ar-SA" sz="3400" dirty="0" err="1" smtClean="0">
                <a:solidFill>
                  <a:srgbClr val="000000"/>
                </a:solidFill>
                <a:latin typeface="Calibri"/>
                <a:ea typeface="Calibri"/>
              </a:rPr>
              <a:t>و</a:t>
            </a:r>
            <a:r>
              <a:rPr lang="ar-SA" sz="3400" dirty="0" smtClean="0">
                <a:solidFill>
                  <a:srgbClr val="000000"/>
                </a:solidFill>
                <a:latin typeface="Calibri"/>
                <a:ea typeface="Calibri"/>
              </a:rPr>
              <a:t> المكان  , حيث أصبح بالإمكان إرسال أو استقبال أية رسالة في أي وقت</a:t>
            </a:r>
            <a:endParaRPr lang="fr-FR" sz="3400" dirty="0" smtClean="0">
              <a:latin typeface="Calibri"/>
              <a:ea typeface="Calibri"/>
              <a:cs typeface="Arial"/>
            </a:endParaRPr>
          </a:p>
          <a:p>
            <a:pPr algn="r" rtl="1">
              <a:lnSpc>
                <a:spcPct val="115000"/>
              </a:lnSpc>
              <a:spcAft>
                <a:spcPts val="1000"/>
              </a:spcAft>
            </a:pPr>
            <a:r>
              <a:rPr lang="ar-SA" sz="3400" dirty="0" smtClean="0">
                <a:solidFill>
                  <a:srgbClr val="000000"/>
                </a:solidFill>
                <a:latin typeface="Calibri"/>
                <a:ea typeface="Calibri"/>
              </a:rPr>
              <a:t>-انتشار وسائل الإعلام واتساع مجال استخدامها .</a:t>
            </a:r>
            <a:endParaRPr lang="fr-FR" sz="3400" dirty="0" smtClean="0">
              <a:latin typeface="Calibri"/>
              <a:ea typeface="Calibri"/>
              <a:cs typeface="Arial"/>
            </a:endParaRPr>
          </a:p>
          <a:p>
            <a:pPr algn="r" rtl="1">
              <a:lnSpc>
                <a:spcPct val="115000"/>
              </a:lnSpc>
              <a:spcAft>
                <a:spcPts val="1000"/>
              </a:spcAft>
            </a:pPr>
            <a:r>
              <a:rPr lang="ar-SA" sz="3400" dirty="0" smtClean="0">
                <a:solidFill>
                  <a:srgbClr val="000000"/>
                </a:solidFill>
                <a:latin typeface="Calibri"/>
                <a:ea typeface="Calibri"/>
              </a:rPr>
              <a:t>-الفاعلية المتزايدة لوسائل الإعلام.</a:t>
            </a:r>
            <a:endParaRPr lang="fr-FR" sz="3400" dirty="0" smtClean="0">
              <a:latin typeface="Calibri"/>
              <a:ea typeface="Calibri"/>
              <a:cs typeface="Arial"/>
            </a:endParaRPr>
          </a:p>
          <a:p>
            <a:pPr algn="r" rtl="1">
              <a:lnSpc>
                <a:spcPct val="115000"/>
              </a:lnSpc>
              <a:spcAft>
                <a:spcPts val="1000"/>
              </a:spcAft>
            </a:pPr>
            <a:r>
              <a:rPr lang="ar-SA" sz="3400" dirty="0" smtClean="0">
                <a:solidFill>
                  <a:srgbClr val="000000"/>
                </a:solidFill>
                <a:latin typeface="Calibri"/>
                <a:ea typeface="Calibri"/>
              </a:rPr>
              <a:t>-توسيع نطاق التغطية الإخبارية  وانتشار المراسلين في مناطق الحدث ونقله مباشرة.</a:t>
            </a:r>
            <a:endParaRPr lang="fr-FR" sz="3400" dirty="0" smtClean="0">
              <a:latin typeface="Calibri"/>
              <a:ea typeface="Calibri"/>
              <a:cs typeface="Arial"/>
            </a:endParaRPr>
          </a:p>
          <a:p>
            <a:pPr algn="r" rtl="1">
              <a:lnSpc>
                <a:spcPct val="115000"/>
              </a:lnSpc>
              <a:spcAft>
                <a:spcPts val="1000"/>
              </a:spcAft>
            </a:pPr>
            <a:r>
              <a:rPr lang="ar-SA" sz="3400" dirty="0" smtClean="0">
                <a:solidFill>
                  <a:srgbClr val="000000"/>
                </a:solidFill>
                <a:latin typeface="Calibri"/>
                <a:ea typeface="Calibri"/>
              </a:rPr>
              <a:t>-ارتفاع عدد قنوات الأخبار.</a:t>
            </a:r>
            <a:endParaRPr lang="fr-FR" sz="3400" dirty="0" smtClean="0">
              <a:latin typeface="Calibri"/>
              <a:ea typeface="Calibri"/>
              <a:cs typeface="Arial"/>
            </a:endParaRPr>
          </a:p>
          <a:p>
            <a:pPr algn="r" rtl="1">
              <a:lnSpc>
                <a:spcPct val="115000"/>
              </a:lnSpc>
              <a:spcAft>
                <a:spcPts val="1000"/>
              </a:spcAft>
            </a:pPr>
            <a:r>
              <a:rPr lang="ar-SA" sz="3400" dirty="0" smtClean="0">
                <a:solidFill>
                  <a:srgbClr val="000000"/>
                </a:solidFill>
                <a:latin typeface="Calibri"/>
                <a:ea typeface="Calibri"/>
              </a:rPr>
              <a:t> -توظيف بنوك المعلومات مما يؤدي إلى تحسين الأداء المهني للوظيفة الإخبارية </a:t>
            </a:r>
            <a:r>
              <a:rPr lang="ar-SA" sz="2800" dirty="0" smtClean="0">
                <a:solidFill>
                  <a:srgbClr val="000000"/>
                </a:solidFill>
                <a:latin typeface="Calibri"/>
                <a:ea typeface="Calibri"/>
              </a:rPr>
              <a:t>.</a:t>
            </a:r>
            <a:endParaRPr lang="fr-FR" sz="2000" dirty="0" smtClean="0">
              <a:latin typeface="Calibri"/>
              <a:ea typeface="Calibri"/>
              <a:cs typeface="Arial"/>
            </a:endParaRPr>
          </a:p>
          <a:p>
            <a:pPr algn="r" rtl="1"/>
            <a:endParaRPr lang="fr-F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74638"/>
            <a:ext cx="8043890" cy="1143000"/>
          </a:xfrm>
        </p:spPr>
        <p:txBody>
          <a:bodyPr anchor="ctr">
            <a:normAutofit/>
          </a:bodyPr>
          <a:lstStyle/>
          <a:p>
            <a:pPr algn="ctr" rtl="1">
              <a:lnSpc>
                <a:spcPct val="115000"/>
              </a:lnSpc>
              <a:spcAft>
                <a:spcPts val="1000"/>
              </a:spcAft>
            </a:pPr>
            <a:r>
              <a:rPr lang="ar-SA" b="1" dirty="0" smtClean="0">
                <a:solidFill>
                  <a:srgbClr val="000000"/>
                </a:solidFill>
                <a:latin typeface="Calibri"/>
                <a:ea typeface="Calibri"/>
                <a:cs typeface="Times New Roman"/>
              </a:rPr>
              <a:t>الفصل الثالث عشر :العولمة والتغير الثقافي</a:t>
            </a:r>
            <a:endParaRPr lang="fr-FR" sz="2400" dirty="0">
              <a:latin typeface="Calibri"/>
              <a:ea typeface="Calibri"/>
              <a:cs typeface="Arial"/>
            </a:endParaRPr>
          </a:p>
        </p:txBody>
      </p:sp>
      <p:sp>
        <p:nvSpPr>
          <p:cNvPr id="3" name="Espace réservé du contenu 2"/>
          <p:cNvSpPr>
            <a:spLocks noGrp="1"/>
          </p:cNvSpPr>
          <p:nvPr>
            <p:ph sz="quarter" idx="1"/>
          </p:nvPr>
        </p:nvSpPr>
        <p:spPr>
          <a:xfrm>
            <a:off x="357158" y="1447800"/>
            <a:ext cx="8329642" cy="4838720"/>
          </a:xfrm>
        </p:spPr>
        <p:txBody>
          <a:bodyPr anchor="ctr"/>
          <a:lstStyle/>
          <a:p>
            <a:pPr algn="r" rtl="1"/>
            <a:r>
              <a:rPr lang="ar-SA" dirty="0"/>
              <a:t>يعتبر بعض الباحثين أن التغير الثقافي نتيجة من نتائج تضخم دور وسائل الإعلام في المجتمعات الحديثة. سوف لن نركز هنا على كيفية تأثير وسائل الإعلام ولا عن أساليب التأثير وأنواعه ونظرياته. </a:t>
            </a:r>
            <a:endParaRPr lang="ar-SA" dirty="0" smtClean="0"/>
          </a:p>
          <a:p>
            <a:pPr algn="r" rtl="1"/>
            <a:r>
              <a:rPr lang="ar-SA" dirty="0" smtClean="0"/>
              <a:t>فهذه </a:t>
            </a:r>
            <a:r>
              <a:rPr lang="ar-SA" dirty="0"/>
              <a:t>القضايا هي أكثر المسائل التي شغلت علماء الاتصال والباحثين في حقل علوم الإعلام والاتصال، خصوصا مسألة العلاقة بين وسائل الإعلام وجمهورها. </a:t>
            </a:r>
            <a:endParaRPr lang="ar-SA" dirty="0" smtClean="0"/>
          </a:p>
          <a:p>
            <a:pPr algn="r" rtl="1"/>
            <a:r>
              <a:rPr lang="ar-SA" dirty="0" smtClean="0"/>
              <a:t>ومع </a:t>
            </a:r>
            <a:r>
              <a:rPr lang="ar-SA" dirty="0"/>
              <a:t>الاختلافات الكثيرة بين الباحثين في هذا المجال إلا أن هناك إجماعا على أن وسائل الإعلام تؤثر... لكن إلى أي حد؟ ومتى؟ وفي أي الظروف؟ وبأية كيفية؟ فهذا الذي لم يجمع عليه الباحثون لأن كلا منهم يجيب على هذه الاستفسارات من زاوية معينة وفي ظروف محددة ... لذلك اختلفت وتباينت</a:t>
            </a:r>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a:solidFill>
                  <a:srgbClr val="000000"/>
                </a:solidFill>
                <a:latin typeface="Calibri"/>
                <a:ea typeface="Calibri"/>
                <a:cs typeface="Times New Roman"/>
              </a:rPr>
              <a:t>العولمة والتغير الثقافي</a:t>
            </a:r>
            <a:endParaRPr lang="fr-FR" dirty="0"/>
          </a:p>
        </p:txBody>
      </p:sp>
      <p:sp>
        <p:nvSpPr>
          <p:cNvPr id="3" name="Espace réservé du contenu 2"/>
          <p:cNvSpPr>
            <a:spLocks noGrp="1"/>
          </p:cNvSpPr>
          <p:nvPr>
            <p:ph sz="quarter" idx="1"/>
          </p:nvPr>
        </p:nvSpPr>
        <p:spPr/>
        <p:txBody>
          <a:bodyPr anchor="ctr"/>
          <a:lstStyle/>
          <a:p>
            <a:pPr algn="r" rtl="1"/>
            <a:r>
              <a:rPr lang="ar-SA" dirty="0"/>
              <a:t>لكن نستطيع أن نقرر بأن أفراد المجتمع الإنساني هم هدف الوسيلة الإعلامية لإيصال الرسالة المطلوبة إليهم. فكيف ي</a:t>
            </a:r>
            <a:r>
              <a:rPr lang="ar-TN" dirty="0"/>
              <a:t>ست</a:t>
            </a:r>
            <a:r>
              <a:rPr lang="ar-SA" dirty="0"/>
              <a:t>جيب هؤلاء الأفراد للرسالة الإعلامية؟ </a:t>
            </a:r>
            <a:endParaRPr lang="ar-SA" dirty="0" smtClean="0"/>
          </a:p>
          <a:p>
            <a:pPr algn="r" rtl="1"/>
            <a:r>
              <a:rPr lang="ar-SA" dirty="0" smtClean="0"/>
              <a:t>إن </a:t>
            </a:r>
            <a:r>
              <a:rPr lang="ar-SA" dirty="0"/>
              <a:t>هؤلاء الأفراد يعيشون في مجتمعات ذات تركيبة اجتماعية معينة، ومؤسسات اجتماعية مختلفة تفرض أنماطا معينة من أنماط الفكر والسلوك. فهي في الواقع تشكل الأرضية الثقافية التي تتبلور فيها أخلاقيات الفرد وعاداته وعقائده وميوله واتجاهاته ورغباته وأنماطه السلوكية المختلفة. </a:t>
            </a:r>
            <a:endParaRPr lang="ar-SA" dirty="0" smtClean="0"/>
          </a:p>
          <a:p>
            <a:pPr algn="r" rtl="1"/>
            <a:r>
              <a:rPr lang="ar-SA" dirty="0" smtClean="0"/>
              <a:t>فالتنشئة </a:t>
            </a:r>
            <a:r>
              <a:rPr lang="ar-SA" dirty="0"/>
              <a:t>الاجتماعية والأسرة والبيت والمدرسة والمؤسسات الدينية، تشكل في الواقع المؤثرات الثقافية التي تشكل شخصية الفرد. </a:t>
            </a:r>
            <a:endParaRPr lang="fr-F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0000"/>
                </a:solidFill>
                <a:latin typeface="Calibri"/>
                <a:ea typeface="Calibri"/>
                <a:cs typeface="Times New Roman"/>
              </a:rPr>
              <a:t>العولمة والتغير الثقافي</a:t>
            </a:r>
            <a:endParaRPr lang="ar-SA" dirty="0"/>
          </a:p>
        </p:txBody>
      </p:sp>
      <p:sp>
        <p:nvSpPr>
          <p:cNvPr id="3" name="عنصر نائب للمحتوى 2"/>
          <p:cNvSpPr>
            <a:spLocks noGrp="1"/>
          </p:cNvSpPr>
          <p:nvPr>
            <p:ph sz="quarter" idx="1"/>
          </p:nvPr>
        </p:nvSpPr>
        <p:spPr>
          <a:xfrm>
            <a:off x="323528" y="1447800"/>
            <a:ext cx="8568952" cy="5005536"/>
          </a:xfrm>
        </p:spPr>
        <p:txBody>
          <a:bodyPr>
            <a:normAutofit/>
          </a:bodyPr>
          <a:lstStyle/>
          <a:p>
            <a:pPr algn="r" rtl="1"/>
            <a:r>
              <a:rPr lang="ar-SA" dirty="0"/>
              <a:t> ولا شك أن هذا التكوين الثقافي للأفراد المرتبط بكل هذه المكونات أثره في ثبات شخصيته وثقافته. كما أن مقدار ثبات هذا التكوين الثقافي واستقراره في شخصية الفرد يكون عاملا مؤثرا في التأثير بالرسائل الإعلامية إيجابا أو سلبا. لذا فإن ضعف تكوين الأفراد وضعف بنائهم الذاتي المتمثل في عدم تعمق مكونات ثقافتهم في شخصياتهم عامل هام يسبب تأثرهم بالمضامين الثقافية المختلفة عن ثقافتهم الأصلية. </a:t>
            </a:r>
            <a:endParaRPr lang="ar-SA" dirty="0" smtClean="0"/>
          </a:p>
          <a:p>
            <a:pPr algn="r" rtl="1"/>
            <a:r>
              <a:rPr lang="ar-SA" dirty="0"/>
              <a:t>وترتفع نسبة هذه الفئة ـ ضعاف التكوين ـ في الأميين والأطفال، والمراهقين، ومحدودي الثقافة الأصلية لمجتمعهم وقيمهم ـ مما يجعلهم أكثر عرضة لمجالات الغزو الثقافي عبر وسائل الإعلام التي تحمل مضامين مخالفة لثقافتهم. خاصة إذا أدركنا أن ثقافة هؤلاء المحدودة تحول بينهم وبين معرفة عناصر القوة في ثقافتهم المحلية، فيشعرون أنها لم تعد قادرة على تلبية حاجتهم في الحياة، فيصبحون أكثر ميلا واستعدادا للتغير الثقافي أو بالأحرى التأثير الثقافي</a:t>
            </a:r>
          </a:p>
        </p:txBody>
      </p:sp>
    </p:spTree>
    <p:extLst>
      <p:ext uri="{BB962C8B-B14F-4D97-AF65-F5344CB8AC3E}">
        <p14:creationId xmlns:p14="http://schemas.microsoft.com/office/powerpoint/2010/main" val="942471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0000"/>
                </a:solidFill>
                <a:latin typeface="Calibri"/>
                <a:ea typeface="Calibri"/>
                <a:cs typeface="Times New Roman"/>
              </a:rPr>
              <a:t>العولمة والتغير الثقافي</a:t>
            </a:r>
            <a:endParaRPr lang="ar-SA" dirty="0"/>
          </a:p>
        </p:txBody>
      </p:sp>
      <p:sp>
        <p:nvSpPr>
          <p:cNvPr id="3" name="عنصر نائب للمحتوى 2"/>
          <p:cNvSpPr>
            <a:spLocks noGrp="1"/>
          </p:cNvSpPr>
          <p:nvPr>
            <p:ph sz="quarter" idx="1"/>
          </p:nvPr>
        </p:nvSpPr>
        <p:spPr/>
        <p:txBody>
          <a:bodyPr anchor="ctr"/>
          <a:lstStyle/>
          <a:p>
            <a:pPr algn="r" rtl="1"/>
            <a:r>
              <a:rPr lang="ar-SA" dirty="0"/>
              <a:t> إن الجانب الحضاري أو الثقافي هو الدافع الذي يقف خلف حماس كثير من الدول الأوربية لفرض لغاتها القومية وقيمها الثقافية، ولا شك أن ثقافة أي بلد هي هويته الوطنية التي لا يجوز لأي كان ولأي سبب أن يقوم بتشويهها أو تطعيمها بثقافات هجينة</a:t>
            </a:r>
            <a:r>
              <a:rPr lang="en-US" dirty="0"/>
              <a:t> culture </a:t>
            </a:r>
            <a:r>
              <a:rPr lang="en-US" dirty="0" err="1"/>
              <a:t>hybride</a:t>
            </a:r>
            <a:r>
              <a:rPr lang="en-US" dirty="0"/>
              <a:t>  </a:t>
            </a:r>
            <a:r>
              <a:rPr lang="ar-SA" dirty="0"/>
              <a:t> أي مختلطة غير ذات مستوى. </a:t>
            </a:r>
          </a:p>
        </p:txBody>
      </p:sp>
    </p:spTree>
    <p:extLst>
      <p:ext uri="{BB962C8B-B14F-4D97-AF65-F5344CB8AC3E}">
        <p14:creationId xmlns:p14="http://schemas.microsoft.com/office/powerpoint/2010/main" val="36508367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0000"/>
                </a:solidFill>
                <a:latin typeface="Calibri"/>
                <a:ea typeface="Calibri"/>
                <a:cs typeface="Times New Roman"/>
              </a:rPr>
              <a:t>العولمة والتغير الثقافي</a:t>
            </a:r>
            <a:endParaRPr lang="ar-SA" dirty="0"/>
          </a:p>
        </p:txBody>
      </p:sp>
      <p:sp>
        <p:nvSpPr>
          <p:cNvPr id="3" name="عنصر نائب للمحتوى 2"/>
          <p:cNvSpPr>
            <a:spLocks noGrp="1"/>
          </p:cNvSpPr>
          <p:nvPr>
            <p:ph sz="quarter" idx="1"/>
          </p:nvPr>
        </p:nvSpPr>
        <p:spPr>
          <a:xfrm>
            <a:off x="539552" y="1447800"/>
            <a:ext cx="8147248" cy="5005536"/>
          </a:xfrm>
        </p:spPr>
        <p:txBody>
          <a:bodyPr>
            <a:normAutofit fontScale="92500"/>
          </a:bodyPr>
          <a:lstStyle/>
          <a:p>
            <a:pPr algn="r" rtl="1"/>
            <a:r>
              <a:rPr lang="ar-SA" dirty="0"/>
              <a:t>فهل يحق لنا في مثل هذا الوضع الذي نعيشه أن نغفل أهمية البعد الثقافي والحضاري الذي ينبغي أن تكسبه برامجنا الوطنية، والذي لا يتحقق بدون تأكيد الألفة الحميمة بين المشاهد وبرامجه. لقد لوحظ أن أجهزة الإعلام الدولي في الوقت الحالي تعكس القيم والمثل السائدة في مجتمعات معينة، وأن الدول المسيطرة تقوم بدور الرقيب بالنسبة للإعلام في الدول النامية. وهناك إجماع بين أبرز كتاب التبعية في المجال الإعلامي على تشخيص جوهر التبعية الإعلامية الثقافية في العالم الثالث وإرجاعها إلى عوامل تاريخية تتعلق بالسيطرة الاستعمارية الغربية مضافا إليها المحاولات الدائبة التي تقوم بها الولايات المتحدة في المرحلة المعاصرة للسيطرة على ثقافات العالم الثالث، وإخضاعها لصالح السوق الرأسمالي العالمي. وتستعين في تحقيق ذلك بقدراتها الإعلامية الضخمة من خلال وكالات الأنباء الغربية والأقمار الصناعية. علاوة على إمكانياتها الهائلة في مجال تكنولوجيا وسائل الاتصال والنشاط </a:t>
            </a:r>
            <a:r>
              <a:rPr lang="ar-SA" dirty="0" err="1"/>
              <a:t>الأخطبوطي</a:t>
            </a:r>
            <a:r>
              <a:rPr lang="ar-SA" dirty="0"/>
              <a:t> للشركات المتعددة الجنسية ووكالات الإعلان الدولية</a:t>
            </a:r>
          </a:p>
        </p:txBody>
      </p:sp>
    </p:spTree>
    <p:extLst>
      <p:ext uri="{BB962C8B-B14F-4D97-AF65-F5344CB8AC3E}">
        <p14:creationId xmlns:p14="http://schemas.microsoft.com/office/powerpoint/2010/main" val="35821335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1"/>
            <a:r>
              <a:rPr lang="en-US" b="1" dirty="0" smtClean="0">
                <a:solidFill>
                  <a:srgbClr val="000000"/>
                </a:solidFill>
                <a:latin typeface="Calibri"/>
                <a:ea typeface="Calibri"/>
                <a:cs typeface="Times New Roman"/>
              </a:rPr>
              <a:t/>
            </a:r>
            <a:br>
              <a:rPr lang="en-US" b="1" dirty="0" smtClean="0">
                <a:solidFill>
                  <a:srgbClr val="000000"/>
                </a:solidFill>
                <a:latin typeface="Calibri"/>
                <a:ea typeface="Calibri"/>
                <a:cs typeface="Times New Roman"/>
              </a:rPr>
            </a:br>
            <a:r>
              <a:rPr lang="ar-SA" b="1" dirty="0">
                <a:solidFill>
                  <a:srgbClr val="000000"/>
                </a:solidFill>
                <a:latin typeface="Calibri"/>
                <a:ea typeface="Calibri"/>
                <a:cs typeface="Times New Roman"/>
              </a:rPr>
              <a:t>العولمة والتغير الثقافي</a:t>
            </a:r>
            <a:br>
              <a:rPr lang="ar-SA" b="1" dirty="0">
                <a:solidFill>
                  <a:srgbClr val="000000"/>
                </a:solidFill>
                <a:latin typeface="Calibri"/>
                <a:ea typeface="Calibri"/>
                <a:cs typeface="Times New Roman"/>
              </a:rPr>
            </a:br>
            <a:r>
              <a:rPr lang="ar-SA" b="1" dirty="0">
                <a:solidFill>
                  <a:srgbClr val="000000"/>
                </a:solidFill>
                <a:latin typeface="Calibri"/>
                <a:ea typeface="Calibri"/>
                <a:cs typeface="Times New Roman"/>
              </a:rPr>
              <a:t> حوار الحضارات</a:t>
            </a:r>
            <a:endParaRPr lang="ar-SA" dirty="0"/>
          </a:p>
        </p:txBody>
      </p:sp>
      <p:sp>
        <p:nvSpPr>
          <p:cNvPr id="3" name="عنصر نائب للمحتوى 2"/>
          <p:cNvSpPr>
            <a:spLocks noGrp="1"/>
          </p:cNvSpPr>
          <p:nvPr>
            <p:ph sz="quarter" idx="1"/>
          </p:nvPr>
        </p:nvSpPr>
        <p:spPr>
          <a:xfrm>
            <a:off x="539552" y="1447800"/>
            <a:ext cx="8352928" cy="4861520"/>
          </a:xfrm>
        </p:spPr>
        <p:txBody>
          <a:bodyPr>
            <a:normAutofit fontScale="92500" lnSpcReduction="10000"/>
          </a:bodyPr>
          <a:lstStyle/>
          <a:p>
            <a:pPr algn="r" rtl="1"/>
            <a:r>
              <a:rPr lang="ar-SA" dirty="0"/>
              <a:t>تردد مصطلح حوار الحضارات في العقود الأخيرة من القرن الماضي في محافل دولية شتى، وصفت به أنواع من العلاقات متباينة، لا يمكن الإقرار بأنها كانت كلها متجاوبة مع مطالب الدول النامية. </a:t>
            </a:r>
            <a:endParaRPr lang="en-US" dirty="0"/>
          </a:p>
          <a:p>
            <a:pPr algn="r" rtl="1"/>
            <a:r>
              <a:rPr lang="ar-SA" dirty="0"/>
              <a:t>إذ كان بعضها محاولة من القوي لفرض رأيه وثقافته، ونظرته إلى الكون والناس والأشياء، ودعت منظمات عديدة " لحوار الثقافات " في الثمانينات من القرن الماضي ثم انتهى هذا الحوار إلى أوراق في كتب نشرت عن لقاءاته، لكنها لم تثمر تغييراً ثقافياً حقيقاً ملموساً حتى الآن.</a:t>
            </a:r>
            <a:endParaRPr lang="en-US" dirty="0"/>
          </a:p>
          <a:p>
            <a:pPr algn="r" rtl="1"/>
            <a:r>
              <a:rPr lang="ar-SA" dirty="0"/>
              <a:t> لأنه حين ترددت في أرجاء الكون الثقافية والسياسية صيحة الكاتب الأميركي </a:t>
            </a:r>
            <a:r>
              <a:rPr lang="ar-SA" dirty="0" err="1"/>
              <a:t>صاموئيل</a:t>
            </a:r>
            <a:r>
              <a:rPr lang="ar-SA" dirty="0"/>
              <a:t> </a:t>
            </a:r>
            <a:r>
              <a:rPr lang="ar-SA" dirty="0" err="1"/>
              <a:t>هنتنغتون</a:t>
            </a:r>
            <a:r>
              <a:rPr lang="ar-SA" dirty="0"/>
              <a:t> عن " صراع الحضارات " أو " صدامها " كان البديل لها هو الحديث عن حوار الحضارات، والدعوة إليه، والعمل على إنجاحه لتجنب البشرية ويلات الصراع ولتحاشي أثار الصدام المؤلمة أو المدمرة.</a:t>
            </a:r>
            <a:endParaRPr lang="en-US" dirty="0"/>
          </a:p>
          <a:p>
            <a:pPr algn="r" rtl="1"/>
            <a:r>
              <a:rPr lang="ar-SA" dirty="0"/>
              <a:t>وحوار الحضارات مطلب عربي إسلامي عبّر عنه كثير من المفكرين العرب، بل ردوا به على تحليلات </a:t>
            </a:r>
            <a:r>
              <a:rPr lang="ar-SA" dirty="0" err="1"/>
              <a:t>صأموئيل</a:t>
            </a:r>
            <a:r>
              <a:rPr lang="ar-SA" dirty="0"/>
              <a:t> </a:t>
            </a:r>
            <a:r>
              <a:rPr lang="ar-SA" dirty="0" err="1"/>
              <a:t>هنتنغتون</a:t>
            </a:r>
            <a:r>
              <a:rPr lang="ar-SA" dirty="0"/>
              <a:t> الخطيرة والمخيفة</a:t>
            </a:r>
          </a:p>
        </p:txBody>
      </p:sp>
    </p:spTree>
    <p:extLst>
      <p:ext uri="{BB962C8B-B14F-4D97-AF65-F5344CB8AC3E}">
        <p14:creationId xmlns:p14="http://schemas.microsoft.com/office/powerpoint/2010/main" val="448312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0000"/>
                </a:solidFill>
                <a:latin typeface="Calibri"/>
                <a:ea typeface="Calibri"/>
                <a:cs typeface="Times New Roman"/>
              </a:rPr>
              <a:t>شروط الحوار الحضاري</a:t>
            </a:r>
            <a:endParaRPr lang="ar-SA" dirty="0"/>
          </a:p>
        </p:txBody>
      </p:sp>
      <p:sp>
        <p:nvSpPr>
          <p:cNvPr id="3" name="عنصر نائب للمحتوى 2"/>
          <p:cNvSpPr>
            <a:spLocks noGrp="1"/>
          </p:cNvSpPr>
          <p:nvPr>
            <p:ph sz="quarter" idx="1"/>
          </p:nvPr>
        </p:nvSpPr>
        <p:spPr>
          <a:xfrm>
            <a:off x="395536" y="1447800"/>
            <a:ext cx="8291264" cy="5221560"/>
          </a:xfrm>
        </p:spPr>
        <p:txBody>
          <a:bodyPr>
            <a:normAutofit fontScale="70000" lnSpcReduction="20000"/>
          </a:bodyPr>
          <a:lstStyle/>
          <a:p>
            <a:pPr algn="r" rtl="1"/>
            <a:r>
              <a:rPr lang="ar-SA" u="sng" dirty="0"/>
              <a:t>أولاً : الاعتراف بالآخر :</a:t>
            </a:r>
            <a:endParaRPr lang="en-US" dirty="0"/>
          </a:p>
          <a:p>
            <a:pPr algn="r" rtl="1"/>
            <a:r>
              <a:rPr lang="ar-SA" dirty="0"/>
              <a:t>يعتبر أول الشروط التي لا يتم الحوار أصلاً دون توافرها هو أن يكون كل من طرفي الحوار أو أطرافه - معترفاً بالآخر وبالآخرين . فالحوار يقتضي قبولاً مبدئياً - على الأقل - بوجود الآخر، وبحقه في هذا الوجود وبخصوصيته التي لا يجوز لأحد أن يسعى إلى تغيرها، وبمقومات استمرار بقائه مغايراً ومتميزاً وبحقه في المحافظة على هذه المقومات وتوريثها في أجياله المتعاقبة جيلاً بعد جيل</a:t>
            </a:r>
            <a:r>
              <a:rPr lang="ar-SA" dirty="0" smtClean="0"/>
              <a:t>.</a:t>
            </a:r>
            <a:endParaRPr lang="en-US" dirty="0"/>
          </a:p>
          <a:p>
            <a:pPr algn="r" rtl="1"/>
            <a:r>
              <a:rPr lang="ar-SA" u="sng" dirty="0"/>
              <a:t>ثانياً: التبادل الحضاري</a:t>
            </a:r>
            <a:endParaRPr lang="en-US" dirty="0"/>
          </a:p>
          <a:p>
            <a:pPr algn="r" rtl="1"/>
            <a:r>
              <a:rPr lang="ar-SA" dirty="0"/>
              <a:t>والشرط الثاني من شروط نجاح الحضارات واستمراره هو أن يتحقق له معنى التبادل بأن يكون لكل طرف من أطرافه حق قول رأيه وبيان موقفه من القضايا التي يجري الحوار حولها، مهما كان هذا الرأي أو الموقف مخالفاً لما </a:t>
            </a:r>
            <a:r>
              <a:rPr lang="ar-SA" dirty="0" err="1"/>
              <a:t>يعتقده</a:t>
            </a:r>
            <a:r>
              <a:rPr lang="ar-SA" dirty="0"/>
              <a:t> أو يفعله، أو يدعو إليه ويدافع عنه الآخرون.</a:t>
            </a:r>
            <a:endParaRPr lang="en-US" dirty="0"/>
          </a:p>
          <a:p>
            <a:pPr algn="r" rtl="1"/>
            <a:r>
              <a:rPr lang="ar-SA" u="sng" dirty="0" smtClean="0"/>
              <a:t>ثالثاً </a:t>
            </a:r>
            <a:r>
              <a:rPr lang="ar-SA" u="sng" dirty="0"/>
              <a:t>: الاستمرارية</a:t>
            </a:r>
            <a:endParaRPr lang="en-US" dirty="0"/>
          </a:p>
          <a:p>
            <a:pPr algn="r" rtl="1"/>
            <a:r>
              <a:rPr lang="ar-SA" dirty="0"/>
              <a:t>الشرط الثالث من شروط نجاح الحوار بين </a:t>
            </a:r>
            <a:r>
              <a:rPr lang="ar-SA" dirty="0" smtClean="0"/>
              <a:t>الحضارات أن </a:t>
            </a:r>
            <a:r>
              <a:rPr lang="ar-SA" dirty="0"/>
              <a:t>يكون نشاطاً دائماً متجدداً، لأن الإحاطة بجوانب التميز والتغاير، ثم الإفادة منها في تبادل الخبرة والمعرفة ووسائل النمو والترقي، لا يتم في جلسة أو عدة جلسات ولا يحيط به فرد أو مجموعة أفراد ولكنه يحتاج إلى تواصل مستمر يتعدد المشاركون فيه بتعدد جوانب الحياة وتكاثر التخصصات فيها، حتى يؤتي ثمرته ويحقق غايته.</a:t>
            </a:r>
            <a:endParaRPr lang="en-US" dirty="0"/>
          </a:p>
          <a:p>
            <a:pPr algn="r" rtl="1"/>
            <a:r>
              <a:rPr lang="ar-SA" u="sng" dirty="0"/>
              <a:t>رابعا : الثقافة</a:t>
            </a:r>
            <a:endParaRPr lang="en-US" dirty="0"/>
          </a:p>
          <a:p>
            <a:pPr algn="r" rtl="1"/>
            <a:r>
              <a:rPr lang="ar-SA" dirty="0"/>
              <a:t>الشرط الرابع من شروط نجاح حوار الحضارات </a:t>
            </a:r>
            <a:r>
              <a:rPr lang="ar-SA" dirty="0" smtClean="0"/>
              <a:t>أن يكون </a:t>
            </a:r>
            <a:r>
              <a:rPr lang="ar-SA" dirty="0"/>
              <a:t>محوره الثقافة التي تعبر عنها الحضارات المختلفة، والنشاط البشري الذي تتمثل فيه هذه الثقافة ومن معاني هذا الشرط وضروراته أن تستبعد من الحوار بين الحضارات موضوعات العلاقات السياسية، والتبادل الاقتصادي والاختلاف الديني.</a:t>
            </a:r>
            <a:endParaRPr lang="en-US" dirty="0"/>
          </a:p>
          <a:p>
            <a:pPr algn="r" rtl="1"/>
            <a:endParaRPr lang="ar-SA" dirty="0"/>
          </a:p>
        </p:txBody>
      </p:sp>
    </p:spTree>
    <p:extLst>
      <p:ext uri="{BB962C8B-B14F-4D97-AF65-F5344CB8AC3E}">
        <p14:creationId xmlns:p14="http://schemas.microsoft.com/office/powerpoint/2010/main" val="2336226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SA" b="1" dirty="0">
                <a:solidFill>
                  <a:srgbClr val="000000"/>
                </a:solidFill>
                <a:latin typeface="Calibri"/>
                <a:ea typeface="Calibri"/>
                <a:cs typeface="Times New Roman"/>
              </a:rPr>
              <a:t>الدين والحوار </a:t>
            </a:r>
            <a:r>
              <a:rPr lang="ar-SA" b="1" dirty="0" smtClean="0">
                <a:solidFill>
                  <a:srgbClr val="000000"/>
                </a:solidFill>
                <a:latin typeface="Calibri"/>
                <a:ea typeface="Calibri"/>
                <a:cs typeface="Times New Roman"/>
              </a:rPr>
              <a:t>الحضاري</a:t>
            </a:r>
            <a:endParaRPr lang="ar-SA" dirty="0"/>
          </a:p>
        </p:txBody>
      </p:sp>
      <p:sp>
        <p:nvSpPr>
          <p:cNvPr id="3" name="عنصر نائب للمحتوى 2"/>
          <p:cNvSpPr>
            <a:spLocks noGrp="1"/>
          </p:cNvSpPr>
          <p:nvPr>
            <p:ph sz="quarter" idx="1"/>
          </p:nvPr>
        </p:nvSpPr>
        <p:spPr/>
        <p:txBody>
          <a:bodyPr anchor="ctr"/>
          <a:lstStyle/>
          <a:p>
            <a:pPr algn="r" rtl="1"/>
            <a:r>
              <a:rPr lang="ar-SA" dirty="0" smtClean="0"/>
              <a:t>الحوار </a:t>
            </a:r>
            <a:r>
              <a:rPr lang="ar-SA" dirty="0"/>
              <a:t>بين أهل الأديان المختلفة هدفه أن ييسر للناس العيش معاً في مجتمعات مختلفة الأديان، عيشاً تسود فيه الأخوة الإنسانية، ويجري على قاعدة المشاركة المتساوية في المواطنة، ويرمي إلى أن لا يظلم أحد بسبب اختلافه الديني عن الآخرين</a:t>
            </a:r>
            <a:r>
              <a:rPr lang="ar-SA" dirty="0" smtClean="0"/>
              <a:t>.</a:t>
            </a:r>
          </a:p>
          <a:p>
            <a:pPr marL="0" indent="0" algn="r" rtl="1">
              <a:buNone/>
            </a:pPr>
            <a:endParaRPr lang="en-US" dirty="0"/>
          </a:p>
          <a:p>
            <a:pPr algn="r" rtl="1"/>
            <a:r>
              <a:rPr lang="ar-SA" dirty="0"/>
              <a:t>ثم أن الحوار بين الأديان - حين تختلف سياسة الدول - يجب أن يتجه إلى هذه الغاية نفسها: كيف يعيش الناس معاً في عالم يتسع للجميع، على الرغم من اختلاف العقائد والشعائر والطوائف والجنسيات.</a:t>
            </a:r>
            <a:endParaRPr lang="en-US" dirty="0"/>
          </a:p>
          <a:p>
            <a:pPr algn="r" rtl="1"/>
            <a:endParaRPr lang="ar-SA" dirty="0"/>
          </a:p>
        </p:txBody>
      </p:sp>
    </p:spTree>
    <p:extLst>
      <p:ext uri="{BB962C8B-B14F-4D97-AF65-F5344CB8AC3E}">
        <p14:creationId xmlns:p14="http://schemas.microsoft.com/office/powerpoint/2010/main" val="434126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sz="4800" b="1" dirty="0" smtClean="0">
                <a:solidFill>
                  <a:prstClr val="black"/>
                </a:solidFill>
                <a:cs typeface="Times New Roman"/>
              </a:rPr>
              <a:t>تعريف </a:t>
            </a:r>
            <a:r>
              <a:rPr lang="ar-SA" sz="4800" b="1" dirty="0" smtClean="0">
                <a:solidFill>
                  <a:prstClr val="black"/>
                </a:solidFill>
                <a:cs typeface="Times New Roman"/>
              </a:rPr>
              <a:t>العولمة</a:t>
            </a:r>
            <a:endParaRPr lang="fr-FR" dirty="0"/>
          </a:p>
        </p:txBody>
      </p:sp>
      <p:sp>
        <p:nvSpPr>
          <p:cNvPr id="3" name="Espace réservé du contenu 2"/>
          <p:cNvSpPr>
            <a:spLocks noGrp="1"/>
          </p:cNvSpPr>
          <p:nvPr>
            <p:ph sz="quarter" idx="1"/>
          </p:nvPr>
        </p:nvSpPr>
        <p:spPr>
          <a:xfrm>
            <a:off x="500034" y="1447800"/>
            <a:ext cx="8186766" cy="4910158"/>
          </a:xfrm>
        </p:spPr>
        <p:txBody>
          <a:bodyPr anchor="ctr"/>
          <a:lstStyle/>
          <a:p>
            <a:pPr algn="r" rtl="1"/>
            <a:r>
              <a:rPr lang="ar-SA" sz="3200" dirty="0" smtClean="0"/>
              <a:t>صياغة تعريف دقيق للعولمة، تبدو مسألة صعبة نظراً لتعدد وجهات النظر، حول نشأتها ومصادرها وأصولها ومبادئها، والتي تتأثر أساساً وضرورة حتمية، </a:t>
            </a:r>
            <a:r>
              <a:rPr lang="ar-SA" sz="3200" dirty="0" err="1" smtClean="0"/>
              <a:t>بانحيازات</a:t>
            </a:r>
            <a:r>
              <a:rPr lang="ar-SA" sz="3200" dirty="0" smtClean="0"/>
              <a:t> الباحثين الأيديولوجية واتجاهاتهم إزاء هذه العولمة رفضاً أو قبولاً، </a:t>
            </a:r>
            <a:endParaRPr lang="ar-TN" sz="3200" dirty="0" smtClean="0"/>
          </a:p>
          <a:p>
            <a:pPr algn="r" rtl="1"/>
            <a:r>
              <a:rPr lang="ar-SA" sz="3200" dirty="0" smtClean="0"/>
              <a:t>فالخلاف في وجهات النظر في العولمة بين اليسار واليمين، بين الاشتراكية والرأسمالية، بين النظم الوطنية والتابعة، بين الخصوصية والعولمة، وأيضاً وهو مهم للغاية، بين وجهة نظر إسلامية ووجهة نظر غير إسلامية</a:t>
            </a:r>
            <a:endParaRPr lang="fr-FR" sz="3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algn="ctr" rtl="1"/>
            <a:r>
              <a:rPr lang="ar-SA" b="1" dirty="0">
                <a:solidFill>
                  <a:schemeClr val="tx1"/>
                </a:solidFill>
                <a:cs typeface="+mn-cs"/>
              </a:rPr>
              <a:t>تقرير ماك </a:t>
            </a:r>
            <a:r>
              <a:rPr lang="ar-SA" b="1" dirty="0" err="1">
                <a:solidFill>
                  <a:schemeClr val="tx1"/>
                </a:solidFill>
                <a:cs typeface="+mn-cs"/>
              </a:rPr>
              <a:t>برايد</a:t>
            </a:r>
            <a:r>
              <a:rPr lang="ar-SA" b="1" dirty="0">
                <a:solidFill>
                  <a:schemeClr val="tx1"/>
                </a:solidFill>
                <a:cs typeface="+mn-cs"/>
              </a:rPr>
              <a:t/>
            </a:r>
            <a:br>
              <a:rPr lang="ar-SA" b="1" dirty="0">
                <a:solidFill>
                  <a:schemeClr val="tx1"/>
                </a:solidFill>
                <a:cs typeface="+mn-cs"/>
              </a:rPr>
            </a:br>
            <a:r>
              <a:rPr lang="ar-SA" b="1" dirty="0">
                <a:solidFill>
                  <a:schemeClr val="tx1"/>
                </a:solidFill>
                <a:cs typeface="+mn-cs"/>
              </a:rPr>
              <a:t>عالم واحد وأصوات متعددة</a:t>
            </a:r>
            <a:r>
              <a:rPr lang="ar-SA" dirty="0"/>
              <a:t/>
            </a:r>
            <a:br>
              <a:rPr lang="ar-SA" dirty="0"/>
            </a:br>
            <a:r>
              <a:rPr lang="ar-SA" dirty="0"/>
              <a:t/>
            </a:r>
            <a:br>
              <a:rPr lang="ar-SA" dirty="0"/>
            </a:br>
            <a:endParaRPr lang="ar-SA" dirty="0"/>
          </a:p>
        </p:txBody>
      </p:sp>
      <p:sp>
        <p:nvSpPr>
          <p:cNvPr id="3" name="عنصر نائب للمحتوى 2"/>
          <p:cNvSpPr>
            <a:spLocks noGrp="1"/>
          </p:cNvSpPr>
          <p:nvPr>
            <p:ph sz="quarter" idx="1"/>
          </p:nvPr>
        </p:nvSpPr>
        <p:spPr>
          <a:xfrm>
            <a:off x="683568" y="1447800"/>
            <a:ext cx="8208912" cy="4861520"/>
          </a:xfrm>
        </p:spPr>
        <p:txBody>
          <a:bodyPr>
            <a:normAutofit fontScale="92500"/>
          </a:bodyPr>
          <a:lstStyle/>
          <a:p>
            <a:pPr algn="r" rtl="1"/>
            <a:r>
              <a:rPr lang="ar-SA" dirty="0"/>
              <a:t>نشأ الإعلام في العالم العربي كغيره من العالم النامي نشأة إما تقليدية أو لإثبات الاستقلال السياسي بعد التخلص من سيطرة الاستعمار على أرض الواقع ، وسط هذه الصورة وجدت أغلب بلدان العالم الثالث نفسها إزاء تراجعها الفاضح أمام جدليات الاتصال الجماهيري واستحقاقاتها التكنولوجية والمعلوماتية والبشرية،‏ كما وجدت نفسها أمام هزال أداتها الاتصالية واتّكائها على (الآخر) أي القوى الصانعة للعملية الاتصالية،‏المنتجة، والمصدِّرة.. ويوماً ‏بعد يوم أصبحت محكومة بقبول هذا الواقع من منطلقات (الحريات) الليبرالية المتنوّعة، حرية تدفق رأس المال، حرية التجارة، حرية التدفّق </a:t>
            </a:r>
            <a:r>
              <a:rPr lang="ar-SA" dirty="0" err="1"/>
              <a:t>الاتصالي</a:t>
            </a:r>
            <a:r>
              <a:rPr lang="ar-SA" dirty="0"/>
              <a:t> المعلوماتي،‏الحرية الفردية وغيرها.. ولأنّ هذه البلدان لم تجد مكانا لنفسها في هذا العالم الجديد، وجدت نفسها أمام مشكلات حقيقية في المحافظة على هويتها وفرض آرائها وسياستها.. ولم تكن فاعلية الاتصال ولا تكنولوجياته لتنمو يوماً ‏وتترعرع في هذه الظروف، لذا لم يكن من حل الاجتماعات والندوات التي عقدتها وتعقدها بلدان العالم الفقيرة والنامية للتداول في محنة واقعها </a:t>
            </a:r>
            <a:r>
              <a:rPr lang="ar-SA" dirty="0" err="1"/>
              <a:t>الاتصالي</a:t>
            </a:r>
            <a:endParaRPr lang="ar-SA" dirty="0"/>
          </a:p>
        </p:txBody>
      </p:sp>
    </p:spTree>
    <p:extLst>
      <p:ext uri="{BB962C8B-B14F-4D97-AF65-F5344CB8AC3E}">
        <p14:creationId xmlns:p14="http://schemas.microsoft.com/office/powerpoint/2010/main" val="2107192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3600" b="1" dirty="0">
                <a:solidFill>
                  <a:prstClr val="black"/>
                </a:solidFill>
                <a:cs typeface="Times New Roman"/>
              </a:rPr>
              <a:t>تقرير ماك </a:t>
            </a:r>
            <a:r>
              <a:rPr lang="ar-SA" sz="3600" b="1" dirty="0" err="1">
                <a:solidFill>
                  <a:prstClr val="black"/>
                </a:solidFill>
                <a:cs typeface="Times New Roman"/>
              </a:rPr>
              <a:t>برايد</a:t>
            </a:r>
            <a:r>
              <a:rPr lang="ar-SA" sz="3600" b="1" dirty="0">
                <a:solidFill>
                  <a:prstClr val="black"/>
                </a:solidFill>
                <a:cs typeface="Times New Roman"/>
              </a:rPr>
              <a:t/>
            </a:r>
            <a:br>
              <a:rPr lang="ar-SA" sz="3600" b="1" dirty="0">
                <a:solidFill>
                  <a:prstClr val="black"/>
                </a:solidFill>
                <a:cs typeface="Times New Roman"/>
              </a:rPr>
            </a:br>
            <a:r>
              <a:rPr lang="ar-SA" sz="3600" b="1" dirty="0">
                <a:solidFill>
                  <a:prstClr val="black"/>
                </a:solidFill>
                <a:cs typeface="Times New Roman"/>
              </a:rPr>
              <a:t>عالم واحد وأصوات متعددة</a:t>
            </a:r>
            <a:endParaRPr lang="ar-SA" dirty="0"/>
          </a:p>
        </p:txBody>
      </p:sp>
      <p:sp>
        <p:nvSpPr>
          <p:cNvPr id="3" name="عنصر نائب للمحتوى 2"/>
          <p:cNvSpPr>
            <a:spLocks noGrp="1"/>
          </p:cNvSpPr>
          <p:nvPr>
            <p:ph sz="quarter" idx="1"/>
          </p:nvPr>
        </p:nvSpPr>
        <p:spPr/>
        <p:txBody>
          <a:bodyPr>
            <a:normAutofit fontScale="92500"/>
          </a:bodyPr>
          <a:lstStyle/>
          <a:p>
            <a:pPr algn="r" rtl="1"/>
            <a:r>
              <a:rPr lang="ar-SA" dirty="0"/>
              <a:t>وفي ظل هذا الواقع تم تجاوز موقف كان بالأمس القريب موضع جدل في أوساط خبراء الاتصال في بلدان العالم الفقير والنامي وهو ما عرف بـ (الحق في الاتصال) حيث كانت مجتمعاتنا العربية من بين مجتمعات البلدان الفقيرة ـ النامية هي المعنية في كونها في الأغلب الأعم لا تتعاطى مع المفهوم المعاصر لحرية التدفق الحرّ للمعلومات المقترن بالحق في الاتصال بينما يخفي هذا الواقع هيمنة فاضحة من قبل الدول الكبرى وذلك ما عبّر عنه البيان الختامي لمؤتمر </a:t>
            </a:r>
            <a:r>
              <a:rPr lang="ar-SA" dirty="0" err="1"/>
              <a:t>هلسكني</a:t>
            </a:r>
            <a:r>
              <a:rPr lang="ar-SA" dirty="0"/>
              <a:t> للأمن والتعاون في أوروبا الذي انعقد منتصف عام 1973 حيث أوصى (</a:t>
            </a:r>
            <a:r>
              <a:rPr lang="ar-SA" dirty="0" err="1"/>
              <a:t>باعداد</a:t>
            </a:r>
            <a:r>
              <a:rPr lang="ar-SA" dirty="0"/>
              <a:t> مقترحات لتسهيل نشر جميع أنواع المعلومات بمزيد من الحرية وعلى أوسع نطاق)</a:t>
            </a:r>
            <a:endParaRPr lang="en-US" dirty="0"/>
          </a:p>
          <a:p>
            <a:pPr algn="r" rtl="1"/>
            <a:r>
              <a:rPr lang="ar-SA" dirty="0"/>
              <a:t> ومن هنا عرف </a:t>
            </a:r>
            <a:r>
              <a:rPr lang="ar-SA" dirty="0" err="1"/>
              <a:t>درو</a:t>
            </a:r>
            <a:r>
              <a:rPr lang="ar-SA" dirty="0"/>
              <a:t> ما سمّي بـ‏(اللجنة الدولية لدراسة مشكلات الإعلام</a:t>
            </a:r>
            <a:r>
              <a:rPr lang="fr-FR" dirty="0"/>
              <a:t> International </a:t>
            </a:r>
            <a:r>
              <a:rPr lang="fr-FR" dirty="0" err="1"/>
              <a:t>Commision</a:t>
            </a:r>
            <a:r>
              <a:rPr lang="fr-FR" dirty="0"/>
              <a:t> for the </a:t>
            </a:r>
            <a:r>
              <a:rPr lang="fr-FR" dirty="0" err="1"/>
              <a:t>Study</a:t>
            </a:r>
            <a:r>
              <a:rPr lang="fr-FR" dirty="0"/>
              <a:t> of Communication </a:t>
            </a:r>
            <a:r>
              <a:rPr lang="fr-FR" dirty="0" err="1"/>
              <a:t>Problems</a:t>
            </a:r>
            <a:r>
              <a:rPr lang="fr-FR" dirty="0"/>
              <a:t> .</a:t>
            </a:r>
            <a:endParaRPr lang="ar-SA" dirty="0"/>
          </a:p>
        </p:txBody>
      </p:sp>
    </p:spTree>
    <p:extLst>
      <p:ext uri="{BB962C8B-B14F-4D97-AF65-F5344CB8AC3E}">
        <p14:creationId xmlns:p14="http://schemas.microsoft.com/office/powerpoint/2010/main" val="136833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3600" b="1" dirty="0">
                <a:solidFill>
                  <a:prstClr val="black"/>
                </a:solidFill>
                <a:cs typeface="Times New Roman"/>
              </a:rPr>
              <a:t>تقرير ماك </a:t>
            </a:r>
            <a:r>
              <a:rPr lang="ar-SA" sz="3600" b="1" dirty="0" err="1">
                <a:solidFill>
                  <a:prstClr val="black"/>
                </a:solidFill>
                <a:cs typeface="Times New Roman"/>
              </a:rPr>
              <a:t>برايد</a:t>
            </a:r>
            <a:r>
              <a:rPr lang="ar-SA" sz="3600" b="1" dirty="0">
                <a:solidFill>
                  <a:prstClr val="black"/>
                </a:solidFill>
                <a:cs typeface="Times New Roman"/>
              </a:rPr>
              <a:t/>
            </a:r>
            <a:br>
              <a:rPr lang="ar-SA" sz="3600" b="1" dirty="0">
                <a:solidFill>
                  <a:prstClr val="black"/>
                </a:solidFill>
                <a:cs typeface="Times New Roman"/>
              </a:rPr>
            </a:br>
            <a:r>
              <a:rPr lang="ar-SA" sz="3600" b="1" dirty="0">
                <a:solidFill>
                  <a:prstClr val="black"/>
                </a:solidFill>
                <a:cs typeface="Times New Roman"/>
              </a:rPr>
              <a:t>عالم واحد وأصوات متعددة</a:t>
            </a:r>
            <a:endParaRPr lang="ar-SA" dirty="0"/>
          </a:p>
        </p:txBody>
      </p:sp>
      <p:sp>
        <p:nvSpPr>
          <p:cNvPr id="3" name="عنصر نائب للمحتوى 2"/>
          <p:cNvSpPr>
            <a:spLocks noGrp="1"/>
          </p:cNvSpPr>
          <p:nvPr>
            <p:ph sz="quarter" idx="1"/>
          </p:nvPr>
        </p:nvSpPr>
        <p:spPr/>
        <p:txBody>
          <a:bodyPr>
            <a:normAutofit fontScale="92500" lnSpcReduction="10000"/>
          </a:bodyPr>
          <a:lstStyle/>
          <a:p>
            <a:pPr algn="r" rtl="1"/>
            <a:r>
              <a:rPr lang="ar-SA" dirty="0"/>
              <a:t>وكان منطلق هذه اللجنة التي ترأسها الخبير (شون </a:t>
            </a:r>
            <a:r>
              <a:rPr lang="ar-SA" dirty="0" err="1"/>
              <a:t>ماكبرايد</a:t>
            </a:r>
            <a:r>
              <a:rPr lang="ar-SA" dirty="0"/>
              <a:t>) وعرفت بلجنة (</a:t>
            </a:r>
            <a:r>
              <a:rPr lang="ar-SA" dirty="0" err="1"/>
              <a:t>ماكبرايد</a:t>
            </a:r>
            <a:r>
              <a:rPr lang="ar-SA" dirty="0"/>
              <a:t>) وضمت نخبة من أهم خبراء الاتصال والإعلام في العالم، قائماً ‏على ركيزتين أساسيتين هما</a:t>
            </a:r>
            <a:r>
              <a:rPr lang="fr-FR" dirty="0"/>
              <a:t/>
            </a:r>
            <a:br>
              <a:rPr lang="fr-FR" dirty="0"/>
            </a:br>
            <a:r>
              <a:rPr lang="fr-FR" dirty="0"/>
              <a:t>- </a:t>
            </a:r>
            <a:r>
              <a:rPr lang="ar-SA" dirty="0"/>
              <a:t>الاستناد إلى الإعلان العالمي لحقوق الإنسان الصادر عام 1948 الذي جاء فيه </a:t>
            </a:r>
            <a:r>
              <a:rPr lang="ar-SA" dirty="0" err="1"/>
              <a:t>مايلي</a:t>
            </a:r>
            <a:r>
              <a:rPr lang="ar-SA" dirty="0"/>
              <a:t>: "لكل فرد الحق في حرية الرأي والتعبير ويشمل هذا حرية اعتناق الآراء دون تدخل واستقصاء المعلومات والأفكار وتلقّيها ونقلها من خلال أية وسائل وبغض النظر عن الحدود"</a:t>
            </a:r>
            <a:r>
              <a:rPr lang="fr-FR" dirty="0"/>
              <a:t/>
            </a:r>
            <a:br>
              <a:rPr lang="fr-FR" dirty="0"/>
            </a:br>
            <a:r>
              <a:rPr lang="ar-SA" dirty="0"/>
              <a:t>-القرار (59) الصادر عن الأمم المتحدة عام 1964 والذي نصّ على ما يأتي: "حرية الإعلام حق إنساني أساسي "</a:t>
            </a:r>
            <a:endParaRPr lang="en-US" dirty="0"/>
          </a:p>
          <a:p>
            <a:pPr algn="r" rtl="1"/>
            <a:r>
              <a:rPr lang="ar-SA" dirty="0"/>
              <a:t>بسبب الخلل الإعلامي بين الدول النامية والدول المتطورة إذن كونت الأمانة العامة لمنظمة اليونسكو سنة 1977 هذه اللجنة التي كان يرأسها (شين </a:t>
            </a:r>
            <a:r>
              <a:rPr lang="ar-SA" dirty="0" err="1"/>
              <a:t>ماكبيرايد</a:t>
            </a:r>
            <a:r>
              <a:rPr lang="ar-SA" dirty="0"/>
              <a:t>) وهو </a:t>
            </a:r>
            <a:r>
              <a:rPr lang="ar-SA" dirty="0" err="1"/>
              <a:t>أيرلندي</a:t>
            </a:r>
            <a:r>
              <a:rPr lang="ar-SA" dirty="0"/>
              <a:t> حصل على جائزة نوبل للسلام وحصل على جائزة من روسيا. </a:t>
            </a:r>
          </a:p>
        </p:txBody>
      </p:sp>
    </p:spTree>
    <p:extLst>
      <p:ext uri="{BB962C8B-B14F-4D97-AF65-F5344CB8AC3E}">
        <p14:creationId xmlns:p14="http://schemas.microsoft.com/office/powerpoint/2010/main" val="1342493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3600" b="1" dirty="0">
                <a:solidFill>
                  <a:prstClr val="black"/>
                </a:solidFill>
                <a:cs typeface="Times New Roman"/>
              </a:rPr>
              <a:t>تقرير ماك </a:t>
            </a:r>
            <a:r>
              <a:rPr lang="ar-SA" sz="3600" b="1" dirty="0" err="1">
                <a:solidFill>
                  <a:prstClr val="black"/>
                </a:solidFill>
                <a:cs typeface="Times New Roman"/>
              </a:rPr>
              <a:t>برايد</a:t>
            </a:r>
            <a:r>
              <a:rPr lang="ar-SA" sz="3600" b="1" dirty="0">
                <a:solidFill>
                  <a:prstClr val="black"/>
                </a:solidFill>
                <a:cs typeface="Times New Roman"/>
              </a:rPr>
              <a:t/>
            </a:r>
            <a:br>
              <a:rPr lang="ar-SA" sz="3600" b="1" dirty="0">
                <a:solidFill>
                  <a:prstClr val="black"/>
                </a:solidFill>
                <a:cs typeface="Times New Roman"/>
              </a:rPr>
            </a:br>
            <a:r>
              <a:rPr lang="ar-SA" sz="3600" b="1" dirty="0">
                <a:solidFill>
                  <a:prstClr val="black"/>
                </a:solidFill>
                <a:cs typeface="Times New Roman"/>
              </a:rPr>
              <a:t>عالم واحد وأصوات متعددة</a:t>
            </a:r>
            <a:endParaRPr lang="ar-SA" dirty="0"/>
          </a:p>
        </p:txBody>
      </p:sp>
      <p:sp>
        <p:nvSpPr>
          <p:cNvPr id="3" name="عنصر نائب للمحتوى 2"/>
          <p:cNvSpPr>
            <a:spLocks noGrp="1"/>
          </p:cNvSpPr>
          <p:nvPr>
            <p:ph sz="quarter" idx="1"/>
          </p:nvPr>
        </p:nvSpPr>
        <p:spPr>
          <a:xfrm>
            <a:off x="467544" y="1447800"/>
            <a:ext cx="8219256" cy="4933528"/>
          </a:xfrm>
        </p:spPr>
        <p:txBody>
          <a:bodyPr>
            <a:normAutofit/>
          </a:bodyPr>
          <a:lstStyle/>
          <a:p>
            <a:pPr algn="r" rtl="1"/>
            <a:r>
              <a:rPr lang="ar-SA" dirty="0"/>
              <a:t>ضمت اللجنة 16 عضوا يمثلون العالم وعملت لمدة 3 سنوات أي إلى 1980 وهدفها إعداد تقرير عن الخلل الإعلامي في العالم ونظمت لقاءات وندوات وحلقات بحث لدراسة أوضاع الإعلام والاتصال في العالم. وقدمت تقريرها النهائي  سنة 1980 وتم نشره في شكل كتاب (أصوات متعددة وعالم واحد الاتصال والمجتمع اليوم وغد)</a:t>
            </a:r>
            <a:endParaRPr lang="en-US" dirty="0"/>
          </a:p>
          <a:p>
            <a:pPr algn="r" rtl="1"/>
            <a:r>
              <a:rPr lang="ar-SA" dirty="0"/>
              <a:t>لقد قرعت لجنة </a:t>
            </a:r>
            <a:r>
              <a:rPr lang="ar-SA" dirty="0" err="1"/>
              <a:t>ماكبرايد</a:t>
            </a:r>
            <a:r>
              <a:rPr lang="ar-SA" dirty="0"/>
              <a:t> ناقوس الانذار أمام عالم يتّجه نحو تكتّل القوى الاتصالية الفاعلة فيه وكشفت البون الشاسع بين الواقع </a:t>
            </a:r>
            <a:r>
              <a:rPr lang="ar-SA" dirty="0" err="1"/>
              <a:t>الاتصالي</a:t>
            </a:r>
            <a:r>
              <a:rPr lang="ar-SA" dirty="0"/>
              <a:t> المحلي للبلدان الأقل حظّاً في التطور والنمو بين بلدان العالم الأكثر نمواً وتطوراً . ولعل مجمل هذه الجوانب المهمة التي اتّصفت بصفة التوصيات والنتائج إنما </a:t>
            </a:r>
            <a:r>
              <a:rPr lang="ar-SA" u="sng" dirty="0"/>
              <a:t>سارت باتجاه رفع الحيف والهيمنة </a:t>
            </a:r>
            <a:r>
              <a:rPr lang="ar-SA" dirty="0"/>
              <a:t>التي سادت وتسود العلاقة بين من يمتلك الإعلام (وسائلاً وتقنيات وطاقات بشرية) وبين من لا </a:t>
            </a:r>
            <a:r>
              <a:rPr lang="ar-SA" dirty="0" smtClean="0"/>
              <a:t>يمتلكه</a:t>
            </a:r>
            <a:endParaRPr lang="ar-SA" dirty="0"/>
          </a:p>
        </p:txBody>
      </p:sp>
    </p:spTree>
    <p:extLst>
      <p:ext uri="{BB962C8B-B14F-4D97-AF65-F5344CB8AC3E}">
        <p14:creationId xmlns:p14="http://schemas.microsoft.com/office/powerpoint/2010/main" val="22708865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1"/>
            <a:r>
              <a:rPr lang="ar-SA" sz="3600" b="1" dirty="0">
                <a:solidFill>
                  <a:prstClr val="black"/>
                </a:solidFill>
                <a:cs typeface="Times New Roman"/>
              </a:rPr>
              <a:t>أبرز توصيات تقرير ماك </a:t>
            </a:r>
            <a:r>
              <a:rPr lang="ar-SA" sz="3600" b="1" dirty="0" err="1">
                <a:solidFill>
                  <a:prstClr val="black"/>
                </a:solidFill>
                <a:cs typeface="Times New Roman"/>
              </a:rPr>
              <a:t>برايد</a:t>
            </a:r>
            <a:r>
              <a:rPr lang="ar-SA" sz="3600" b="1" dirty="0">
                <a:solidFill>
                  <a:prstClr val="black"/>
                </a:solidFill>
                <a:cs typeface="Times New Roman"/>
              </a:rPr>
              <a:t/>
            </a:r>
            <a:br>
              <a:rPr lang="ar-SA" sz="3600" b="1" dirty="0">
                <a:solidFill>
                  <a:prstClr val="black"/>
                </a:solidFill>
                <a:cs typeface="Times New Roman"/>
              </a:rPr>
            </a:br>
            <a:r>
              <a:rPr lang="ar-SA" sz="3600" b="1" dirty="0">
                <a:solidFill>
                  <a:prstClr val="black"/>
                </a:solidFill>
                <a:cs typeface="Times New Roman"/>
              </a:rPr>
              <a:t>عالم واحد وأصوات متعددة</a:t>
            </a:r>
            <a:endParaRPr lang="ar-SA" dirty="0"/>
          </a:p>
        </p:txBody>
      </p:sp>
      <p:sp>
        <p:nvSpPr>
          <p:cNvPr id="3" name="عنصر نائب للمحتوى 2"/>
          <p:cNvSpPr>
            <a:spLocks noGrp="1"/>
          </p:cNvSpPr>
          <p:nvPr>
            <p:ph sz="quarter" idx="1"/>
          </p:nvPr>
        </p:nvSpPr>
        <p:spPr>
          <a:xfrm>
            <a:off x="467544" y="1447800"/>
            <a:ext cx="8424936" cy="5005536"/>
          </a:xfrm>
        </p:spPr>
        <p:txBody>
          <a:bodyPr>
            <a:normAutofit fontScale="77500" lnSpcReduction="20000"/>
          </a:bodyPr>
          <a:lstStyle/>
          <a:p>
            <a:pPr algn="r" rtl="1"/>
            <a:r>
              <a:rPr lang="fr-FR" dirty="0"/>
              <a:t/>
            </a:r>
            <a:br>
              <a:rPr lang="fr-FR" dirty="0"/>
            </a:br>
            <a:r>
              <a:rPr lang="ar-SA" dirty="0"/>
              <a:t> 1) ينبغي تلبية احتياجات الاتصال في المجتمع الديمقراطي عن طريق التوسّع في بعض الحقوق مثل الحق في الحصول على المعلومات والحق في إعطاء المعلومات والحق في الحياة الخاصة والحق في المشاركة في الاتصال العام وجميعها عناصر لمفهوم جديد هو (</a:t>
            </a:r>
            <a:r>
              <a:rPr lang="ar-SA" b="1" u="sng" dirty="0"/>
              <a:t>الحق في الاتصال</a:t>
            </a:r>
            <a:r>
              <a:rPr lang="ar-SA" dirty="0"/>
              <a:t>) وأثناء نشوء ما يمكن أن يسمى بالعصر الجديد للحقوق الاجتماعية اقترحت المضي في استكشاف جميع متضمنات الحق في الاتصال</a:t>
            </a:r>
            <a:r>
              <a:rPr lang="fr-FR" dirty="0"/>
              <a:t>.</a:t>
            </a:r>
            <a:endParaRPr lang="en-US" dirty="0"/>
          </a:p>
          <a:p>
            <a:pPr algn="r" rtl="1"/>
            <a:r>
              <a:rPr lang="fr-FR" dirty="0"/>
              <a:t/>
            </a:r>
            <a:br>
              <a:rPr lang="fr-FR" dirty="0"/>
            </a:br>
            <a:r>
              <a:rPr lang="fr-FR" dirty="0"/>
              <a:t>2</a:t>
            </a:r>
            <a:r>
              <a:rPr lang="ar-SA" dirty="0"/>
              <a:t>) أن تتّخذ جميع البلدان التدابير اللازمة لتوسيع مصادر المعلومات التي يحتاج إليها المواطنون في حياتهم اليومية. ولابد من إعادة النظر في القوانين واللوائح المعمول بها بهدف الحد من القيود والأحكام التي تفضي بسرّية المعلومات وغير ذلك من العوائق التي تعرقل ممارسات الإعلام</a:t>
            </a:r>
            <a:r>
              <a:rPr lang="fr-FR" dirty="0"/>
              <a:t>.</a:t>
            </a:r>
            <a:endParaRPr lang="en-US" dirty="0"/>
          </a:p>
          <a:p>
            <a:pPr algn="r" rtl="1"/>
            <a:r>
              <a:rPr lang="fr-FR" dirty="0"/>
              <a:t/>
            </a:r>
            <a:br>
              <a:rPr lang="fr-FR" dirty="0"/>
            </a:br>
            <a:r>
              <a:rPr lang="fr-FR" dirty="0"/>
              <a:t>3 </a:t>
            </a:r>
            <a:r>
              <a:rPr lang="ar-SA" dirty="0"/>
              <a:t>) ينبغي إلغاء الرقابة أو إجراء السيطرة التعسفية على الإعلام وفي المجالات التي يتعين فيها فرض قدر معقول من القيود لابد أن تتحدد تلك القيود بحكم القانون،‏وأن تخضع لمراجعة القضاء وأن تكون متّفقة مع المبادئ التي يكرّسها ميثاق الأمم المتحدة والإعلان العالمي لحقوق الإنسان والعهدان الدوليان الخاصان بحقوق الإنسان وغيرها من </a:t>
            </a:r>
            <a:r>
              <a:rPr lang="ar-SA" dirty="0" smtClean="0"/>
              <a:t>الوثائق </a:t>
            </a:r>
            <a:r>
              <a:rPr lang="ar-SA" dirty="0"/>
              <a:t>التي أقرّها المجتمع الدولي </a:t>
            </a:r>
            <a:endParaRPr lang="en-US" dirty="0"/>
          </a:p>
          <a:p>
            <a:pPr algn="r" rtl="1"/>
            <a:r>
              <a:rPr lang="fr-FR" dirty="0"/>
              <a:t/>
            </a:r>
            <a:br>
              <a:rPr lang="fr-FR" dirty="0"/>
            </a:br>
            <a:r>
              <a:rPr lang="fr-FR" dirty="0"/>
              <a:t>4</a:t>
            </a:r>
            <a:r>
              <a:rPr lang="ar-SA" dirty="0"/>
              <a:t>) ينبغي توجيه اهتمام خاص للعقبات والقيود التي تنجم عن تركيز ملكية وسائل الإعلام عامة كانت أو خاصة</a:t>
            </a:r>
            <a:r>
              <a:rPr lang="fr-FR" dirty="0"/>
              <a:t/>
            </a:r>
            <a:br>
              <a:rPr lang="fr-FR" dirty="0"/>
            </a:br>
            <a:endParaRPr lang="ar-SA" dirty="0"/>
          </a:p>
        </p:txBody>
      </p:sp>
    </p:spTree>
    <p:extLst>
      <p:ext uri="{BB962C8B-B14F-4D97-AF65-F5344CB8AC3E}">
        <p14:creationId xmlns:p14="http://schemas.microsoft.com/office/powerpoint/2010/main" val="41366295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611560" y="1447800"/>
            <a:ext cx="8075240" cy="4933528"/>
          </a:xfrm>
        </p:spPr>
        <p:txBody>
          <a:bodyPr>
            <a:normAutofit lnSpcReduction="10000"/>
          </a:bodyPr>
          <a:lstStyle/>
          <a:p>
            <a:pPr algn="ctr" rtl="1"/>
            <a:endParaRPr lang="ar-SA" sz="2800" dirty="0" smtClean="0"/>
          </a:p>
          <a:p>
            <a:pPr algn="ctr" rtl="1"/>
            <a:endParaRPr lang="ar-SA" sz="2800" dirty="0"/>
          </a:p>
          <a:p>
            <a:pPr algn="ctr" rtl="1"/>
            <a:r>
              <a:rPr lang="ar-SA" sz="4400" b="1" dirty="0"/>
              <a:t>أرجو لكنّ كل التوفيق</a:t>
            </a:r>
          </a:p>
          <a:p>
            <a:pPr algn="ctr" rtl="1"/>
            <a:endParaRPr lang="ar-SA" sz="4000" dirty="0"/>
          </a:p>
          <a:p>
            <a:pPr algn="ctr" rtl="1"/>
            <a:endParaRPr lang="en-US" sz="4000" dirty="0" smtClean="0"/>
          </a:p>
          <a:p>
            <a:pPr algn="ctr" rtl="1"/>
            <a:endParaRPr lang="en-US" sz="4000" dirty="0"/>
          </a:p>
          <a:p>
            <a:pPr algn="ctr" rtl="1"/>
            <a:endParaRPr lang="ar-TN" sz="4000" dirty="0"/>
          </a:p>
          <a:p>
            <a:pPr rtl="1"/>
            <a:r>
              <a:rPr lang="ar-TN" dirty="0"/>
              <a:t>د. هالة بن علي </a:t>
            </a:r>
            <a:r>
              <a:rPr lang="ar-TN" dirty="0" err="1"/>
              <a:t>برناط</a:t>
            </a:r>
            <a:endParaRPr lang="ar-SA" dirty="0"/>
          </a:p>
        </p:txBody>
      </p:sp>
      <p:sp>
        <p:nvSpPr>
          <p:cNvPr id="4" name="عنوان 3"/>
          <p:cNvSpPr>
            <a:spLocks noGrp="1"/>
          </p:cNvSpPr>
          <p:nvPr>
            <p:ph type="title"/>
          </p:nvPr>
        </p:nvSpPr>
        <p:spPr>
          <a:xfrm>
            <a:off x="914400" y="274638"/>
            <a:ext cx="7772400" cy="1714202"/>
          </a:xfrm>
        </p:spPr>
        <p:txBody>
          <a:bodyPr anchor="ctr"/>
          <a:lstStyle/>
          <a:p>
            <a:pPr algn="ctr"/>
            <a:r>
              <a:rPr lang="ar-SA" b="1" dirty="0" smtClean="0">
                <a:solidFill>
                  <a:schemeClr val="tx1"/>
                </a:solidFill>
              </a:rPr>
              <a:t>إعلام وعولمة </a:t>
            </a:r>
            <a:endParaRPr lang="ar-SA" b="1" dirty="0">
              <a:solidFill>
                <a:schemeClr val="tx1"/>
              </a:solidFill>
            </a:endParaRPr>
          </a:p>
        </p:txBody>
      </p:sp>
    </p:spTree>
    <p:extLst>
      <p:ext uri="{BB962C8B-B14F-4D97-AF65-F5344CB8AC3E}">
        <p14:creationId xmlns:p14="http://schemas.microsoft.com/office/powerpoint/2010/main" val="3364706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TN" sz="4800" b="1" dirty="0" smtClean="0">
                <a:solidFill>
                  <a:prstClr val="black"/>
                </a:solidFill>
                <a:cs typeface="Times New Roman"/>
              </a:rPr>
              <a:t>تعريف </a:t>
            </a:r>
            <a:r>
              <a:rPr lang="ar-SA" sz="4800" b="1" dirty="0" smtClean="0">
                <a:solidFill>
                  <a:prstClr val="black"/>
                </a:solidFill>
                <a:cs typeface="Times New Roman"/>
              </a:rPr>
              <a:t>العولمة</a:t>
            </a:r>
            <a:endParaRPr lang="fr-FR" dirty="0"/>
          </a:p>
        </p:txBody>
      </p:sp>
      <p:sp>
        <p:nvSpPr>
          <p:cNvPr id="3" name="Espace réservé du contenu 2"/>
          <p:cNvSpPr>
            <a:spLocks noGrp="1"/>
          </p:cNvSpPr>
          <p:nvPr>
            <p:ph sz="quarter" idx="1"/>
          </p:nvPr>
        </p:nvSpPr>
        <p:spPr>
          <a:xfrm>
            <a:off x="914400" y="1285860"/>
            <a:ext cx="7772400" cy="4733940"/>
          </a:xfrm>
        </p:spPr>
        <p:txBody>
          <a:bodyPr anchor="ctr">
            <a:normAutofit/>
          </a:bodyPr>
          <a:lstStyle/>
          <a:p>
            <a:pPr algn="r" rtl="1"/>
            <a:r>
              <a:rPr lang="ar-SA" sz="3600" dirty="0" smtClean="0"/>
              <a:t>إعادة إنتاج العالم وفقاً لثقافة واحدة هي ثقافة الجهة صاحبة المشروع وهي تعرف (بأنها تشكيل وبلورة العالم بوصفه موقفاً واحداً، وظهور لحالة إنسانية عالمية واحدة)</a:t>
            </a:r>
            <a:endParaRPr lang="fr-FR" sz="3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SA" sz="4800" b="1" dirty="0" smtClean="0">
                <a:solidFill>
                  <a:srgbClr val="000000"/>
                </a:solidFill>
                <a:ea typeface="Calibri"/>
                <a:cs typeface="Times New Roman"/>
              </a:rPr>
              <a:t>الفصل الثاني : عوامل ظهور العولمة</a:t>
            </a:r>
            <a:r>
              <a:rPr lang="en-US" sz="3200" dirty="0" smtClean="0">
                <a:solidFill>
                  <a:srgbClr val="000000"/>
                </a:solidFill>
                <a:latin typeface="Times New Roman"/>
                <a:ea typeface="Calibri"/>
              </a:rPr>
              <a:t> </a:t>
            </a:r>
            <a:endParaRPr lang="fr-FR" dirty="0"/>
          </a:p>
        </p:txBody>
      </p:sp>
      <p:sp>
        <p:nvSpPr>
          <p:cNvPr id="3" name="Espace réservé du contenu 2"/>
          <p:cNvSpPr>
            <a:spLocks noGrp="1"/>
          </p:cNvSpPr>
          <p:nvPr>
            <p:ph sz="quarter" idx="1"/>
          </p:nvPr>
        </p:nvSpPr>
        <p:spPr>
          <a:xfrm>
            <a:off x="214282" y="1447800"/>
            <a:ext cx="8643998" cy="5410200"/>
          </a:xfrm>
        </p:spPr>
        <p:txBody>
          <a:bodyPr>
            <a:normAutofit fontScale="92500" lnSpcReduction="10000"/>
          </a:bodyPr>
          <a:lstStyle/>
          <a:p>
            <a:pPr algn="r" rtl="1"/>
            <a:r>
              <a:rPr lang="en-US" dirty="0" smtClean="0"/>
              <a:t/>
            </a:r>
            <a:br>
              <a:rPr lang="en-US" dirty="0" smtClean="0"/>
            </a:br>
            <a:r>
              <a:rPr lang="ar-SA" dirty="0" smtClean="0"/>
              <a:t>هناك عدة عوامل ساعدت على انتشار ظاهرة العولمة وتأصيلها كظاهرة كونية أهمها</a:t>
            </a:r>
            <a:r>
              <a:rPr lang="en-US" dirty="0" smtClean="0"/>
              <a:t>: </a:t>
            </a:r>
            <a:br>
              <a:rPr lang="en-US" dirty="0" smtClean="0"/>
            </a:br>
            <a:r>
              <a:rPr lang="en-US" dirty="0" smtClean="0"/>
              <a:t/>
            </a:r>
            <a:br>
              <a:rPr lang="en-US" dirty="0" smtClean="0"/>
            </a:br>
            <a:r>
              <a:rPr lang="en-US" dirty="0" smtClean="0"/>
              <a:t>1. </a:t>
            </a:r>
            <a:r>
              <a:rPr lang="ar-SA" dirty="0" smtClean="0"/>
              <a:t>التقدم الكبير في المجال التكنولوجي </a:t>
            </a:r>
            <a:r>
              <a:rPr lang="ar-SA" dirty="0" err="1" smtClean="0"/>
              <a:t>والمعلوماتي</a:t>
            </a:r>
            <a:r>
              <a:rPr lang="ar-SA" dirty="0" smtClean="0"/>
              <a:t> من خلال تطور وسائل الاتصال الحديثة</a:t>
            </a:r>
            <a:r>
              <a:rPr lang="en-US" dirty="0" smtClean="0"/>
              <a:t/>
            </a:r>
            <a:br>
              <a:rPr lang="en-US" dirty="0" smtClean="0"/>
            </a:br>
            <a:r>
              <a:rPr lang="en-US" dirty="0" smtClean="0"/>
              <a:t/>
            </a:r>
            <a:br>
              <a:rPr lang="en-US" dirty="0" smtClean="0"/>
            </a:br>
            <a:r>
              <a:rPr lang="en-US" dirty="0" smtClean="0"/>
              <a:t>2. </a:t>
            </a:r>
            <a:r>
              <a:rPr lang="ar-SA" dirty="0" smtClean="0"/>
              <a:t>زيادة التحالفات والتكتلات الدولية والإقليمية،الآسيان،الإتحاد الأوربي، </a:t>
            </a:r>
            <a:r>
              <a:rPr lang="en-US" dirty="0" smtClean="0"/>
              <a:t>…. </a:t>
            </a:r>
            <a:br>
              <a:rPr lang="en-US" dirty="0" smtClean="0"/>
            </a:br>
            <a:r>
              <a:rPr lang="en-US" dirty="0" smtClean="0"/>
              <a:t/>
            </a:r>
            <a:br>
              <a:rPr lang="en-US" dirty="0" smtClean="0"/>
            </a:br>
            <a:r>
              <a:rPr lang="en-US" dirty="0" smtClean="0"/>
              <a:t>3. </a:t>
            </a:r>
            <a:r>
              <a:rPr lang="ar-SA" dirty="0" smtClean="0"/>
              <a:t>ظهور منظمات دولية مثل المنظمة العالمية التجارية</a:t>
            </a:r>
            <a:r>
              <a:rPr lang="en-US" dirty="0" smtClean="0"/>
              <a:t> </a:t>
            </a:r>
            <a:br>
              <a:rPr lang="en-US" dirty="0" smtClean="0"/>
            </a:br>
            <a:r>
              <a:rPr lang="en-US" dirty="0" smtClean="0"/>
              <a:t/>
            </a:r>
            <a:br>
              <a:rPr lang="en-US" dirty="0" smtClean="0"/>
            </a:br>
            <a:r>
              <a:rPr lang="en-US" dirty="0" smtClean="0"/>
              <a:t>4. </a:t>
            </a:r>
            <a:r>
              <a:rPr lang="ar-SA" dirty="0" smtClean="0"/>
              <a:t>التحالفات الإستراتيجية لشركات عملاقة عالمية خاصة في المجالات المصرفية والصناعية والنفط</a:t>
            </a:r>
            <a:r>
              <a:rPr lang="en-US" dirty="0" smtClean="0"/>
              <a:t/>
            </a:r>
            <a:br>
              <a:rPr lang="en-US" dirty="0" smtClean="0"/>
            </a:br>
            <a:r>
              <a:rPr lang="en-US" dirty="0" smtClean="0"/>
              <a:t/>
            </a:r>
            <a:br>
              <a:rPr lang="en-US" dirty="0" smtClean="0"/>
            </a:br>
            <a:r>
              <a:rPr lang="en-US" dirty="0" smtClean="0"/>
              <a:t>5. </a:t>
            </a:r>
            <a:r>
              <a:rPr lang="ar-SA" dirty="0" smtClean="0"/>
              <a:t>ظهور معايير الجودة العالمية</a:t>
            </a:r>
            <a:r>
              <a:rPr lang="en-US" dirty="0" smtClean="0"/>
              <a:t>.</a:t>
            </a:r>
            <a:br>
              <a:rPr lang="en-US" dirty="0" smtClean="0"/>
            </a:b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SA" sz="4800" b="1" dirty="0" smtClean="0">
                <a:solidFill>
                  <a:srgbClr val="000000"/>
                </a:solidFill>
                <a:ea typeface="Calibri"/>
                <a:cs typeface="Times New Roman"/>
              </a:rPr>
              <a:t>الفصل الثاني : عوامل ظهور العولمة</a:t>
            </a:r>
            <a:r>
              <a:rPr lang="en-US" sz="3200" dirty="0" smtClean="0">
                <a:solidFill>
                  <a:srgbClr val="000000"/>
                </a:solidFill>
                <a:latin typeface="Times New Roman"/>
                <a:ea typeface="Calibri"/>
              </a:rPr>
              <a:t> </a:t>
            </a:r>
            <a:endParaRPr lang="fr-FR" dirty="0"/>
          </a:p>
        </p:txBody>
      </p:sp>
      <p:sp>
        <p:nvSpPr>
          <p:cNvPr id="3" name="Espace réservé du contenu 2"/>
          <p:cNvSpPr>
            <a:spLocks noGrp="1"/>
          </p:cNvSpPr>
          <p:nvPr>
            <p:ph sz="quarter" idx="1"/>
          </p:nvPr>
        </p:nvSpPr>
        <p:spPr>
          <a:xfrm>
            <a:off x="571472" y="1447800"/>
            <a:ext cx="8115328" cy="4981596"/>
          </a:xfrm>
        </p:spPr>
        <p:txBody>
          <a:bodyPr>
            <a:normAutofit lnSpcReduction="10000"/>
          </a:bodyPr>
          <a:lstStyle/>
          <a:p>
            <a:pPr algn="r" rtl="1"/>
            <a:r>
              <a:rPr lang="en-US" dirty="0" smtClean="0"/>
              <a:t/>
            </a:r>
            <a:br>
              <a:rPr lang="en-US" dirty="0" smtClean="0"/>
            </a:br>
            <a:r>
              <a:rPr lang="en-US" dirty="0" smtClean="0"/>
              <a:t>6. </a:t>
            </a:r>
            <a:r>
              <a:rPr lang="ar-SA" dirty="0" smtClean="0"/>
              <a:t>تزايد حركة التجارة </a:t>
            </a:r>
            <a:r>
              <a:rPr lang="ar-SA" dirty="0" err="1" smtClean="0"/>
              <a:t>والإسثثمارات</a:t>
            </a:r>
            <a:r>
              <a:rPr lang="ar-SA" dirty="0" smtClean="0"/>
              <a:t> الأجنبية</a:t>
            </a:r>
            <a:r>
              <a:rPr lang="en-US" dirty="0" smtClean="0"/>
              <a:t>.</a:t>
            </a:r>
            <a:br>
              <a:rPr lang="en-US" dirty="0" smtClean="0"/>
            </a:br>
            <a:r>
              <a:rPr lang="en-US" dirty="0" smtClean="0"/>
              <a:t/>
            </a:r>
            <a:br>
              <a:rPr lang="en-US" dirty="0" smtClean="0"/>
            </a:br>
            <a:r>
              <a:rPr lang="en-US" dirty="0" smtClean="0"/>
              <a:t>7. </a:t>
            </a:r>
            <a:r>
              <a:rPr lang="ar-SA" dirty="0" smtClean="0"/>
              <a:t>وجود مشاكل جديدة علمية مثل التلوث البيئي،غسيل الأموال والبطالة والهجرة غير الشرعية</a:t>
            </a:r>
            <a:r>
              <a:rPr lang="en-US" dirty="0" smtClean="0"/>
              <a:t> </a:t>
            </a:r>
            <a:br>
              <a:rPr lang="en-US" dirty="0" smtClean="0"/>
            </a:br>
            <a:r>
              <a:rPr lang="en-US" dirty="0" smtClean="0"/>
              <a:t/>
            </a:r>
            <a:br>
              <a:rPr lang="en-US" dirty="0" smtClean="0"/>
            </a:br>
            <a:r>
              <a:rPr lang="en-US" dirty="0" smtClean="0"/>
              <a:t>8. </a:t>
            </a:r>
            <a:r>
              <a:rPr lang="ar-SA" dirty="0" smtClean="0"/>
              <a:t>المخدرات والتي تتطلب تعاونا دوليا ومزيدا من التنسيق</a:t>
            </a:r>
            <a:r>
              <a:rPr lang="en-US" dirty="0" smtClean="0"/>
              <a:t/>
            </a:r>
            <a:br>
              <a:rPr lang="en-US" dirty="0" smtClean="0"/>
            </a:br>
            <a:r>
              <a:rPr lang="en-US" dirty="0" smtClean="0"/>
              <a:t/>
            </a:r>
            <a:br>
              <a:rPr lang="en-US" dirty="0" smtClean="0"/>
            </a:br>
            <a:r>
              <a:rPr lang="en-US" dirty="0" smtClean="0"/>
              <a:t>9. </a:t>
            </a:r>
            <a:r>
              <a:rPr lang="ar-SA" dirty="0" smtClean="0"/>
              <a:t>تركز الثروة في أيدي عدد قليل من الدول</a:t>
            </a:r>
            <a:r>
              <a:rPr lang="en-US" dirty="0" smtClean="0"/>
              <a:t> </a:t>
            </a:r>
            <a:br>
              <a:rPr lang="en-US" dirty="0" smtClean="0"/>
            </a:br>
            <a:r>
              <a:rPr lang="en-US" dirty="0" smtClean="0"/>
              <a:t/>
            </a:r>
            <a:br>
              <a:rPr lang="en-US" dirty="0" smtClean="0"/>
            </a:br>
            <a:r>
              <a:rPr lang="en-US" dirty="0" smtClean="0"/>
              <a:t>10. </a:t>
            </a:r>
            <a:r>
              <a:rPr lang="ar-SA" dirty="0" smtClean="0"/>
              <a:t>تزايد هيمنة الاحتكارات الكبرى والشركات العابرة للقارات توفر بيئة ملائمة تساعد الولايات المتحدة الأمريكية لتلعب دور القائد العالمي دون أي مواجهة</a:t>
            </a:r>
            <a:endParaRPr lang="fr-FR" dirty="0" smtClean="0"/>
          </a:p>
          <a:p>
            <a:pPr algn="r" rtl="1"/>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sz="4800" b="1" dirty="0" smtClean="0">
                <a:solidFill>
                  <a:srgbClr val="000000"/>
                </a:solidFill>
                <a:ea typeface="Calibri"/>
                <a:cs typeface="Times New Roman"/>
              </a:rPr>
              <a:t>الفصل الثالث : أهداف العولمة</a:t>
            </a:r>
            <a:r>
              <a:rPr lang="en-US" sz="3200" dirty="0" smtClean="0">
                <a:solidFill>
                  <a:srgbClr val="000000"/>
                </a:solidFill>
                <a:latin typeface="Times New Roman"/>
                <a:ea typeface="Calibri"/>
              </a:rPr>
              <a:t> </a:t>
            </a:r>
            <a:endParaRPr lang="fr-FR" dirty="0"/>
          </a:p>
        </p:txBody>
      </p:sp>
      <p:sp>
        <p:nvSpPr>
          <p:cNvPr id="3" name="Espace réservé du contenu 2"/>
          <p:cNvSpPr>
            <a:spLocks noGrp="1"/>
          </p:cNvSpPr>
          <p:nvPr>
            <p:ph sz="quarter" idx="1"/>
          </p:nvPr>
        </p:nvSpPr>
        <p:spPr/>
        <p:txBody>
          <a:bodyPr anchor="ctr">
            <a:normAutofit/>
          </a:bodyPr>
          <a:lstStyle/>
          <a:p>
            <a:pPr algn="r" rtl="1"/>
            <a:r>
              <a:rPr lang="ar-SA" sz="4000" dirty="0" smtClean="0"/>
              <a:t>أهداف العولمة من وجهة نظر مؤيديها</a:t>
            </a:r>
            <a:endParaRPr lang="fr-FR" sz="4000" dirty="0" smtClean="0"/>
          </a:p>
          <a:p>
            <a:pPr algn="r"/>
            <a:endParaRPr lang="fr-FR" sz="4000" dirty="0" smtClean="0"/>
          </a:p>
          <a:p>
            <a:pPr algn="r" rtl="1"/>
            <a:r>
              <a:rPr lang="ar-SA" sz="4000" dirty="0" smtClean="0"/>
              <a:t>أهداف العولمة من وجهة نظر </a:t>
            </a:r>
            <a:r>
              <a:rPr lang="ar-SA" sz="4000" dirty="0" err="1" smtClean="0"/>
              <a:t>م</a:t>
            </a:r>
            <a:r>
              <a:rPr lang="ar-TN" sz="4000" dirty="0" smtClean="0"/>
              <a:t>عارضيها</a:t>
            </a:r>
            <a:endParaRPr lang="fr-FR" sz="4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rgbClr val="000000"/>
                </a:solidFill>
                <a:ea typeface="Calibri"/>
                <a:cs typeface="Times New Roman"/>
              </a:rPr>
              <a:t>أهداف العولمة من وجهة نظر مؤيديها</a:t>
            </a:r>
            <a:endParaRPr lang="fr-FR" b="1" dirty="0"/>
          </a:p>
        </p:txBody>
      </p:sp>
      <p:sp>
        <p:nvSpPr>
          <p:cNvPr id="3" name="Espace réservé du contenu 2"/>
          <p:cNvSpPr>
            <a:spLocks noGrp="1"/>
          </p:cNvSpPr>
          <p:nvPr>
            <p:ph sz="quarter" idx="1"/>
          </p:nvPr>
        </p:nvSpPr>
        <p:spPr>
          <a:xfrm>
            <a:off x="571472" y="1447800"/>
            <a:ext cx="8115328" cy="4910158"/>
          </a:xfrm>
        </p:spPr>
        <p:txBody>
          <a:bodyPr>
            <a:normAutofit fontScale="85000" lnSpcReduction="20000"/>
          </a:bodyPr>
          <a:lstStyle/>
          <a:p>
            <a:pPr algn="r" rtl="1"/>
            <a:r>
              <a:rPr lang="en-US" dirty="0" smtClean="0"/>
              <a:t/>
            </a:r>
            <a:br>
              <a:rPr lang="en-US" dirty="0" smtClean="0"/>
            </a:br>
            <a:r>
              <a:rPr lang="en-US" dirty="0" smtClean="0"/>
              <a:t>- </a:t>
            </a:r>
            <a:r>
              <a:rPr lang="ar-SA" dirty="0" smtClean="0"/>
              <a:t>توحيد الاتجاهات العالمية وتقريبها بهدف الوصول إلى تحرير التجارة العالمية(السلع ورؤوس الأموال)</a:t>
            </a:r>
            <a:r>
              <a:rPr lang="en-US" dirty="0" smtClean="0"/>
              <a:t/>
            </a:r>
            <a:br>
              <a:rPr lang="en-US" dirty="0" smtClean="0"/>
            </a:br>
            <a:r>
              <a:rPr lang="en-US" dirty="0" smtClean="0"/>
              <a:t/>
            </a:r>
            <a:br>
              <a:rPr lang="en-US" dirty="0" smtClean="0"/>
            </a:br>
            <a:r>
              <a:rPr lang="en-US" dirty="0" smtClean="0"/>
              <a:t>- </a:t>
            </a:r>
            <a:r>
              <a:rPr lang="ar-SA" dirty="0" smtClean="0"/>
              <a:t>محاولة إيجاد فر</a:t>
            </a:r>
            <a:r>
              <a:rPr lang="ar-TN" dirty="0" smtClean="0"/>
              <a:t>ص </a:t>
            </a:r>
            <a:r>
              <a:rPr lang="ar-SA" dirty="0" smtClean="0"/>
              <a:t>للنمو الاقتصادي العالمي</a:t>
            </a:r>
            <a:r>
              <a:rPr lang="en-US" dirty="0" smtClean="0"/>
              <a:t>.</a:t>
            </a:r>
            <a:br>
              <a:rPr lang="en-US" dirty="0" smtClean="0"/>
            </a:br>
            <a:r>
              <a:rPr lang="en-US" dirty="0" smtClean="0"/>
              <a:t/>
            </a:r>
            <a:br>
              <a:rPr lang="en-US" dirty="0" smtClean="0"/>
            </a:br>
            <a:r>
              <a:rPr lang="en-US" dirty="0" smtClean="0"/>
              <a:t>- </a:t>
            </a:r>
            <a:r>
              <a:rPr lang="ar-SA" dirty="0" smtClean="0"/>
              <a:t>زيادة الإنتاج العالمي وتوسيع فرص التجارة العالمية</a:t>
            </a:r>
            <a:r>
              <a:rPr lang="en-US" dirty="0" smtClean="0"/>
              <a:t>.</a:t>
            </a:r>
            <a:br>
              <a:rPr lang="en-US" dirty="0" smtClean="0"/>
            </a:br>
            <a:r>
              <a:rPr lang="en-US" dirty="0" smtClean="0"/>
              <a:t/>
            </a:r>
            <a:br>
              <a:rPr lang="en-US" dirty="0" smtClean="0"/>
            </a:br>
            <a:r>
              <a:rPr lang="en-US" dirty="0" smtClean="0"/>
              <a:t>- </a:t>
            </a:r>
            <a:r>
              <a:rPr lang="ar-SA" dirty="0" smtClean="0"/>
              <a:t>تسريع دوران رأس المال على المستوى العالمي </a:t>
            </a:r>
            <a:r>
              <a:rPr lang="en-US" dirty="0" smtClean="0"/>
              <a:t/>
            </a:r>
            <a:br>
              <a:rPr lang="en-US" dirty="0" smtClean="0"/>
            </a:br>
            <a:r>
              <a:rPr lang="en-US" dirty="0" smtClean="0"/>
              <a:t/>
            </a:r>
            <a:br>
              <a:rPr lang="en-US" dirty="0" smtClean="0"/>
            </a:br>
            <a:r>
              <a:rPr lang="en-US" dirty="0" smtClean="0"/>
              <a:t>- </a:t>
            </a:r>
            <a:r>
              <a:rPr lang="ar-SA" dirty="0" smtClean="0"/>
              <a:t>التعاون في حل المسائل ذات الطابع العالمي (الأسلحة المدمرة، مشاكل البيئة، المخدرات، الإرهاب</a:t>
            </a:r>
            <a:r>
              <a:rPr lang="en-US" dirty="0" smtClean="0"/>
              <a:t/>
            </a:r>
            <a:br>
              <a:rPr lang="en-US" dirty="0" smtClean="0"/>
            </a:br>
            <a:r>
              <a:rPr lang="en-US" dirty="0" smtClean="0"/>
              <a:t/>
            </a:r>
            <a:br>
              <a:rPr lang="en-US" dirty="0" smtClean="0"/>
            </a:br>
            <a:r>
              <a:rPr lang="en-US" dirty="0" smtClean="0"/>
              <a:t>- </a:t>
            </a:r>
            <a:r>
              <a:rPr lang="ar-SA" dirty="0" smtClean="0"/>
              <a:t>فتح الباب على </a:t>
            </a:r>
            <a:r>
              <a:rPr lang="ar-SA" dirty="0" err="1" smtClean="0"/>
              <a:t>مسراعيه</a:t>
            </a:r>
            <a:r>
              <a:rPr lang="ar-SA" dirty="0" smtClean="0"/>
              <a:t> في مجال التنافس الحر</a:t>
            </a:r>
            <a:r>
              <a:rPr lang="en-US" dirty="0" smtClean="0"/>
              <a:t>.</a:t>
            </a:r>
            <a:br>
              <a:rPr lang="en-US" dirty="0" smtClean="0"/>
            </a:br>
            <a:r>
              <a:rPr lang="en-US" dirty="0" smtClean="0"/>
              <a:t/>
            </a:r>
            <a:br>
              <a:rPr lang="en-US" dirty="0" smtClean="0"/>
            </a:br>
            <a:r>
              <a:rPr lang="en-US" dirty="0" smtClean="0"/>
              <a:t>- </a:t>
            </a:r>
            <a:r>
              <a:rPr lang="ar-SA" dirty="0" smtClean="0"/>
              <a:t>تدفق المزيد من </a:t>
            </a:r>
            <a:r>
              <a:rPr lang="ar-SA" dirty="0" err="1" smtClean="0"/>
              <a:t>الإستثمارات</a:t>
            </a:r>
            <a:r>
              <a:rPr lang="ar-SA" dirty="0" smtClean="0"/>
              <a:t> الأجنبية</a:t>
            </a:r>
            <a:r>
              <a:rPr lang="en-US" dirty="0" smtClean="0"/>
              <a:t>.</a:t>
            </a:r>
            <a:br>
              <a:rPr lang="en-US" dirty="0" smtClean="0"/>
            </a:b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pitaux">
  <a:themeElements>
    <a:clrScheme name="Capitaux">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pitaux">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pitaux">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182</TotalTime>
  <Words>2487</Words>
  <Application>Microsoft Office PowerPoint</Application>
  <PresentationFormat>عرض على الشاشة (3:4)‏</PresentationFormat>
  <Paragraphs>158</Paragraphs>
  <Slides>45</Slides>
  <Notes>0</Notes>
  <HiddenSlides>0</HiddenSlides>
  <MMClips>0</MMClips>
  <ScaleCrop>false</ScaleCrop>
  <HeadingPairs>
    <vt:vector size="4" baseType="variant">
      <vt:variant>
        <vt:lpstr>نسق</vt:lpstr>
      </vt:variant>
      <vt:variant>
        <vt:i4>1</vt:i4>
      </vt:variant>
      <vt:variant>
        <vt:lpstr>عناوين الشرائح</vt:lpstr>
      </vt:variant>
      <vt:variant>
        <vt:i4>45</vt:i4>
      </vt:variant>
    </vt:vector>
  </HeadingPairs>
  <TitlesOfParts>
    <vt:vector size="46" baseType="lpstr">
      <vt:lpstr>Capitaux</vt:lpstr>
      <vt:lpstr>220 تصل الإعلام والعولمة    د. هالة بن علي برناط </vt:lpstr>
      <vt:lpstr>مفهوم العولمة وتعريفها</vt:lpstr>
      <vt:lpstr>مفهوم العولمة</vt:lpstr>
      <vt:lpstr>تعريف العولمة</vt:lpstr>
      <vt:lpstr>تعريف العولمة</vt:lpstr>
      <vt:lpstr>الفصل الثاني : عوامل ظهور العولمة </vt:lpstr>
      <vt:lpstr>الفصل الثاني : عوامل ظهور العولمة </vt:lpstr>
      <vt:lpstr>الفصل الثالث : أهداف العولمة </vt:lpstr>
      <vt:lpstr>أهداف العولمة من وجهة نظر مؤيديها</vt:lpstr>
      <vt:lpstr>أهداف العولمة من وجهة نظر معارضيها</vt:lpstr>
      <vt:lpstr>ثقافة العولمة</vt:lpstr>
      <vt:lpstr>الفصل الرابع : وسائل الإعلام والعولمة</vt:lpstr>
      <vt:lpstr>تعريف إعلام العولمة : </vt:lpstr>
      <vt:lpstr>الفصل الخامس : العولمة الإعلامية </vt:lpstr>
      <vt:lpstr>العولمة الإعلامية</vt:lpstr>
      <vt:lpstr>العولمة الإعلامية</vt:lpstr>
      <vt:lpstr>ويمكن القول إن وسائل الإعلام وشبكات الاتصال تؤدي مجموعة من المهام في مسار العولمة يمكن ذكرها:  </vt:lpstr>
      <vt:lpstr>الفصل السادس : مؤسسات وأدوات العولمة </vt:lpstr>
      <vt:lpstr>مؤسسات وأدوات العولمة</vt:lpstr>
      <vt:lpstr>الفصل السابع : سمات إعلام العولمة </vt:lpstr>
      <vt:lpstr>الفصل الثامن : وظائف إعلام العولمة</vt:lpstr>
      <vt:lpstr>وظائف إعلام العولمة</vt:lpstr>
      <vt:lpstr> نفوذ إعلام العولمة</vt:lpstr>
      <vt:lpstr> نفوذ إعلام العولمة</vt:lpstr>
      <vt:lpstr>الفصل العاشر : عولمة الرسالة الإعلامية </vt:lpstr>
      <vt:lpstr>الفصل العاشر : عولمة الرسالة الإعلامية</vt:lpstr>
      <vt:lpstr>الفصل الحادي عشر : المخاطر السلبية للعولمة </vt:lpstr>
      <vt:lpstr>الفصل الحادي عشر : المخاطر السلبية للعولمة</vt:lpstr>
      <vt:lpstr>الفصل الحادي عشر : المخاطر السلبية للعولمة</vt:lpstr>
      <vt:lpstr>الفصل الحادي عشر : المخاطر السلبية للعولمة</vt:lpstr>
      <vt:lpstr>الفصل الثاني عشر : سمات الاتصال والإعلام الدولي في عصر العولمة</vt:lpstr>
      <vt:lpstr>الفصل الثالث عشر :العولمة والتغير الثقافي</vt:lpstr>
      <vt:lpstr>العولمة والتغير الثقافي</vt:lpstr>
      <vt:lpstr>العولمة والتغير الثقافي</vt:lpstr>
      <vt:lpstr>العولمة والتغير الثقافي</vt:lpstr>
      <vt:lpstr>العولمة والتغير الثقافي</vt:lpstr>
      <vt:lpstr> العولمة والتغير الثقافي  حوار الحضارات</vt:lpstr>
      <vt:lpstr>شروط الحوار الحضاري</vt:lpstr>
      <vt:lpstr>الدين والحوار الحضاري</vt:lpstr>
      <vt:lpstr>تقرير ماك برايد عالم واحد وأصوات متعددة  </vt:lpstr>
      <vt:lpstr>تقرير ماك برايد عالم واحد وأصوات متعددة</vt:lpstr>
      <vt:lpstr>تقرير ماك برايد عالم واحد وأصوات متعددة</vt:lpstr>
      <vt:lpstr>تقرير ماك برايد عالم واحد وأصوات متعددة</vt:lpstr>
      <vt:lpstr>أبرز توصيات تقرير ماك برايد عالم واحد وأصوات متعددة</vt:lpstr>
      <vt:lpstr>إعلام وعولمة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220 تصل الإعلام والعولمة    د. هالة بن علي برناط</dc:title>
  <dc:creator>kamel</dc:creator>
  <cp:lastModifiedBy>nahla</cp:lastModifiedBy>
  <cp:revision>23</cp:revision>
  <dcterms:created xsi:type="dcterms:W3CDTF">2016-09-30T09:10:27Z</dcterms:created>
  <dcterms:modified xsi:type="dcterms:W3CDTF">2016-12-25T07:58:16Z</dcterms:modified>
</cp:coreProperties>
</file>