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1FD44-CC15-4C3A-BDCF-8D5B67DDEB7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6872BE55-54A9-417A-870B-CE091CBD57B7}">
      <dgm:prSet phldrT="[Text]" custT="1"/>
      <dgm:spPr>
        <a:solidFill>
          <a:schemeClr val="bg2">
            <a:lumMod val="75000"/>
            <a:lumOff val="25000"/>
          </a:schemeClr>
        </a:solidFill>
      </dgm:spPr>
      <dgm:t>
        <a:bodyPr/>
        <a:lstStyle/>
        <a:p>
          <a:r>
            <a:rPr lang="ar-SA" sz="2800" dirty="0" smtClean="0"/>
            <a:t>المعلنون</a:t>
          </a:r>
          <a:endParaRPr lang="en-US" sz="2800" dirty="0"/>
        </a:p>
      </dgm:t>
    </dgm:pt>
    <dgm:pt modelId="{3D144572-53A0-4285-B7CC-EFB04A54C505}" type="parTrans" cxnId="{3EFB2BDD-7F28-48A7-B252-A9686D7C5979}">
      <dgm:prSet/>
      <dgm:spPr/>
      <dgm:t>
        <a:bodyPr/>
        <a:lstStyle/>
        <a:p>
          <a:endParaRPr lang="en-US"/>
        </a:p>
      </dgm:t>
    </dgm:pt>
    <dgm:pt modelId="{F8B28BFB-FB7A-43D9-B03F-DC49E46D27D2}" type="sibTrans" cxnId="{3EFB2BDD-7F28-48A7-B252-A9686D7C5979}">
      <dgm:prSet/>
      <dgm:spPr/>
      <dgm:t>
        <a:bodyPr/>
        <a:lstStyle/>
        <a:p>
          <a:endParaRPr lang="en-US"/>
        </a:p>
      </dgm:t>
    </dgm:pt>
    <dgm:pt modelId="{3346F221-CBDA-4B9A-831F-AADA59F0F0D6}">
      <dgm:prSet phldrT="[Text]" custT="1"/>
      <dgm:spPr/>
      <dgm:t>
        <a:bodyPr anchor="t"/>
        <a:lstStyle/>
        <a:p>
          <a:pPr algn="r" rtl="1"/>
          <a:r>
            <a:rPr lang="ar-SA" sz="1500" dirty="0" smtClean="0"/>
            <a:t>إذا حصرنا الإعلان بالأغراض التجارية فإن المعلنين هم التجار، أفراداً أو شركات يستهدفون أساسا الترويج لمنتجاتهم، بغض النظر عن وصفه سواء كان منتجاً لسلعة أو مستورداً لها أو موزعا لها أو مقدماً للخدمة المعلن عنها، وسواء كان تاجر جملة أو تاجر تجزئة أو وكيل بالعقود أو وكيل بالعمولة</a:t>
          </a:r>
          <a:endParaRPr lang="en-US" sz="1500" dirty="0"/>
        </a:p>
      </dgm:t>
    </dgm:pt>
    <dgm:pt modelId="{68707707-B4B5-4CD8-A455-2E3A1F8D2177}" type="parTrans" cxnId="{98957EB0-21F4-4BB8-85F6-3BD86C732D9B}">
      <dgm:prSet/>
      <dgm:spPr/>
      <dgm:t>
        <a:bodyPr/>
        <a:lstStyle/>
        <a:p>
          <a:endParaRPr lang="en-US"/>
        </a:p>
      </dgm:t>
    </dgm:pt>
    <dgm:pt modelId="{5565A1F2-D298-42DA-B6BD-971F598155F2}" type="sibTrans" cxnId="{98957EB0-21F4-4BB8-85F6-3BD86C732D9B}">
      <dgm:prSet/>
      <dgm:spPr/>
      <dgm:t>
        <a:bodyPr/>
        <a:lstStyle/>
        <a:p>
          <a:endParaRPr lang="en-US"/>
        </a:p>
      </dgm:t>
    </dgm:pt>
    <dgm:pt modelId="{1745883F-332B-408F-9FF5-46D39D97D985}">
      <dgm:prSet phldrT="[Text]" custT="1"/>
      <dgm:spPr/>
      <dgm:t>
        <a:bodyPr anchor="t"/>
        <a:lstStyle/>
        <a:p>
          <a:pPr algn="r"/>
          <a:r>
            <a:rPr lang="ar-SA" sz="1500" dirty="0" smtClean="0"/>
            <a:t>وهي منشآت متخصصة تعمل في خدمة النشاط الإعلاني للمعلنين، ولها ثلاثة أنواع</a:t>
          </a:r>
          <a:endParaRPr lang="en-US" sz="1500" dirty="0"/>
        </a:p>
      </dgm:t>
    </dgm:pt>
    <dgm:pt modelId="{02777CE4-6EE2-4930-A282-B2F391ACFDC7}" type="parTrans" cxnId="{19A52C33-7449-4A9F-9C50-D85FAC6B003D}">
      <dgm:prSet/>
      <dgm:spPr/>
      <dgm:t>
        <a:bodyPr/>
        <a:lstStyle/>
        <a:p>
          <a:endParaRPr lang="en-US"/>
        </a:p>
      </dgm:t>
    </dgm:pt>
    <dgm:pt modelId="{7435FCF5-2B74-47C8-B8B1-E88DDEEDD891}" type="sibTrans" cxnId="{19A52C33-7449-4A9F-9C50-D85FAC6B003D}">
      <dgm:prSet/>
      <dgm:spPr/>
      <dgm:t>
        <a:bodyPr/>
        <a:lstStyle/>
        <a:p>
          <a:endParaRPr lang="en-US"/>
        </a:p>
      </dgm:t>
    </dgm:pt>
    <dgm:pt modelId="{2BA9B152-0D68-478D-A04F-3A63390C61DE}">
      <dgm:prSet phldrT="[Text]" custT="1"/>
      <dgm:spPr>
        <a:solidFill>
          <a:schemeClr val="bg2">
            <a:lumMod val="75000"/>
            <a:lumOff val="25000"/>
          </a:schemeClr>
        </a:solidFill>
      </dgm:spPr>
      <dgm:t>
        <a:bodyPr/>
        <a:lstStyle/>
        <a:p>
          <a:r>
            <a:rPr lang="ar-SA" sz="2800" dirty="0" smtClean="0"/>
            <a:t>أداة الإعلان</a:t>
          </a:r>
          <a:endParaRPr lang="en-US" sz="2800" dirty="0"/>
        </a:p>
      </dgm:t>
    </dgm:pt>
    <dgm:pt modelId="{068A3E76-59AA-4AE5-B505-4C1B9BD71219}" type="parTrans" cxnId="{5584FAA9-4627-4624-98A2-D52CA9604F1F}">
      <dgm:prSet/>
      <dgm:spPr/>
      <dgm:t>
        <a:bodyPr/>
        <a:lstStyle/>
        <a:p>
          <a:endParaRPr lang="en-US"/>
        </a:p>
      </dgm:t>
    </dgm:pt>
    <dgm:pt modelId="{E9FA1165-87B3-4663-881A-1EA6ED363217}" type="sibTrans" cxnId="{5584FAA9-4627-4624-98A2-D52CA9604F1F}">
      <dgm:prSet/>
      <dgm:spPr/>
      <dgm:t>
        <a:bodyPr/>
        <a:lstStyle/>
        <a:p>
          <a:endParaRPr lang="en-US"/>
        </a:p>
      </dgm:t>
    </dgm:pt>
    <dgm:pt modelId="{E8398CF5-B056-4CF6-9913-F57AD3634467}">
      <dgm:prSet phldrT="[Text]" custT="1"/>
      <dgm:spPr/>
      <dgm:t>
        <a:bodyPr anchor="t"/>
        <a:lstStyle/>
        <a:p>
          <a:pPr algn="r"/>
          <a:r>
            <a:rPr lang="ar-SA" sz="1500" dirty="0" smtClean="0"/>
            <a:t>وهي الوسيلة أو الوساطة المستخدمة لنقل الرسالة الإعلانية من المعلن إلى الجمهور المستهدف فالعملية الإعلانية لا تكتمل إلا بنقل المعلومات التي تتضمنها الرسالة الإعلانية عن طريق وسيلة تعرف بقناة أو أداة نشر .</a:t>
          </a:r>
        </a:p>
        <a:p>
          <a:pPr algn="r"/>
          <a:endParaRPr lang="ar-SA" sz="1500" dirty="0" smtClean="0"/>
        </a:p>
        <a:p>
          <a:pPr algn="r"/>
          <a:r>
            <a:rPr lang="ar-SA" sz="1500" dirty="0" smtClean="0"/>
            <a:t>وأدوات الإعلان لا تقع تحت حصر فمنها الوسائل التقليدية مثل : الصحف و الرسم على الجدران، ومنها ومنها إلكتروني مثل : وسائل التواصل الاجتماعي المختلفة</a:t>
          </a:r>
          <a:endParaRPr lang="en-US" sz="1500" dirty="0"/>
        </a:p>
      </dgm:t>
    </dgm:pt>
    <dgm:pt modelId="{0802BC55-9CBB-43C9-8D8D-51C55639ECF8}" type="parTrans" cxnId="{5332B7FA-F8F2-4C5F-A010-4CC6A6B8C7BD}">
      <dgm:prSet/>
      <dgm:spPr/>
      <dgm:t>
        <a:bodyPr/>
        <a:lstStyle/>
        <a:p>
          <a:endParaRPr lang="en-US"/>
        </a:p>
      </dgm:t>
    </dgm:pt>
    <dgm:pt modelId="{D485EF61-2044-4125-AA69-F1FFC1132CA2}" type="sibTrans" cxnId="{5332B7FA-F8F2-4C5F-A010-4CC6A6B8C7BD}">
      <dgm:prSet/>
      <dgm:spPr/>
      <dgm:t>
        <a:bodyPr/>
        <a:lstStyle/>
        <a:p>
          <a:endParaRPr lang="en-US"/>
        </a:p>
      </dgm:t>
    </dgm:pt>
    <dgm:pt modelId="{16A98FB3-33FD-4E5B-ACE0-14E4AC807D48}">
      <dgm:prSet phldrT="[Text]" custT="1"/>
      <dgm:spPr>
        <a:solidFill>
          <a:schemeClr val="bg2">
            <a:lumMod val="75000"/>
            <a:lumOff val="25000"/>
          </a:schemeClr>
        </a:solidFill>
      </dgm:spPr>
      <dgm:t>
        <a:bodyPr/>
        <a:lstStyle/>
        <a:p>
          <a:r>
            <a:rPr lang="ar-SA" sz="2800" dirty="0" smtClean="0"/>
            <a:t>وكالات الإعلان </a:t>
          </a:r>
          <a:endParaRPr lang="en-US" sz="2800" dirty="0"/>
        </a:p>
      </dgm:t>
    </dgm:pt>
    <dgm:pt modelId="{9F31F1BD-6ED2-41C4-8B20-C2953E4CCBD8}" type="sibTrans" cxnId="{9FB77FAF-0B09-4341-9EAC-6B4B84A67F2A}">
      <dgm:prSet/>
      <dgm:spPr/>
      <dgm:t>
        <a:bodyPr/>
        <a:lstStyle/>
        <a:p>
          <a:endParaRPr lang="en-US"/>
        </a:p>
      </dgm:t>
    </dgm:pt>
    <dgm:pt modelId="{C00C77B0-B2E7-403B-85F9-72824933A1A3}" type="parTrans" cxnId="{9FB77FAF-0B09-4341-9EAC-6B4B84A67F2A}">
      <dgm:prSet/>
      <dgm:spPr/>
      <dgm:t>
        <a:bodyPr/>
        <a:lstStyle/>
        <a:p>
          <a:endParaRPr lang="en-US"/>
        </a:p>
      </dgm:t>
    </dgm:pt>
    <dgm:pt modelId="{64EDE302-FB98-4CF9-81CF-60365807D04C}">
      <dgm:prSet phldrT="[Text]" custT="1"/>
      <dgm:spPr/>
      <dgm:t>
        <a:bodyPr anchor="t"/>
        <a:lstStyle/>
        <a:p>
          <a:pPr algn="r"/>
          <a:endParaRPr lang="ar-SA" sz="1500" dirty="0" smtClean="0"/>
        </a:p>
        <a:p>
          <a:pPr algn="r"/>
          <a:r>
            <a:rPr lang="ar-SA" sz="1500" dirty="0" smtClean="0"/>
            <a:t>وكالة الإعلانات الوسيط : وهي تقتصر على أداء دور الوساطة بين المعلن و القائمين على تصميم الإعلان وإعداده وتنفيذه وأدوات نشره .</a:t>
          </a:r>
        </a:p>
        <a:p>
          <a:pPr algn="r"/>
          <a:endParaRPr lang="en-US" sz="1500" dirty="0" smtClean="0"/>
        </a:p>
        <a:p>
          <a:pPr algn="r" rtl="1"/>
          <a:r>
            <a:rPr lang="ar-SA" sz="1500" dirty="0" smtClean="0"/>
            <a:t>وكالات الإعلان المتكاملة ، وهي أهم وكالات الإعلان وأكبرها،بالنظر لإمكانيتها الكبيره وما يتوفر لديها من أجهزة و أدوات مختصة، ومن يعمل معها من مختصين ويعهد إليهم بإعداد الإعلان وتصميمه و إخراجة ثم الاتصال بأداة النشر.</a:t>
          </a:r>
        </a:p>
        <a:p>
          <a:pPr algn="r" rtl="1"/>
          <a:endParaRPr lang="en-US" sz="1500" dirty="0" smtClean="0"/>
        </a:p>
        <a:p>
          <a:pPr algn="r" rtl="1"/>
          <a:r>
            <a:rPr lang="ar-SA" sz="1500" dirty="0" smtClean="0"/>
            <a:t>وكالات الإعلان المختصة ، وهذا التخصص قد يكون في نوع أو اكثر من أنواع الإعلانات مثل الإعلانات المضيئة، وقد تكون متخصصة في مرحلة من مراحل الإعلان المتعددة من ابتكار فكرة الإعلان أو تصميمه أو تنفيذه.</a:t>
          </a:r>
          <a:endParaRPr lang="en-US" sz="1500" dirty="0"/>
        </a:p>
      </dgm:t>
    </dgm:pt>
    <dgm:pt modelId="{7519D8DB-FBC3-4DA1-BF91-1E00C04A1E70}" type="parTrans" cxnId="{C428C6B7-7C71-4174-9ADA-F399DEA8FEB8}">
      <dgm:prSet/>
      <dgm:spPr/>
      <dgm:t>
        <a:bodyPr/>
        <a:lstStyle/>
        <a:p>
          <a:endParaRPr lang="en-US"/>
        </a:p>
      </dgm:t>
    </dgm:pt>
    <dgm:pt modelId="{9642E316-AAA9-4272-8A02-212C1DDD6D2B}" type="sibTrans" cxnId="{C428C6B7-7C71-4174-9ADA-F399DEA8FEB8}">
      <dgm:prSet/>
      <dgm:spPr/>
      <dgm:t>
        <a:bodyPr/>
        <a:lstStyle/>
        <a:p>
          <a:endParaRPr lang="en-US"/>
        </a:p>
      </dgm:t>
    </dgm:pt>
    <dgm:pt modelId="{B86DC07E-71C6-4E7C-9604-CA20858C929E}" type="pres">
      <dgm:prSet presAssocID="{9AB1FD44-CC15-4C3A-BDCF-8D5B67DDEB70}" presName="Name0" presStyleCnt="0">
        <dgm:presLayoutVars>
          <dgm:dir/>
          <dgm:animLvl val="lvl"/>
          <dgm:resizeHandles val="exact"/>
        </dgm:presLayoutVars>
      </dgm:prSet>
      <dgm:spPr/>
      <dgm:t>
        <a:bodyPr/>
        <a:lstStyle/>
        <a:p>
          <a:endParaRPr lang="en-US"/>
        </a:p>
      </dgm:t>
    </dgm:pt>
    <dgm:pt modelId="{9ADFA524-3BB1-4A39-BA7D-F5BA6848364B}" type="pres">
      <dgm:prSet presAssocID="{6872BE55-54A9-417A-870B-CE091CBD57B7}" presName="composite" presStyleCnt="0"/>
      <dgm:spPr/>
    </dgm:pt>
    <dgm:pt modelId="{D937D5A9-F722-4036-85DD-0E6D5CFE206B}" type="pres">
      <dgm:prSet presAssocID="{6872BE55-54A9-417A-870B-CE091CBD57B7}" presName="parTx" presStyleLbl="alignNode1" presStyleIdx="0" presStyleCnt="3">
        <dgm:presLayoutVars>
          <dgm:chMax val="0"/>
          <dgm:chPref val="0"/>
          <dgm:bulletEnabled val="1"/>
        </dgm:presLayoutVars>
      </dgm:prSet>
      <dgm:spPr/>
      <dgm:t>
        <a:bodyPr/>
        <a:lstStyle/>
        <a:p>
          <a:endParaRPr lang="en-US"/>
        </a:p>
      </dgm:t>
    </dgm:pt>
    <dgm:pt modelId="{91719103-40F9-49A0-87C0-0E12F3E84BD4}" type="pres">
      <dgm:prSet presAssocID="{6872BE55-54A9-417A-870B-CE091CBD57B7}" presName="desTx" presStyleLbl="alignAccFollowNode1" presStyleIdx="0" presStyleCnt="3">
        <dgm:presLayoutVars>
          <dgm:bulletEnabled val="1"/>
        </dgm:presLayoutVars>
      </dgm:prSet>
      <dgm:spPr/>
      <dgm:t>
        <a:bodyPr/>
        <a:lstStyle/>
        <a:p>
          <a:endParaRPr lang="en-US"/>
        </a:p>
      </dgm:t>
    </dgm:pt>
    <dgm:pt modelId="{9D77A41B-0CD8-443C-A95C-359AA137B4BD}" type="pres">
      <dgm:prSet presAssocID="{F8B28BFB-FB7A-43D9-B03F-DC49E46D27D2}" presName="space" presStyleCnt="0"/>
      <dgm:spPr/>
    </dgm:pt>
    <dgm:pt modelId="{3B55BBCA-649E-446E-B221-CADBAD67C2D6}" type="pres">
      <dgm:prSet presAssocID="{16A98FB3-33FD-4E5B-ACE0-14E4AC807D48}" presName="composite" presStyleCnt="0"/>
      <dgm:spPr/>
    </dgm:pt>
    <dgm:pt modelId="{7FDEB65C-C6BA-40D5-9331-7A352287C1FC}" type="pres">
      <dgm:prSet presAssocID="{16A98FB3-33FD-4E5B-ACE0-14E4AC807D48}" presName="parTx" presStyleLbl="alignNode1" presStyleIdx="1" presStyleCnt="3">
        <dgm:presLayoutVars>
          <dgm:chMax val="0"/>
          <dgm:chPref val="0"/>
          <dgm:bulletEnabled val="1"/>
        </dgm:presLayoutVars>
      </dgm:prSet>
      <dgm:spPr/>
      <dgm:t>
        <a:bodyPr/>
        <a:lstStyle/>
        <a:p>
          <a:endParaRPr lang="en-US"/>
        </a:p>
      </dgm:t>
    </dgm:pt>
    <dgm:pt modelId="{1ACD01F4-EEBC-4687-9D69-04FF5629874D}" type="pres">
      <dgm:prSet presAssocID="{16A98FB3-33FD-4E5B-ACE0-14E4AC807D48}" presName="desTx" presStyleLbl="alignAccFollowNode1" presStyleIdx="1" presStyleCnt="3">
        <dgm:presLayoutVars>
          <dgm:bulletEnabled val="1"/>
        </dgm:presLayoutVars>
      </dgm:prSet>
      <dgm:spPr/>
      <dgm:t>
        <a:bodyPr/>
        <a:lstStyle/>
        <a:p>
          <a:endParaRPr lang="en-US"/>
        </a:p>
      </dgm:t>
    </dgm:pt>
    <dgm:pt modelId="{51FB3404-A76D-49A1-9404-657E0CA87553}" type="pres">
      <dgm:prSet presAssocID="{9F31F1BD-6ED2-41C4-8B20-C2953E4CCBD8}" presName="space" presStyleCnt="0"/>
      <dgm:spPr/>
    </dgm:pt>
    <dgm:pt modelId="{C1B179FB-64EF-4BAD-8555-8CB76C421BA0}" type="pres">
      <dgm:prSet presAssocID="{2BA9B152-0D68-478D-A04F-3A63390C61DE}" presName="composite" presStyleCnt="0"/>
      <dgm:spPr/>
    </dgm:pt>
    <dgm:pt modelId="{00A94CA3-442A-4AA5-8523-34C751096FFC}" type="pres">
      <dgm:prSet presAssocID="{2BA9B152-0D68-478D-A04F-3A63390C61DE}" presName="parTx" presStyleLbl="alignNode1" presStyleIdx="2" presStyleCnt="3">
        <dgm:presLayoutVars>
          <dgm:chMax val="0"/>
          <dgm:chPref val="0"/>
          <dgm:bulletEnabled val="1"/>
        </dgm:presLayoutVars>
      </dgm:prSet>
      <dgm:spPr/>
      <dgm:t>
        <a:bodyPr/>
        <a:lstStyle/>
        <a:p>
          <a:endParaRPr lang="en-US"/>
        </a:p>
      </dgm:t>
    </dgm:pt>
    <dgm:pt modelId="{B2A3687E-4AF9-4F52-B256-ACABA3D610C3}" type="pres">
      <dgm:prSet presAssocID="{2BA9B152-0D68-478D-A04F-3A63390C61DE}" presName="desTx" presStyleLbl="alignAccFollowNode1" presStyleIdx="2" presStyleCnt="3">
        <dgm:presLayoutVars>
          <dgm:bulletEnabled val="1"/>
        </dgm:presLayoutVars>
      </dgm:prSet>
      <dgm:spPr/>
      <dgm:t>
        <a:bodyPr/>
        <a:lstStyle/>
        <a:p>
          <a:endParaRPr lang="en-US"/>
        </a:p>
      </dgm:t>
    </dgm:pt>
  </dgm:ptLst>
  <dgm:cxnLst>
    <dgm:cxn modelId="{9BB06E44-C295-4EA5-904F-C73734D94942}" type="presOf" srcId="{9AB1FD44-CC15-4C3A-BDCF-8D5B67DDEB70}" destId="{B86DC07E-71C6-4E7C-9604-CA20858C929E}" srcOrd="0" destOrd="0" presId="urn:microsoft.com/office/officeart/2005/8/layout/hList1"/>
    <dgm:cxn modelId="{C912E53B-4CC8-409A-8AA6-0FE9ADD653EC}" type="presOf" srcId="{64EDE302-FB98-4CF9-81CF-60365807D04C}" destId="{1ACD01F4-EEBC-4687-9D69-04FF5629874D}" srcOrd="0" destOrd="1" presId="urn:microsoft.com/office/officeart/2005/8/layout/hList1"/>
    <dgm:cxn modelId="{62F5A1AC-E17D-4C05-B41E-C769091734FA}" type="presOf" srcId="{2BA9B152-0D68-478D-A04F-3A63390C61DE}" destId="{00A94CA3-442A-4AA5-8523-34C751096FFC}" srcOrd="0" destOrd="0" presId="urn:microsoft.com/office/officeart/2005/8/layout/hList1"/>
    <dgm:cxn modelId="{C428C6B7-7C71-4174-9ADA-F399DEA8FEB8}" srcId="{16A98FB3-33FD-4E5B-ACE0-14E4AC807D48}" destId="{64EDE302-FB98-4CF9-81CF-60365807D04C}" srcOrd="1" destOrd="0" parTransId="{7519D8DB-FBC3-4DA1-BF91-1E00C04A1E70}" sibTransId="{9642E316-AAA9-4272-8A02-212C1DDD6D2B}"/>
    <dgm:cxn modelId="{84F0C676-262E-4E9C-BA65-4F441F77F711}" type="presOf" srcId="{E8398CF5-B056-4CF6-9913-F57AD3634467}" destId="{B2A3687E-4AF9-4F52-B256-ACABA3D610C3}" srcOrd="0" destOrd="0" presId="urn:microsoft.com/office/officeart/2005/8/layout/hList1"/>
    <dgm:cxn modelId="{3292E87B-6387-4F48-8A4F-156C5ABFC3FF}" type="presOf" srcId="{1745883F-332B-408F-9FF5-46D39D97D985}" destId="{1ACD01F4-EEBC-4687-9D69-04FF5629874D}" srcOrd="0" destOrd="0" presId="urn:microsoft.com/office/officeart/2005/8/layout/hList1"/>
    <dgm:cxn modelId="{9F3956CC-EFC1-4129-A55C-DC7CE4774FB1}" type="presOf" srcId="{16A98FB3-33FD-4E5B-ACE0-14E4AC807D48}" destId="{7FDEB65C-C6BA-40D5-9331-7A352287C1FC}" srcOrd="0" destOrd="0" presId="urn:microsoft.com/office/officeart/2005/8/layout/hList1"/>
    <dgm:cxn modelId="{5332B7FA-F8F2-4C5F-A010-4CC6A6B8C7BD}" srcId="{2BA9B152-0D68-478D-A04F-3A63390C61DE}" destId="{E8398CF5-B056-4CF6-9913-F57AD3634467}" srcOrd="0" destOrd="0" parTransId="{0802BC55-9CBB-43C9-8D8D-51C55639ECF8}" sibTransId="{D485EF61-2044-4125-AA69-F1FFC1132CA2}"/>
    <dgm:cxn modelId="{3827E555-6E2C-496B-9FA4-0BFF45321401}" type="presOf" srcId="{3346F221-CBDA-4B9A-831F-AADA59F0F0D6}" destId="{91719103-40F9-49A0-87C0-0E12F3E84BD4}" srcOrd="0" destOrd="0" presId="urn:microsoft.com/office/officeart/2005/8/layout/hList1"/>
    <dgm:cxn modelId="{9FB77FAF-0B09-4341-9EAC-6B4B84A67F2A}" srcId="{9AB1FD44-CC15-4C3A-BDCF-8D5B67DDEB70}" destId="{16A98FB3-33FD-4E5B-ACE0-14E4AC807D48}" srcOrd="1" destOrd="0" parTransId="{C00C77B0-B2E7-403B-85F9-72824933A1A3}" sibTransId="{9F31F1BD-6ED2-41C4-8B20-C2953E4CCBD8}"/>
    <dgm:cxn modelId="{5584FAA9-4627-4624-98A2-D52CA9604F1F}" srcId="{9AB1FD44-CC15-4C3A-BDCF-8D5B67DDEB70}" destId="{2BA9B152-0D68-478D-A04F-3A63390C61DE}" srcOrd="2" destOrd="0" parTransId="{068A3E76-59AA-4AE5-B505-4C1B9BD71219}" sibTransId="{E9FA1165-87B3-4663-881A-1EA6ED363217}"/>
    <dgm:cxn modelId="{98957EB0-21F4-4BB8-85F6-3BD86C732D9B}" srcId="{6872BE55-54A9-417A-870B-CE091CBD57B7}" destId="{3346F221-CBDA-4B9A-831F-AADA59F0F0D6}" srcOrd="0" destOrd="0" parTransId="{68707707-B4B5-4CD8-A455-2E3A1F8D2177}" sibTransId="{5565A1F2-D298-42DA-B6BD-971F598155F2}"/>
    <dgm:cxn modelId="{19A52C33-7449-4A9F-9C50-D85FAC6B003D}" srcId="{16A98FB3-33FD-4E5B-ACE0-14E4AC807D48}" destId="{1745883F-332B-408F-9FF5-46D39D97D985}" srcOrd="0" destOrd="0" parTransId="{02777CE4-6EE2-4930-A282-B2F391ACFDC7}" sibTransId="{7435FCF5-2B74-47C8-B8B1-E88DDEEDD891}"/>
    <dgm:cxn modelId="{B1F99ED5-123D-41C1-B68D-0A759ECBAF10}" type="presOf" srcId="{6872BE55-54A9-417A-870B-CE091CBD57B7}" destId="{D937D5A9-F722-4036-85DD-0E6D5CFE206B}" srcOrd="0" destOrd="0" presId="urn:microsoft.com/office/officeart/2005/8/layout/hList1"/>
    <dgm:cxn modelId="{3EFB2BDD-7F28-48A7-B252-A9686D7C5979}" srcId="{9AB1FD44-CC15-4C3A-BDCF-8D5B67DDEB70}" destId="{6872BE55-54A9-417A-870B-CE091CBD57B7}" srcOrd="0" destOrd="0" parTransId="{3D144572-53A0-4285-B7CC-EFB04A54C505}" sibTransId="{F8B28BFB-FB7A-43D9-B03F-DC49E46D27D2}"/>
    <dgm:cxn modelId="{55C61114-9DCE-47ED-A4D8-ABB459B1526E}" type="presParOf" srcId="{B86DC07E-71C6-4E7C-9604-CA20858C929E}" destId="{9ADFA524-3BB1-4A39-BA7D-F5BA6848364B}" srcOrd="0" destOrd="0" presId="urn:microsoft.com/office/officeart/2005/8/layout/hList1"/>
    <dgm:cxn modelId="{580CF6DE-3BBE-40D7-8FE9-D780B2CC7077}" type="presParOf" srcId="{9ADFA524-3BB1-4A39-BA7D-F5BA6848364B}" destId="{D937D5A9-F722-4036-85DD-0E6D5CFE206B}" srcOrd="0" destOrd="0" presId="urn:microsoft.com/office/officeart/2005/8/layout/hList1"/>
    <dgm:cxn modelId="{F6BCB9AC-4204-4BA3-A909-FEB19090542F}" type="presParOf" srcId="{9ADFA524-3BB1-4A39-BA7D-F5BA6848364B}" destId="{91719103-40F9-49A0-87C0-0E12F3E84BD4}" srcOrd="1" destOrd="0" presId="urn:microsoft.com/office/officeart/2005/8/layout/hList1"/>
    <dgm:cxn modelId="{DE2E017C-2746-4116-8FC8-D1191C77139B}" type="presParOf" srcId="{B86DC07E-71C6-4E7C-9604-CA20858C929E}" destId="{9D77A41B-0CD8-443C-A95C-359AA137B4BD}" srcOrd="1" destOrd="0" presId="urn:microsoft.com/office/officeart/2005/8/layout/hList1"/>
    <dgm:cxn modelId="{9140078C-A37F-431D-A30C-057E27CE90EE}" type="presParOf" srcId="{B86DC07E-71C6-4E7C-9604-CA20858C929E}" destId="{3B55BBCA-649E-446E-B221-CADBAD67C2D6}" srcOrd="2" destOrd="0" presId="urn:microsoft.com/office/officeart/2005/8/layout/hList1"/>
    <dgm:cxn modelId="{58285D8F-54F1-4EA2-B7F6-72A90972C317}" type="presParOf" srcId="{3B55BBCA-649E-446E-B221-CADBAD67C2D6}" destId="{7FDEB65C-C6BA-40D5-9331-7A352287C1FC}" srcOrd="0" destOrd="0" presId="urn:microsoft.com/office/officeart/2005/8/layout/hList1"/>
    <dgm:cxn modelId="{0CDF75E3-E9F1-4561-AB1F-F6BE093B70B0}" type="presParOf" srcId="{3B55BBCA-649E-446E-B221-CADBAD67C2D6}" destId="{1ACD01F4-EEBC-4687-9D69-04FF5629874D}" srcOrd="1" destOrd="0" presId="urn:microsoft.com/office/officeart/2005/8/layout/hList1"/>
    <dgm:cxn modelId="{07A26106-A36A-4BDB-B593-999CD78379E0}" type="presParOf" srcId="{B86DC07E-71C6-4E7C-9604-CA20858C929E}" destId="{51FB3404-A76D-49A1-9404-657E0CA87553}" srcOrd="3" destOrd="0" presId="urn:microsoft.com/office/officeart/2005/8/layout/hList1"/>
    <dgm:cxn modelId="{1CB55056-A3F2-4EC7-84B3-B4AD0C63A25C}" type="presParOf" srcId="{B86DC07E-71C6-4E7C-9604-CA20858C929E}" destId="{C1B179FB-64EF-4BAD-8555-8CB76C421BA0}" srcOrd="4" destOrd="0" presId="urn:microsoft.com/office/officeart/2005/8/layout/hList1"/>
    <dgm:cxn modelId="{2DF95749-ED6B-4B06-AD1D-43BEEA77050A}" type="presParOf" srcId="{C1B179FB-64EF-4BAD-8555-8CB76C421BA0}" destId="{00A94CA3-442A-4AA5-8523-34C751096FFC}" srcOrd="0" destOrd="0" presId="urn:microsoft.com/office/officeart/2005/8/layout/hList1"/>
    <dgm:cxn modelId="{05E2CFB0-63FE-4246-BBB7-1949F3A7AF40}" type="presParOf" srcId="{C1B179FB-64EF-4BAD-8555-8CB76C421BA0}" destId="{B2A3687E-4AF9-4F52-B256-ACABA3D610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7D5A9-F722-4036-85DD-0E6D5CFE206B}">
      <dsp:nvSpPr>
        <dsp:cNvPr id="0" name=""/>
        <dsp:cNvSpPr/>
      </dsp:nvSpPr>
      <dsp:spPr>
        <a:xfrm>
          <a:off x="3235" y="19917"/>
          <a:ext cx="3154635" cy="1180800"/>
        </a:xfrm>
        <a:prstGeom prst="rect">
          <a:avLst/>
        </a:prstGeom>
        <a:solidFill>
          <a:schemeClr val="bg2">
            <a:lumMod val="75000"/>
            <a:lumOff val="2500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ar-SA" sz="2800" kern="1200" dirty="0" smtClean="0"/>
            <a:t>المعلنون</a:t>
          </a:r>
          <a:endParaRPr lang="en-US" sz="2800" kern="1200" dirty="0"/>
        </a:p>
      </dsp:txBody>
      <dsp:txXfrm>
        <a:off x="3235" y="19917"/>
        <a:ext cx="3154635" cy="1180800"/>
      </dsp:txXfrm>
    </dsp:sp>
    <dsp:sp modelId="{91719103-40F9-49A0-87C0-0E12F3E84BD4}">
      <dsp:nvSpPr>
        <dsp:cNvPr id="0" name=""/>
        <dsp:cNvSpPr/>
      </dsp:nvSpPr>
      <dsp:spPr>
        <a:xfrm>
          <a:off x="3235" y="1200717"/>
          <a:ext cx="3154635" cy="4164165"/>
        </a:xfrm>
        <a:prstGeom prst="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r" defTabSz="666750" rtl="1">
            <a:lnSpc>
              <a:spcPct val="90000"/>
            </a:lnSpc>
            <a:spcBef>
              <a:spcPct val="0"/>
            </a:spcBef>
            <a:spcAft>
              <a:spcPct val="15000"/>
            </a:spcAft>
            <a:buChar char="••"/>
          </a:pPr>
          <a:r>
            <a:rPr lang="ar-SA" sz="1500" kern="1200" dirty="0" smtClean="0"/>
            <a:t>إذا حصرنا الإعلان بالأغراض التجارية فإن المعلنين هم التجار، أفراداً أو شركات يستهدفون أساسا الترويج لمنتجاتهم، بغض النظر عن وصفه سواء كان منتجاً لسلعة أو مستورداً لها أو موزعا لها أو مقدماً للخدمة المعلن عنها، وسواء كان تاجر جملة أو تاجر تجزئة أو وكيل بالعقود أو وكيل بالعمولة</a:t>
          </a:r>
          <a:endParaRPr lang="en-US" sz="1500" kern="1200" dirty="0"/>
        </a:p>
      </dsp:txBody>
      <dsp:txXfrm>
        <a:off x="3235" y="1200717"/>
        <a:ext cx="3154635" cy="4164165"/>
      </dsp:txXfrm>
    </dsp:sp>
    <dsp:sp modelId="{7FDEB65C-C6BA-40D5-9331-7A352287C1FC}">
      <dsp:nvSpPr>
        <dsp:cNvPr id="0" name=""/>
        <dsp:cNvSpPr/>
      </dsp:nvSpPr>
      <dsp:spPr>
        <a:xfrm>
          <a:off x="3599519" y="19917"/>
          <a:ext cx="3154635" cy="1180800"/>
        </a:xfrm>
        <a:prstGeom prst="rect">
          <a:avLst/>
        </a:prstGeom>
        <a:solidFill>
          <a:schemeClr val="bg2">
            <a:lumMod val="75000"/>
            <a:lumOff val="2500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ar-SA" sz="2800" kern="1200" dirty="0" smtClean="0"/>
            <a:t>وكالات الإعلان </a:t>
          </a:r>
          <a:endParaRPr lang="en-US" sz="2800" kern="1200" dirty="0"/>
        </a:p>
      </dsp:txBody>
      <dsp:txXfrm>
        <a:off x="3599519" y="19917"/>
        <a:ext cx="3154635" cy="1180800"/>
      </dsp:txXfrm>
    </dsp:sp>
    <dsp:sp modelId="{1ACD01F4-EEBC-4687-9D69-04FF5629874D}">
      <dsp:nvSpPr>
        <dsp:cNvPr id="0" name=""/>
        <dsp:cNvSpPr/>
      </dsp:nvSpPr>
      <dsp:spPr>
        <a:xfrm>
          <a:off x="3599519" y="1200717"/>
          <a:ext cx="3154635" cy="4164165"/>
        </a:xfrm>
        <a:prstGeom prst="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r" defTabSz="666750">
            <a:lnSpc>
              <a:spcPct val="90000"/>
            </a:lnSpc>
            <a:spcBef>
              <a:spcPct val="0"/>
            </a:spcBef>
            <a:spcAft>
              <a:spcPct val="15000"/>
            </a:spcAft>
            <a:buChar char="••"/>
          </a:pPr>
          <a:r>
            <a:rPr lang="ar-SA" sz="1500" kern="1200" dirty="0" smtClean="0"/>
            <a:t>وهي منشآت متخصصة تعمل في خدمة النشاط الإعلاني للمعلنين، ولها ثلاثة أنواع</a:t>
          </a:r>
          <a:endParaRPr lang="en-US" sz="1500" kern="1200" dirty="0"/>
        </a:p>
        <a:p>
          <a:pPr marL="114300" lvl="1" indent="-114300" algn="r" defTabSz="666750">
            <a:lnSpc>
              <a:spcPct val="90000"/>
            </a:lnSpc>
            <a:spcBef>
              <a:spcPct val="0"/>
            </a:spcBef>
            <a:spcAft>
              <a:spcPct val="15000"/>
            </a:spcAft>
            <a:buChar char="••"/>
          </a:pPr>
          <a:endParaRPr lang="ar-SA" sz="1500" kern="1200" dirty="0" smtClean="0"/>
        </a:p>
        <a:p>
          <a:pPr marL="114300" lvl="1" indent="-114300" algn="r" defTabSz="666750">
            <a:lnSpc>
              <a:spcPct val="90000"/>
            </a:lnSpc>
            <a:spcBef>
              <a:spcPct val="0"/>
            </a:spcBef>
            <a:spcAft>
              <a:spcPct val="15000"/>
            </a:spcAft>
            <a:buChar char="••"/>
          </a:pPr>
          <a:r>
            <a:rPr lang="ar-SA" sz="1500" kern="1200" dirty="0" smtClean="0"/>
            <a:t>وكالة الإعلانات الوسيط : وهي تقتصر على أداء دور الوساطة بين المعلن و القائمين على تصميم الإعلان وإعداده وتنفيذه وأدوات نشره .</a:t>
          </a:r>
        </a:p>
        <a:p>
          <a:pPr marL="114300" lvl="1" indent="-114300" algn="r" defTabSz="666750">
            <a:lnSpc>
              <a:spcPct val="90000"/>
            </a:lnSpc>
            <a:spcBef>
              <a:spcPct val="0"/>
            </a:spcBef>
            <a:spcAft>
              <a:spcPct val="15000"/>
            </a:spcAft>
            <a:buChar char="••"/>
          </a:pPr>
          <a:endParaRPr lang="en-US" sz="1500" kern="1200" dirty="0" smtClean="0"/>
        </a:p>
        <a:p>
          <a:pPr marL="114300" lvl="1" indent="-114300" algn="r" defTabSz="666750" rtl="1">
            <a:lnSpc>
              <a:spcPct val="90000"/>
            </a:lnSpc>
            <a:spcBef>
              <a:spcPct val="0"/>
            </a:spcBef>
            <a:spcAft>
              <a:spcPct val="15000"/>
            </a:spcAft>
            <a:buChar char="••"/>
          </a:pPr>
          <a:r>
            <a:rPr lang="ar-SA" sz="1500" kern="1200" dirty="0" smtClean="0"/>
            <a:t>وكالات الإعلان المتكاملة ، وهي أهم وكالات الإعلان وأكبرها،بالنظر لإمكانيتها الكبيره وما يتوفر لديها من أجهزة و أدوات مختصة، ومن يعمل معها من مختصين ويعهد إليهم بإعداد الإعلان وتصميمه و إخراجة ثم الاتصال بأداة النشر.</a:t>
          </a:r>
        </a:p>
        <a:p>
          <a:pPr marL="114300" lvl="1" indent="-114300" algn="r" defTabSz="666750" rtl="1">
            <a:lnSpc>
              <a:spcPct val="90000"/>
            </a:lnSpc>
            <a:spcBef>
              <a:spcPct val="0"/>
            </a:spcBef>
            <a:spcAft>
              <a:spcPct val="15000"/>
            </a:spcAft>
            <a:buChar char="••"/>
          </a:pPr>
          <a:endParaRPr lang="en-US" sz="1500" kern="1200" dirty="0" smtClean="0"/>
        </a:p>
        <a:p>
          <a:pPr marL="114300" lvl="1" indent="-114300" algn="r" defTabSz="666750" rtl="1">
            <a:lnSpc>
              <a:spcPct val="90000"/>
            </a:lnSpc>
            <a:spcBef>
              <a:spcPct val="0"/>
            </a:spcBef>
            <a:spcAft>
              <a:spcPct val="15000"/>
            </a:spcAft>
            <a:buChar char="••"/>
          </a:pPr>
          <a:r>
            <a:rPr lang="ar-SA" sz="1500" kern="1200" dirty="0" smtClean="0"/>
            <a:t>وكالات الإعلان المختصة ، وهذا التخصص قد يكون في نوع أو اكثر من أنواع الإعلانات مثل الإعلانات المضيئة، وقد تكون متخصصة في مرحلة من مراحل الإعلان المتعددة من ابتكار فكرة الإعلان أو تصميمه أو تنفيذه.</a:t>
          </a:r>
          <a:endParaRPr lang="en-US" sz="1500" kern="1200" dirty="0"/>
        </a:p>
      </dsp:txBody>
      <dsp:txXfrm>
        <a:off x="3599519" y="1200717"/>
        <a:ext cx="3154635" cy="4164165"/>
      </dsp:txXfrm>
    </dsp:sp>
    <dsp:sp modelId="{00A94CA3-442A-4AA5-8523-34C751096FFC}">
      <dsp:nvSpPr>
        <dsp:cNvPr id="0" name=""/>
        <dsp:cNvSpPr/>
      </dsp:nvSpPr>
      <dsp:spPr>
        <a:xfrm>
          <a:off x="7195804" y="19917"/>
          <a:ext cx="3154635" cy="1180800"/>
        </a:xfrm>
        <a:prstGeom prst="rect">
          <a:avLst/>
        </a:prstGeom>
        <a:solidFill>
          <a:schemeClr val="bg2">
            <a:lumMod val="75000"/>
            <a:lumOff val="2500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ar-SA" sz="2800" kern="1200" dirty="0" smtClean="0"/>
            <a:t>أداة الإعلان</a:t>
          </a:r>
          <a:endParaRPr lang="en-US" sz="2800" kern="1200" dirty="0"/>
        </a:p>
      </dsp:txBody>
      <dsp:txXfrm>
        <a:off x="7195804" y="19917"/>
        <a:ext cx="3154635" cy="1180800"/>
      </dsp:txXfrm>
    </dsp:sp>
    <dsp:sp modelId="{B2A3687E-4AF9-4F52-B256-ACABA3D610C3}">
      <dsp:nvSpPr>
        <dsp:cNvPr id="0" name=""/>
        <dsp:cNvSpPr/>
      </dsp:nvSpPr>
      <dsp:spPr>
        <a:xfrm>
          <a:off x="7195804" y="1200717"/>
          <a:ext cx="3154635" cy="4164165"/>
        </a:xfrm>
        <a:prstGeom prst="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r" defTabSz="666750">
            <a:lnSpc>
              <a:spcPct val="90000"/>
            </a:lnSpc>
            <a:spcBef>
              <a:spcPct val="0"/>
            </a:spcBef>
            <a:spcAft>
              <a:spcPct val="15000"/>
            </a:spcAft>
            <a:buChar char="••"/>
          </a:pPr>
          <a:r>
            <a:rPr lang="ar-SA" sz="1500" kern="1200" dirty="0" smtClean="0"/>
            <a:t>وهي الوسيلة أو الوساطة المستخدمة لنقل الرسالة الإعلانية من المعلن إلى الجمهور المستهدف فالعملية الإعلانية لا تكتمل إلا بنقل المعلومات التي تتضمنها الرسالة الإعلانية عن طريق وسيلة تعرف بقناة أو أداة نشر .</a:t>
          </a:r>
        </a:p>
        <a:p>
          <a:pPr marL="114300" lvl="1" indent="-114300" algn="r" defTabSz="666750">
            <a:lnSpc>
              <a:spcPct val="90000"/>
            </a:lnSpc>
            <a:spcBef>
              <a:spcPct val="0"/>
            </a:spcBef>
            <a:spcAft>
              <a:spcPct val="15000"/>
            </a:spcAft>
            <a:buChar char="••"/>
          </a:pPr>
          <a:endParaRPr lang="ar-SA" sz="1500" kern="1200" dirty="0" smtClean="0"/>
        </a:p>
        <a:p>
          <a:pPr marL="114300" lvl="1" indent="-114300" algn="r" defTabSz="666750">
            <a:lnSpc>
              <a:spcPct val="90000"/>
            </a:lnSpc>
            <a:spcBef>
              <a:spcPct val="0"/>
            </a:spcBef>
            <a:spcAft>
              <a:spcPct val="15000"/>
            </a:spcAft>
            <a:buChar char="••"/>
          </a:pPr>
          <a:r>
            <a:rPr lang="ar-SA" sz="1500" kern="1200" dirty="0" smtClean="0"/>
            <a:t>وأدوات الإعلان لا تقع تحت حصر فمنها الوسائل التقليدية مثل : الصحف و الرسم على الجدران، ومنها ومنها إلكتروني مثل : وسائل التواصل الاجتماعي المختلفة</a:t>
          </a:r>
          <a:endParaRPr lang="en-US" sz="1500" kern="1200" dirty="0"/>
        </a:p>
      </dsp:txBody>
      <dsp:txXfrm>
        <a:off x="7195804" y="1200717"/>
        <a:ext cx="3154635" cy="416416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19AF09-EB4D-4C11-A45C-7C3C275BBE09}" type="datetimeFigureOut">
              <a:rPr lang="ar-SA" smtClean="0"/>
              <a:t>16/03/41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2100614659"/>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1069922162"/>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422178771"/>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61692051"/>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3543873865"/>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19AF09-EB4D-4C11-A45C-7C3C275BBE09}" type="datetimeFigureOut">
              <a:rPr lang="ar-SA" smtClean="0"/>
              <a:t>16/03/41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2889914166"/>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19AF09-EB4D-4C11-A45C-7C3C275BBE09}" type="datetimeFigureOut">
              <a:rPr lang="ar-SA" smtClean="0"/>
              <a:t>16/03/41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829685147"/>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9AF09-EB4D-4C11-A45C-7C3C275BBE09}" type="datetimeFigureOut">
              <a:rPr lang="ar-SA" smtClean="0"/>
              <a:t>16/03/41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2806145900"/>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9AF09-EB4D-4C11-A45C-7C3C275BBE09}" type="datetimeFigureOut">
              <a:rPr lang="ar-SA" smtClean="0"/>
              <a:t>16/03/41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259842912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9AF09-EB4D-4C11-A45C-7C3C275BBE09}" type="datetimeFigureOut">
              <a:rPr lang="ar-SA" smtClean="0"/>
              <a:t>16/03/41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735401811"/>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19AF09-EB4D-4C11-A45C-7C3C275BBE09}" type="datetimeFigureOut">
              <a:rPr lang="ar-SA" smtClean="0"/>
              <a:t>16/03/41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4039797284"/>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71179656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19AF09-EB4D-4C11-A45C-7C3C275BBE09}" type="datetimeFigureOut">
              <a:rPr lang="ar-SA" smtClean="0"/>
              <a:t>16/03/41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368294090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19AF09-EB4D-4C11-A45C-7C3C275BBE09}" type="datetimeFigureOut">
              <a:rPr lang="ar-SA" smtClean="0"/>
              <a:t>16/03/41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2227750178"/>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AF09-EB4D-4C11-A45C-7C3C275BBE09}" type="datetimeFigureOut">
              <a:rPr lang="ar-SA" smtClean="0"/>
              <a:t>16/03/41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4174825673"/>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1800451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19AF09-EB4D-4C11-A45C-7C3C275BBE09}" type="datetimeFigureOut">
              <a:rPr lang="ar-SA" smtClean="0"/>
              <a:t>16/03/41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CEC082A-BE39-4F21-AA9F-AE11AA8F9DEE}" type="slidenum">
              <a:rPr lang="ar-SA" smtClean="0"/>
              <a:t>‹#›</a:t>
            </a:fld>
            <a:endParaRPr lang="ar-SA"/>
          </a:p>
        </p:txBody>
      </p:sp>
    </p:spTree>
    <p:extLst>
      <p:ext uri="{BB962C8B-B14F-4D97-AF65-F5344CB8AC3E}">
        <p14:creationId xmlns:p14="http://schemas.microsoft.com/office/powerpoint/2010/main" val="62252885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E19AF09-EB4D-4C11-A45C-7C3C275BBE09}" type="datetimeFigureOut">
              <a:rPr lang="ar-SA" smtClean="0"/>
              <a:t>16/03/41</a:t>
            </a:fld>
            <a:endParaRPr lang="ar-SA"/>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ar-SA"/>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CEC082A-BE39-4F21-AA9F-AE11AA8F9DEE}" type="slidenum">
              <a:rPr lang="ar-SA" smtClean="0"/>
              <a:t>‹#›</a:t>
            </a:fld>
            <a:endParaRPr lang="ar-SA"/>
          </a:p>
        </p:txBody>
      </p:sp>
    </p:spTree>
    <p:extLst>
      <p:ext uri="{BB962C8B-B14F-4D97-AF65-F5344CB8AC3E}">
        <p14:creationId xmlns:p14="http://schemas.microsoft.com/office/powerpoint/2010/main" val="22956586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slow">
    <p:cover/>
  </p:transition>
  <p:txStyles>
    <p:titleStyle>
      <a:lvl1pPr algn="ctr" defTabSz="457200" rtl="1"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06000" algn="r" defTabSz="457200" rtl="1"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r" defTabSz="457200" rtl="1"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r" defTabSz="457200" rtl="1"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309" y="2598057"/>
            <a:ext cx="10353762" cy="970450"/>
          </a:xfrm>
        </p:spPr>
        <p:txBody>
          <a:bodyPr/>
          <a:lstStyle/>
          <a:p>
            <a:r>
              <a:rPr lang="ar-SA" b="1" dirty="0" smtClean="0"/>
              <a:t>الإعلانات التجارية المضللة و حماية المستهلك منها</a:t>
            </a:r>
            <a:endParaRPr lang="ar-SA" b="1" dirty="0"/>
          </a:p>
        </p:txBody>
      </p:sp>
    </p:spTree>
    <p:extLst>
      <p:ext uri="{BB962C8B-B14F-4D97-AF65-F5344CB8AC3E}">
        <p14:creationId xmlns:p14="http://schemas.microsoft.com/office/powerpoint/2010/main" val="1361008763"/>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525" y="2689860"/>
            <a:ext cx="10353762" cy="970450"/>
          </a:xfrm>
        </p:spPr>
        <p:txBody>
          <a:bodyPr/>
          <a:lstStyle/>
          <a:p>
            <a:r>
              <a:rPr lang="ar-SA" dirty="0" smtClean="0"/>
              <a:t>شكراً لحسن استماعكم</a:t>
            </a:r>
            <a:endParaRPr lang="ar-SA" dirty="0"/>
          </a:p>
        </p:txBody>
      </p:sp>
      <p:sp>
        <p:nvSpPr>
          <p:cNvPr id="5" name="TextBox 4"/>
          <p:cNvSpPr txBox="1"/>
          <p:nvPr/>
        </p:nvSpPr>
        <p:spPr>
          <a:xfrm>
            <a:off x="7712827" y="5120640"/>
            <a:ext cx="3680460" cy="954107"/>
          </a:xfrm>
          <a:prstGeom prst="rect">
            <a:avLst/>
          </a:prstGeom>
          <a:noFill/>
        </p:spPr>
        <p:txBody>
          <a:bodyPr wrap="square" rtlCol="1">
            <a:spAutoFit/>
          </a:bodyPr>
          <a:lstStyle>
            <a:defPPr>
              <a:defRPr lang="ar-SA"/>
            </a:defPPr>
            <a:lvl1pPr algn="r">
              <a:defRPr sz="2400"/>
            </a:lvl1pPr>
          </a:lstStyle>
          <a:p>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عمل</a:t>
            </a:r>
            <a:r>
              <a:rPr lang="ar-SA" sz="2800" dirty="0"/>
              <a:t> </a:t>
            </a:r>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الطالبان</a:t>
            </a:r>
          </a:p>
          <a:p>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محمد</a:t>
            </a:r>
            <a:r>
              <a:rPr lang="ar-SA" sz="2800" dirty="0"/>
              <a:t> </a:t>
            </a:r>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الحداد</a:t>
            </a:r>
            <a:r>
              <a:rPr lang="ar-SA" sz="2800" dirty="0"/>
              <a:t> </a:t>
            </a:r>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و</a:t>
            </a:r>
            <a:r>
              <a:rPr lang="ar-SA" sz="2800" dirty="0"/>
              <a:t> </a:t>
            </a:r>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حسام</a:t>
            </a:r>
            <a:r>
              <a:rPr lang="ar-SA" sz="2800" dirty="0"/>
              <a:t> </a:t>
            </a:r>
            <a:r>
              <a:rPr lang="ar-SA" sz="2800" dirty="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rPr>
              <a:t>البغلي</a:t>
            </a:r>
          </a:p>
        </p:txBody>
      </p:sp>
    </p:spTree>
    <p:extLst>
      <p:ext uri="{BB962C8B-B14F-4D97-AF65-F5344CB8AC3E}">
        <p14:creationId xmlns:p14="http://schemas.microsoft.com/office/powerpoint/2010/main" val="91615213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مفهوم الإعلان التجاري</a:t>
            </a:r>
            <a:endParaRPr lang="ar-SA" b="1" dirty="0"/>
          </a:p>
        </p:txBody>
      </p:sp>
      <p:sp>
        <p:nvSpPr>
          <p:cNvPr id="4" name="Content Placeholder 3"/>
          <p:cNvSpPr>
            <a:spLocks noGrp="1"/>
          </p:cNvSpPr>
          <p:nvPr>
            <p:ph idx="1"/>
          </p:nvPr>
        </p:nvSpPr>
        <p:spPr>
          <a:xfrm>
            <a:off x="719787" y="2269952"/>
            <a:ext cx="10741777" cy="3509818"/>
          </a:xfrm>
        </p:spPr>
        <p:txBody>
          <a:bodyPr>
            <a:normAutofit/>
          </a:bodyPr>
          <a:lstStyle/>
          <a:p>
            <a:pPr marL="36900" indent="0">
              <a:buNone/>
            </a:pPr>
            <a:r>
              <a:rPr lang="ar-SA" sz="2400" dirty="0" smtClean="0">
                <a:effectLst>
                  <a:outerShdw blurRad="38100" dist="38100" dir="2700000" algn="tl">
                    <a:srgbClr val="000000">
                      <a:alpha val="43137"/>
                    </a:srgbClr>
                  </a:outerShdw>
                </a:effectLst>
              </a:rPr>
              <a:t>تقوم فكرة الإعلان على اتباع أسلوب التواصل مع الجمهور بهدف ترغيبه في التعاقد على منتج معين . وتكتسب الإعلانات التجارية أهميتها من واقع المنافسة المحتدمة في السوق التجاري، التقليدي و الإلكتروني، وتزداد هذه الأهمية مع التطور المتنامي لوسائل الاتصال و التواصل، فقد أصبح الإعلان التجاري المتحدث الرسمي باسم التجار، أفراداً و شركات، و المعبر عن نشاطهم، وهو وسيلة المستهلكين في التعرف على المنتجات الجديدة؛ وقد بلغ من تأثيره القوي أنه بات المحفز الرئيس لشراء سلعة أو التعاقد على خدمة بالنسبة للكثير من المستهلكين، ولا سيما فئتي الشباب و النساء .</a:t>
            </a:r>
            <a:endParaRPr lang="ar-SA"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948387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الإعلان</a:t>
            </a:r>
            <a:endParaRPr lang="ar-SA" dirty="0"/>
          </a:p>
        </p:txBody>
      </p:sp>
      <p:sp>
        <p:nvSpPr>
          <p:cNvPr id="3" name="Content Placeholder 2"/>
          <p:cNvSpPr>
            <a:spLocks noGrp="1"/>
          </p:cNvSpPr>
          <p:nvPr>
            <p:ph idx="1"/>
          </p:nvPr>
        </p:nvSpPr>
        <p:spPr>
          <a:xfrm>
            <a:off x="913795" y="1732449"/>
            <a:ext cx="10353762" cy="4548278"/>
          </a:xfrm>
        </p:spPr>
        <p:txBody>
          <a:bodyPr>
            <a:normAutofit fontScale="70000" lnSpcReduction="20000"/>
          </a:bodyPr>
          <a:lstStyle/>
          <a:p>
            <a:pPr marL="36900" indent="0">
              <a:buNone/>
            </a:pPr>
            <a:r>
              <a:rPr lang="ar-SA" sz="3200" dirty="0">
                <a:effectLst/>
              </a:rPr>
              <a:t>عرفت جمعية التسويق الأمريكية بأنه</a:t>
            </a:r>
            <a:r>
              <a:rPr lang="ar-SA" sz="3200" b="1" dirty="0">
                <a:effectLst/>
              </a:rPr>
              <a:t> </a:t>
            </a:r>
            <a:r>
              <a:rPr lang="ar-SA" sz="3200" dirty="0">
                <a:effectLst/>
              </a:rPr>
              <a:t>: وسيلة غير شخصية لتقديم الأفكار والسلع والخدمات بواسطة جهة معلومة ومقابل أجر مدفوع</a:t>
            </a:r>
            <a:r>
              <a:rPr lang="ar-SA" sz="3200" dirty="0" smtClean="0">
                <a:effectLst/>
              </a:rPr>
              <a:t>.</a:t>
            </a:r>
          </a:p>
          <a:p>
            <a:pPr marL="36900" indent="0">
              <a:buNone/>
            </a:pPr>
            <a:endParaRPr lang="ar-SA" sz="3200" dirty="0">
              <a:effectLst/>
            </a:endParaRPr>
          </a:p>
          <a:p>
            <a:pPr marL="36900" indent="0">
              <a:buNone/>
            </a:pPr>
            <a:r>
              <a:rPr lang="ar-SA" sz="3200" dirty="0" smtClean="0">
                <a:effectLst/>
              </a:rPr>
              <a:t>وهكذا فإن الإعلان ينطوي على وجود تصميم يتم تنفيذه بشكل جذاب ليفصح عن وجود سلعة معينة ، </a:t>
            </a:r>
          </a:p>
          <a:p>
            <a:pPr marL="36900" indent="0">
              <a:buNone/>
            </a:pPr>
            <a:r>
              <a:rPr lang="ar-SA" sz="3200" dirty="0" smtClean="0">
                <a:effectLst/>
              </a:rPr>
              <a:t>مثل : المأكولات و السيارات أو ليظهر نشاط شخص معين طبيعيا أو اعتباريا ، أو ليعرض خدمة معينة ، بمقابل أو بدون مقابل.</a:t>
            </a:r>
          </a:p>
          <a:p>
            <a:pPr marL="36900" indent="0">
              <a:buNone/>
            </a:pPr>
            <a:endParaRPr lang="ar-SA" sz="3200" dirty="0" smtClean="0">
              <a:effectLst/>
            </a:endParaRPr>
          </a:p>
          <a:p>
            <a:pPr marL="36900" indent="0">
              <a:buNone/>
            </a:pPr>
            <a:r>
              <a:rPr lang="ar-SA" sz="3200" dirty="0" smtClean="0">
                <a:effectLst/>
              </a:rPr>
              <a:t>والإعلان لا يقتصر على الأنشطة التجارية وإنما يشمل كذلك الأنشطة التي تقدمها الدولة و مؤسساتها ، </a:t>
            </a:r>
          </a:p>
          <a:p>
            <a:pPr marL="36900" indent="0">
              <a:buNone/>
            </a:pPr>
            <a:r>
              <a:rPr lang="ar-SA" sz="3200" dirty="0" smtClean="0">
                <a:effectLst/>
              </a:rPr>
              <a:t>والأعمال الخيرية والنشاطات التثقيفية و الدعوية ونحوها</a:t>
            </a:r>
          </a:p>
          <a:p>
            <a:pPr marL="36900" indent="0">
              <a:buNone/>
            </a:pPr>
            <a:endParaRPr lang="ar-SA" sz="3200" dirty="0">
              <a:effectLst/>
            </a:endParaRPr>
          </a:p>
          <a:p>
            <a:pPr marL="36900" indent="0">
              <a:buNone/>
            </a:pPr>
            <a:r>
              <a:rPr lang="ar-SA" sz="3200" dirty="0" smtClean="0">
                <a:effectLst/>
              </a:rPr>
              <a:t>الإعلان التجاري : هو مجموعة الوسائل المستخدمة بقصد التعريف بمشروع تجاري، او امتداح منتج ما.</a:t>
            </a:r>
            <a:endParaRPr lang="ar-SA" sz="3200" dirty="0">
              <a:effectLst/>
            </a:endParaRPr>
          </a:p>
        </p:txBody>
      </p:sp>
    </p:spTree>
    <p:extLst>
      <p:ext uri="{BB962C8B-B14F-4D97-AF65-F5344CB8AC3E}">
        <p14:creationId xmlns:p14="http://schemas.microsoft.com/office/powerpoint/2010/main" val="2048063285"/>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06400"/>
            <a:ext cx="10353762" cy="831273"/>
          </a:xfrm>
        </p:spPr>
        <p:txBody>
          <a:bodyPr>
            <a:normAutofit/>
          </a:bodyPr>
          <a:lstStyle/>
          <a:p>
            <a:r>
              <a:rPr lang="ar-SA" sz="2800" b="1" dirty="0" smtClean="0"/>
              <a:t>مقومات الإعلان</a:t>
            </a:r>
            <a:endParaRPr lang="ar-S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1922473"/>
              </p:ext>
            </p:extLst>
          </p:nvPr>
        </p:nvGraphicFramePr>
        <p:xfrm>
          <a:off x="914400" y="1348509"/>
          <a:ext cx="10353675" cy="538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804616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8DB5-3D9B-4771-A113-1008D47987F7}"/>
              </a:ext>
            </a:extLst>
          </p:cNvPr>
          <p:cNvSpPr>
            <a:spLocks noGrp="1"/>
          </p:cNvSpPr>
          <p:nvPr>
            <p:ph type="ctrTitle"/>
          </p:nvPr>
        </p:nvSpPr>
        <p:spPr/>
        <p:txBody>
          <a:bodyPr/>
          <a:lstStyle/>
          <a:p>
            <a:r>
              <a:rPr lang="ar-SA" dirty="0"/>
              <a:t>التضليل في الإعلانات التجارية</a:t>
            </a:r>
            <a:endParaRPr lang="en-US" dirty="0"/>
          </a:p>
        </p:txBody>
      </p:sp>
      <p:sp>
        <p:nvSpPr>
          <p:cNvPr id="3" name="Subtitle 2">
            <a:extLst>
              <a:ext uri="{FF2B5EF4-FFF2-40B4-BE49-F238E27FC236}">
                <a16:creationId xmlns:a16="http://schemas.microsoft.com/office/drawing/2014/main" id="{E8DB3C01-B8DC-411A-96FD-446B778E14F8}"/>
              </a:ext>
            </a:extLst>
          </p:cNvPr>
          <p:cNvSpPr>
            <a:spLocks noGrp="1"/>
          </p:cNvSpPr>
          <p:nvPr>
            <p:ph type="subTitle" idx="1"/>
          </p:nvPr>
        </p:nvSpPr>
        <p:spPr/>
        <p:txBody>
          <a:bodyPr/>
          <a:lstStyle/>
          <a:p>
            <a:r>
              <a:rPr lang="ar-SA" dirty="0"/>
              <a:t>مفهوم التضليل </a:t>
            </a:r>
          </a:p>
          <a:p>
            <a:r>
              <a:rPr lang="ar-SA" dirty="0"/>
              <a:t>لا يوجد إعلان نزيه بدرجه كامله لأن الغاية من الإعلان هو الترويج للسلعة بهدف استقطاب المستهلك </a:t>
            </a:r>
            <a:endParaRPr lang="en-US" dirty="0"/>
          </a:p>
        </p:txBody>
      </p:sp>
    </p:spTree>
    <p:extLst>
      <p:ext uri="{BB962C8B-B14F-4D97-AF65-F5344CB8AC3E}">
        <p14:creationId xmlns:p14="http://schemas.microsoft.com/office/powerpoint/2010/main" val="316942504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3481-1A98-4DA6-942F-58B1006BA0FE}"/>
              </a:ext>
            </a:extLst>
          </p:cNvPr>
          <p:cNvSpPr>
            <a:spLocks noGrp="1"/>
          </p:cNvSpPr>
          <p:nvPr>
            <p:ph type="title"/>
          </p:nvPr>
        </p:nvSpPr>
        <p:spPr/>
        <p:txBody>
          <a:bodyPr/>
          <a:lstStyle/>
          <a:p>
            <a:pPr algn="ctr"/>
            <a:r>
              <a:rPr lang="ar-SA" dirty="0"/>
              <a:t>الإعلان المضلل</a:t>
            </a:r>
            <a:endParaRPr lang="en-US" dirty="0"/>
          </a:p>
        </p:txBody>
      </p:sp>
      <p:sp>
        <p:nvSpPr>
          <p:cNvPr id="3" name="Content Placeholder 2">
            <a:extLst>
              <a:ext uri="{FF2B5EF4-FFF2-40B4-BE49-F238E27FC236}">
                <a16:creationId xmlns:a16="http://schemas.microsoft.com/office/drawing/2014/main" id="{D9BDA47E-8600-4257-B6D0-62405399E7C2}"/>
              </a:ext>
            </a:extLst>
          </p:cNvPr>
          <p:cNvSpPr>
            <a:spLocks noGrp="1"/>
          </p:cNvSpPr>
          <p:nvPr>
            <p:ph idx="1"/>
          </p:nvPr>
        </p:nvSpPr>
        <p:spPr/>
        <p:txBody>
          <a:bodyPr>
            <a:normAutofit lnSpcReduction="10000"/>
          </a:bodyPr>
          <a:lstStyle/>
          <a:p>
            <a:pPr marL="0" indent="0" algn="r">
              <a:buNone/>
            </a:pPr>
            <a:r>
              <a:rPr lang="ar-SA" sz="2400" dirty="0"/>
              <a:t>هو الذي يتضمن عرضا أو بيانا أو ادعاء كاذبا وبالتالي يؤدي الى خداع المستهلك </a:t>
            </a:r>
          </a:p>
          <a:p>
            <a:pPr marL="0" indent="0" algn="r">
              <a:buNone/>
            </a:pPr>
            <a:r>
              <a:rPr lang="ar-SA" sz="2400" dirty="0"/>
              <a:t>والكذب يكون باللفظ المبالغ فيه والدعاية الكاذبة للمستهلك </a:t>
            </a:r>
          </a:p>
          <a:p>
            <a:pPr marL="0" indent="0" algn="r">
              <a:buNone/>
            </a:pPr>
            <a:r>
              <a:rPr lang="ar-SA" sz="2400" b="1" dirty="0"/>
              <a:t>التضليل نوعين :</a:t>
            </a:r>
          </a:p>
          <a:p>
            <a:pPr marL="0" indent="0" algn="r">
              <a:buNone/>
            </a:pPr>
            <a:endParaRPr lang="ar-SA" dirty="0"/>
          </a:p>
          <a:p>
            <a:pPr marL="0" indent="0" algn="r">
              <a:buNone/>
            </a:pPr>
            <a:r>
              <a:rPr lang="ar-SA" sz="2400" b="1" dirty="0"/>
              <a:t>الشرط الأول </a:t>
            </a:r>
            <a:r>
              <a:rPr lang="ar-SA" sz="2400" dirty="0"/>
              <a:t>:عدم المبالغة بالكذب أو التهويل وتضخيم المنتج لذا تم وضع </a:t>
            </a:r>
            <a:r>
              <a:rPr lang="ar-SA" sz="2400" dirty="0" smtClean="0"/>
              <a:t>شروط </a:t>
            </a:r>
            <a:r>
              <a:rPr lang="ar-SA" sz="2400" dirty="0"/>
              <a:t>من الفقه وهي :</a:t>
            </a:r>
          </a:p>
          <a:p>
            <a:pPr marL="0" indent="0" algn="r">
              <a:buNone/>
            </a:pPr>
            <a:r>
              <a:rPr lang="ar-SA" sz="2400" dirty="0"/>
              <a:t>1.عدم تجاوز الأعراف والعادات المألوفة </a:t>
            </a:r>
          </a:p>
          <a:p>
            <a:pPr marL="0" indent="0" algn="r">
              <a:buNone/>
            </a:pPr>
            <a:r>
              <a:rPr lang="ar-SA" sz="2400" dirty="0"/>
              <a:t>2.المبالغه لا تسئ لأشخاص اخرين </a:t>
            </a:r>
          </a:p>
          <a:p>
            <a:pPr marL="0" indent="0" algn="r">
              <a:buNone/>
            </a:pPr>
            <a:r>
              <a:rPr lang="ar-SA" sz="2400" dirty="0"/>
              <a:t>3.مراعاة النظام والآداب العامة </a:t>
            </a:r>
          </a:p>
          <a:p>
            <a:pPr marL="514350" indent="-514350" algn="r">
              <a:buFont typeface="+mj-lt"/>
              <a:buAutoNum type="arabicPeriod"/>
            </a:pPr>
            <a:endParaRPr lang="ar-SA" dirty="0"/>
          </a:p>
        </p:txBody>
      </p:sp>
    </p:spTree>
    <p:extLst>
      <p:ext uri="{BB962C8B-B14F-4D97-AF65-F5344CB8AC3E}">
        <p14:creationId xmlns:p14="http://schemas.microsoft.com/office/powerpoint/2010/main" val="358422801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96E8A-5384-4737-B213-C74F6E97E722}"/>
              </a:ext>
            </a:extLst>
          </p:cNvPr>
          <p:cNvSpPr>
            <a:spLocks noGrp="1"/>
          </p:cNvSpPr>
          <p:nvPr>
            <p:ph idx="1"/>
          </p:nvPr>
        </p:nvSpPr>
        <p:spPr>
          <a:xfrm>
            <a:off x="838200" y="805717"/>
            <a:ext cx="10515600" cy="4351338"/>
          </a:xfrm>
        </p:spPr>
        <p:txBody>
          <a:bodyPr/>
          <a:lstStyle/>
          <a:p>
            <a:pPr marL="0" indent="0" algn="r">
              <a:buNone/>
            </a:pPr>
            <a:r>
              <a:rPr lang="ar-SA" sz="2400" b="1" dirty="0"/>
              <a:t>الشرط الثاني :</a:t>
            </a:r>
          </a:p>
          <a:p>
            <a:pPr algn="r"/>
            <a:endParaRPr lang="ar-SA" dirty="0"/>
          </a:p>
          <a:p>
            <a:pPr marL="0" indent="0" algn="r">
              <a:buNone/>
            </a:pPr>
            <a:r>
              <a:rPr lang="ar-SA" sz="2400" dirty="0"/>
              <a:t>المبالغة في الإعلان ببيانات غير حقيقيه وهذا كذب خالص في مضمون المنتج وتكون البيانات المعروضة في المنتج غير موجودة أصلا أو يقوم البائع بتضخيم البيانات الموجودة للمستهلك وفي كلا  كذب على المستهلك </a:t>
            </a:r>
          </a:p>
          <a:p>
            <a:pPr marL="0" indent="0" algn="r">
              <a:buNone/>
            </a:pPr>
            <a:r>
              <a:rPr lang="ar-SA" sz="2400" dirty="0"/>
              <a:t>الأولى كذب غير مشروع والثانية كذب بمضمون المنتج </a:t>
            </a:r>
            <a:endParaRPr lang="en-US" sz="2400" dirty="0"/>
          </a:p>
        </p:txBody>
      </p:sp>
    </p:spTree>
    <p:extLst>
      <p:ext uri="{BB962C8B-B14F-4D97-AF65-F5344CB8AC3E}">
        <p14:creationId xmlns:p14="http://schemas.microsoft.com/office/powerpoint/2010/main" val="344567506"/>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89008-B53E-4FD7-A7A8-6CDCCE58AABD}"/>
              </a:ext>
            </a:extLst>
          </p:cNvPr>
          <p:cNvSpPr>
            <a:spLocks noGrp="1"/>
          </p:cNvSpPr>
          <p:nvPr>
            <p:ph type="title"/>
          </p:nvPr>
        </p:nvSpPr>
        <p:spPr/>
        <p:txBody>
          <a:bodyPr/>
          <a:lstStyle/>
          <a:p>
            <a:pPr algn="ctr"/>
            <a:r>
              <a:rPr lang="ar-SA" dirty="0"/>
              <a:t>أنواع البيانات (مضمون المنتج )</a:t>
            </a:r>
            <a:endParaRPr lang="en-US" dirty="0"/>
          </a:p>
        </p:txBody>
      </p:sp>
      <p:sp>
        <p:nvSpPr>
          <p:cNvPr id="3" name="Content Placeholder 2">
            <a:extLst>
              <a:ext uri="{FF2B5EF4-FFF2-40B4-BE49-F238E27FC236}">
                <a16:creationId xmlns:a16="http://schemas.microsoft.com/office/drawing/2014/main" id="{39AC3E85-2E93-4754-9C5E-424609698C12}"/>
              </a:ext>
            </a:extLst>
          </p:cNvPr>
          <p:cNvSpPr>
            <a:spLocks noGrp="1"/>
          </p:cNvSpPr>
          <p:nvPr>
            <p:ph idx="1"/>
          </p:nvPr>
        </p:nvSpPr>
        <p:spPr/>
        <p:txBody>
          <a:bodyPr/>
          <a:lstStyle/>
          <a:p>
            <a:pPr marL="0" indent="0" algn="r">
              <a:buNone/>
            </a:pPr>
            <a:r>
              <a:rPr lang="ar-SA" sz="2400" dirty="0"/>
              <a:t>1.بيانات جوهريه متعلقة بجوهر المنتج وطبيعته وأصله وخصائصه وهو الإعلان الذي يكون مبالغا فيه ولا يعبر عن حقيقة المنتج وتلاعب بصلاحيته وشروط استعماله وانخفاض جودته</a:t>
            </a:r>
          </a:p>
          <a:p>
            <a:pPr marL="0" indent="0" algn="r">
              <a:buNone/>
            </a:pPr>
            <a:r>
              <a:rPr lang="ar-SA" dirty="0"/>
              <a:t> </a:t>
            </a:r>
          </a:p>
          <a:p>
            <a:pPr marL="0" indent="0" algn="r">
              <a:buNone/>
            </a:pPr>
            <a:r>
              <a:rPr lang="ar-SA" sz="2400" dirty="0"/>
              <a:t>2.بيانات ثانويه لا تشكل الدافع الحقيقي وراء ابرام العقد بسبب قلة تأثيرها </a:t>
            </a:r>
            <a:endParaRPr lang="en-US" sz="2400" dirty="0"/>
          </a:p>
        </p:txBody>
      </p:sp>
    </p:spTree>
    <p:extLst>
      <p:ext uri="{BB962C8B-B14F-4D97-AF65-F5344CB8AC3E}">
        <p14:creationId xmlns:p14="http://schemas.microsoft.com/office/powerpoint/2010/main" val="2771269158"/>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6943-F497-43CF-9118-672041370D40}"/>
              </a:ext>
            </a:extLst>
          </p:cNvPr>
          <p:cNvSpPr>
            <a:spLocks noGrp="1"/>
          </p:cNvSpPr>
          <p:nvPr>
            <p:ph type="title"/>
          </p:nvPr>
        </p:nvSpPr>
        <p:spPr>
          <a:xfrm>
            <a:off x="873369" y="375173"/>
            <a:ext cx="10515600" cy="1325563"/>
          </a:xfrm>
        </p:spPr>
        <p:txBody>
          <a:bodyPr/>
          <a:lstStyle/>
          <a:p>
            <a:pPr algn="ctr"/>
            <a:r>
              <a:rPr lang="ar-SA" dirty="0"/>
              <a:t>عنصرا الخداع الإعلاني :</a:t>
            </a:r>
            <a:br>
              <a:rPr lang="ar-SA" dirty="0"/>
            </a:br>
            <a:endParaRPr lang="en-US" dirty="0"/>
          </a:p>
        </p:txBody>
      </p:sp>
      <p:sp>
        <p:nvSpPr>
          <p:cNvPr id="3" name="Content Placeholder 2">
            <a:extLst>
              <a:ext uri="{FF2B5EF4-FFF2-40B4-BE49-F238E27FC236}">
                <a16:creationId xmlns:a16="http://schemas.microsoft.com/office/drawing/2014/main" id="{CEADF07D-5A45-4163-80D0-D4BF5D9E7BC8}"/>
              </a:ext>
            </a:extLst>
          </p:cNvPr>
          <p:cNvSpPr>
            <a:spLocks noGrp="1"/>
          </p:cNvSpPr>
          <p:nvPr>
            <p:ph idx="1"/>
          </p:nvPr>
        </p:nvSpPr>
        <p:spPr/>
        <p:txBody>
          <a:bodyPr/>
          <a:lstStyle/>
          <a:p>
            <a:pPr marL="0" indent="0" algn="r">
              <a:buNone/>
            </a:pPr>
            <a:r>
              <a:rPr lang="ar-SA" sz="2400" dirty="0"/>
              <a:t>1.العنصر </a:t>
            </a:r>
            <a:r>
              <a:rPr lang="ar-SA" sz="2400" dirty="0" smtClean="0"/>
              <a:t>المادي: </a:t>
            </a:r>
            <a:r>
              <a:rPr lang="ar-SA" sz="2400" dirty="0"/>
              <a:t>ويرتكز على الإعلان المرتكز على جذب المستهلك مهما كانت الوسيلة الإعلانية وينطوي على التضليل والخداع للمستهلك في مواصفاته الحقيقة </a:t>
            </a:r>
          </a:p>
          <a:p>
            <a:pPr marL="0" indent="0" algn="r">
              <a:buNone/>
            </a:pPr>
            <a:r>
              <a:rPr lang="ar-SA" sz="2400" dirty="0"/>
              <a:t>2.العنصر </a:t>
            </a:r>
            <a:r>
              <a:rPr lang="ar-SA" sz="2400" dirty="0" smtClean="0"/>
              <a:t>المعنوي: </a:t>
            </a:r>
            <a:r>
              <a:rPr lang="ar-SA" sz="2400" dirty="0"/>
              <a:t>وتتمثل في سوء نية المعلن وهو شرط لقيام مسؤوليته الجزائية عن الإعلان المضلل ولابد من إثبات سوء نيته </a:t>
            </a:r>
            <a:endParaRPr lang="en-US" sz="2400" dirty="0"/>
          </a:p>
        </p:txBody>
      </p:sp>
    </p:spTree>
    <p:extLst>
      <p:ext uri="{BB962C8B-B14F-4D97-AF65-F5344CB8AC3E}">
        <p14:creationId xmlns:p14="http://schemas.microsoft.com/office/powerpoint/2010/main" val="3567405101"/>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Slate</Template>
  <TotalTime>203</TotalTime>
  <Words>565</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Calisto MT</vt:lpstr>
      <vt:lpstr>Trebuchet MS</vt:lpstr>
      <vt:lpstr>Wingdings 2</vt:lpstr>
      <vt:lpstr>Slate</vt:lpstr>
      <vt:lpstr>الإعلانات التجارية المضللة و حماية المستهلك منها</vt:lpstr>
      <vt:lpstr>مفهوم الإعلان التجاري</vt:lpstr>
      <vt:lpstr>تعريف الإعلان</vt:lpstr>
      <vt:lpstr>مقومات الإعلان</vt:lpstr>
      <vt:lpstr>التضليل في الإعلانات التجارية</vt:lpstr>
      <vt:lpstr>الإعلان المضلل</vt:lpstr>
      <vt:lpstr>PowerPoint Presentation</vt:lpstr>
      <vt:lpstr>أنواع البيانات (مضمون المنتج )</vt:lpstr>
      <vt:lpstr>عنصرا الخداع الإعلاني : </vt:lpstr>
      <vt:lpstr>شكراً لحسن استماعكم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الإعلانات التجارية المضللة و حماية المستهلك منها</dc:title>
  <dc:creator>محمد الحداد</dc:creator>
  <cp:lastModifiedBy>محمد الحداد</cp:lastModifiedBy>
  <cp:revision>23</cp:revision>
  <dcterms:created xsi:type="dcterms:W3CDTF">2019-11-13T14:50:37Z</dcterms:created>
  <dcterms:modified xsi:type="dcterms:W3CDTF">2019-11-13T19:27:51Z</dcterms:modified>
</cp:coreProperties>
</file>