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6" r:id="rId2"/>
    <p:sldId id="256" r:id="rId3"/>
    <p:sldId id="257" r:id="rId4"/>
    <p:sldId id="258" r:id="rId5"/>
    <p:sldId id="259" r:id="rId6"/>
    <p:sldId id="260" r:id="rId7"/>
    <p:sldId id="267" r:id="rId8"/>
    <p:sldId id="261" r:id="rId9"/>
    <p:sldId id="262"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11/05/38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11/05/38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11/05/38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11/05/38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11/05/38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11/05/38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11560" y="1412776"/>
            <a:ext cx="7772400" cy="1470025"/>
          </a:xfrm>
        </p:spPr>
        <p:txBody>
          <a:bodyPr>
            <a:noAutofit/>
          </a:bodyPr>
          <a:lstStyle/>
          <a:p>
            <a:r>
              <a:rPr lang="ar-SA" sz="3200" dirty="0">
                <a:solidFill>
                  <a:srgbClr val="C00000"/>
                </a:solidFill>
              </a:rPr>
              <a:t>الفصل التاسع</a:t>
            </a:r>
          </a:p>
        </p:txBody>
      </p:sp>
      <p:sp>
        <p:nvSpPr>
          <p:cNvPr id="3" name="عنوان فرعي 2"/>
          <p:cNvSpPr>
            <a:spLocks noGrp="1"/>
          </p:cNvSpPr>
          <p:nvPr>
            <p:ph type="subTitle" idx="1"/>
          </p:nvPr>
        </p:nvSpPr>
        <p:spPr>
          <a:xfrm>
            <a:off x="1357290" y="2643182"/>
            <a:ext cx="6400800" cy="1500198"/>
          </a:xfrm>
          <a:solidFill>
            <a:schemeClr val="accent2"/>
          </a:solidFill>
          <a:ln>
            <a:solidFill>
              <a:schemeClr val="accent1"/>
            </a:solidFill>
          </a:ln>
        </p:spPr>
        <p:txBody>
          <a:bodyPr/>
          <a:lstStyle/>
          <a:p>
            <a:endParaRPr lang="ar-SA" b="1" dirty="0">
              <a:solidFill>
                <a:schemeClr val="bg1"/>
              </a:solidFill>
            </a:endParaRPr>
          </a:p>
          <a:p>
            <a:r>
              <a:rPr lang="ar-SA" b="1" dirty="0">
                <a:solidFill>
                  <a:schemeClr val="bg1"/>
                </a:solidFill>
              </a:rPr>
              <a:t>العلاقات بين أولياء الأمور والاختصاصيين</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27584" y="3284984"/>
            <a:ext cx="7772400" cy="1470025"/>
          </a:xfrm>
        </p:spPr>
        <p:txBody>
          <a:bodyPr>
            <a:noAutofit/>
          </a:bodyPr>
          <a:lstStyle/>
          <a:p>
            <a:pPr lvl="0"/>
            <a:r>
              <a:rPr lang="ar-SA" sz="2800" b="1" dirty="0"/>
              <a:t> </a:t>
            </a:r>
            <a:endParaRPr lang="ar-SA" sz="2800" dirty="0"/>
          </a:p>
        </p:txBody>
      </p:sp>
      <p:sp>
        <p:nvSpPr>
          <p:cNvPr id="3" name="عنوان فرعي 2"/>
          <p:cNvSpPr>
            <a:spLocks noGrp="1"/>
          </p:cNvSpPr>
          <p:nvPr>
            <p:ph type="subTitle" idx="1"/>
          </p:nvPr>
        </p:nvSpPr>
        <p:spPr>
          <a:xfrm>
            <a:off x="214282" y="620688"/>
            <a:ext cx="8715436" cy="5688632"/>
          </a:xfrm>
          <a:ln>
            <a:solidFill>
              <a:schemeClr val="accent1"/>
            </a:solidFill>
          </a:ln>
        </p:spPr>
        <p:txBody>
          <a:bodyPr>
            <a:noAutofit/>
          </a:bodyPr>
          <a:lstStyle/>
          <a:p>
            <a:pPr lvl="0" algn="r"/>
            <a:r>
              <a:rPr lang="ar-SA" sz="2400" b="1" dirty="0">
                <a:solidFill>
                  <a:srgbClr val="FF0000"/>
                </a:solidFill>
              </a:rPr>
              <a:t> </a:t>
            </a:r>
          </a:p>
          <a:p>
            <a:pPr lvl="0" algn="r"/>
            <a:r>
              <a:rPr lang="ar-SA" sz="2400" b="1" dirty="0">
                <a:solidFill>
                  <a:schemeClr val="tx2">
                    <a:lumMod val="60000"/>
                    <a:lumOff val="40000"/>
                  </a:schemeClr>
                </a:solidFill>
              </a:rPr>
              <a:t>فبالنسبة لأولياء الأمور: </a:t>
            </a:r>
            <a:r>
              <a:rPr lang="ar-SA" sz="2400" b="1" dirty="0">
                <a:solidFill>
                  <a:schemeClr val="tx1"/>
                </a:solidFill>
              </a:rPr>
              <a:t>قد تدور الشكاوي حول الأخصائيين الذين لا يهتمون بقضاياهم </a:t>
            </a:r>
          </a:p>
          <a:p>
            <a:pPr lvl="0" algn="r"/>
            <a:r>
              <a:rPr lang="ar-SA" sz="2400" b="1" dirty="0">
                <a:solidFill>
                  <a:schemeClr val="tx1"/>
                </a:solidFill>
              </a:rPr>
              <a:t>2/ أو الذين لا يقدرون مواطن الضعف ومواطن القوة لدى أطفالهم</a:t>
            </a:r>
          </a:p>
          <a:p>
            <a:pPr lvl="0" algn="r"/>
            <a:r>
              <a:rPr lang="ar-SA" sz="2400" b="1" dirty="0">
                <a:solidFill>
                  <a:schemeClr val="tx1"/>
                </a:solidFill>
              </a:rPr>
              <a:t> </a:t>
            </a:r>
            <a:r>
              <a:rPr lang="ar-SA" sz="2400" b="1" dirty="0">
                <a:solidFill>
                  <a:schemeClr val="tx2">
                    <a:lumMod val="60000"/>
                    <a:lumOff val="40000"/>
                  </a:schemeClr>
                </a:solidFill>
              </a:rPr>
              <a:t>أما بالنسبة للأخصائيين </a:t>
            </a:r>
            <a:r>
              <a:rPr lang="ar-SA" sz="2400" b="1" dirty="0">
                <a:solidFill>
                  <a:schemeClr val="tx1"/>
                </a:solidFill>
              </a:rPr>
              <a:t>1/ فالآباء ينظر إليهم بوصفهم غير واقعين وبأن لديهم مطالب لا يمكن تلبيتها 2/ وبأنهم يجعلون الأخصائيين كبش فداء لمشكلات الطفل أو لعدم تحسنه.</a:t>
            </a:r>
            <a:endParaRPr lang="en-US" sz="2400" dirty="0">
              <a:solidFill>
                <a:schemeClr val="tx1"/>
              </a:solidFill>
            </a:endParaRPr>
          </a:p>
          <a:p>
            <a:pPr algn="r"/>
            <a:r>
              <a:rPr lang="ar-SA" sz="2400" dirty="0">
                <a:solidFill>
                  <a:schemeClr val="tx1"/>
                </a:solidFill>
              </a:rPr>
              <a:t> </a:t>
            </a:r>
            <a:endParaRPr lang="en-US" sz="2400" dirty="0">
              <a:solidFill>
                <a:schemeClr val="tx1"/>
              </a:solidFill>
            </a:endParaRPr>
          </a:p>
          <a:p>
            <a:pPr lvl="0" algn="r">
              <a:buFont typeface="Arial" pitchFamily="34" charset="0"/>
              <a:buChar char="•"/>
            </a:pPr>
            <a:r>
              <a:rPr lang="ar-SA" sz="2400" b="1" dirty="0">
                <a:solidFill>
                  <a:schemeClr val="tx1"/>
                </a:solidFill>
              </a:rPr>
              <a:t>ففي حين أن الآباء والأخصائيين قد يتفقون على بعض الأهداف الرئيسية</a:t>
            </a:r>
          </a:p>
          <a:p>
            <a:pPr lvl="0" algn="r"/>
            <a:r>
              <a:rPr lang="ar-SA" sz="2400" b="1" dirty="0">
                <a:solidFill>
                  <a:schemeClr val="tx1"/>
                </a:solidFill>
              </a:rPr>
              <a:t> إلا أن ثقافة أسرة الطفل ذي الحاجات الخاصة وثقافة الأخصائيين الذين يعملون معها قد تختلف اختلافا كبيرا </a:t>
            </a:r>
          </a:p>
          <a:p>
            <a:pPr lvl="0" algn="r"/>
            <a:endParaRPr lang="ar-SA" sz="2400" b="1" dirty="0">
              <a:solidFill>
                <a:schemeClr val="tx1"/>
              </a:solidFill>
            </a:endParaRPr>
          </a:p>
          <a:p>
            <a:pPr lvl="0" algn="r"/>
            <a:r>
              <a:rPr lang="ar-SA" sz="2400" b="1" dirty="0">
                <a:solidFill>
                  <a:schemeClr val="tx1"/>
                </a:solidFill>
              </a:rPr>
              <a:t>وهذه الفروق الثقافية قد تطمس الغايات المشتركة وتقود إلى مواقف متناقضة.</a:t>
            </a:r>
            <a:endParaRPr lang="en-US" sz="2400" dirty="0">
              <a:solidFill>
                <a:schemeClr val="tx1"/>
              </a:solidFill>
            </a:endParaRPr>
          </a:p>
          <a:p>
            <a:pPr algn="r"/>
            <a:endParaRPr lang="ar-SA" sz="2400"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620688"/>
            <a:ext cx="8643998" cy="5505475"/>
          </a:xfrm>
          <a:ln>
            <a:solidFill>
              <a:schemeClr val="accent1"/>
            </a:solidFill>
          </a:ln>
        </p:spPr>
        <p:txBody>
          <a:bodyPr>
            <a:normAutofit fontScale="62500" lnSpcReduction="20000"/>
          </a:bodyPr>
          <a:lstStyle/>
          <a:p>
            <a:r>
              <a:rPr lang="ar-SA" sz="4800" b="1" dirty="0">
                <a:solidFill>
                  <a:srgbClr val="7030A0"/>
                </a:solidFill>
              </a:rPr>
              <a:t> من أهم العوامل المرتبطة بالاختلافات بين أولياء الأمور والاختصاصيين:-</a:t>
            </a:r>
            <a:endParaRPr lang="en-US" sz="4800" b="1" dirty="0">
              <a:solidFill>
                <a:srgbClr val="7030A0"/>
              </a:solidFill>
            </a:endParaRPr>
          </a:p>
          <a:p>
            <a:pPr>
              <a:buNone/>
            </a:pPr>
            <a:endParaRPr lang="en-US" dirty="0"/>
          </a:p>
          <a:p>
            <a:pPr marL="514350" lvl="0" indent="-247650">
              <a:buFont typeface="+mj-lt"/>
              <a:buAutoNum type="arabicPeriod"/>
            </a:pPr>
            <a:r>
              <a:rPr lang="ar-SA" dirty="0"/>
              <a:t>النزعة لدى بعض أولياء أمور الأطفال المعوقين للتعبير عن أنفسهم بطريقة عدوانية أو بطريقة تنم عن الخوف.</a:t>
            </a:r>
          </a:p>
          <a:p>
            <a:pPr marL="514350" lvl="0" indent="-247650">
              <a:buFont typeface="+mj-lt"/>
              <a:buAutoNum type="arabicPeriod"/>
            </a:pPr>
            <a:endParaRPr lang="en-US" dirty="0"/>
          </a:p>
          <a:p>
            <a:pPr marL="514350" lvl="0" indent="-247650">
              <a:buFont typeface="+mj-lt"/>
              <a:buAutoNum type="arabicPeriod"/>
            </a:pPr>
            <a:r>
              <a:rPr lang="ar-SA" dirty="0"/>
              <a:t>عدم توفر الفرص الكافية لأولياء الأمور والاختصاصيين لتبادل المعلومات.</a:t>
            </a:r>
          </a:p>
          <a:p>
            <a:pPr marL="514350" lvl="0" indent="-247650">
              <a:buFont typeface="+mj-lt"/>
              <a:buAutoNum type="arabicPeriod"/>
            </a:pPr>
            <a:endParaRPr lang="en-US" dirty="0"/>
          </a:p>
          <a:p>
            <a:pPr marL="514350" lvl="0" indent="-247650">
              <a:buFont typeface="+mj-lt"/>
              <a:buAutoNum type="arabicPeriod"/>
            </a:pPr>
            <a:r>
              <a:rPr lang="ar-SA" dirty="0"/>
              <a:t>فشل بعض الاختصاصين في تقديم نماذج فعالة لحل الصراعات والمشكلات.</a:t>
            </a:r>
          </a:p>
          <a:p>
            <a:pPr marL="514350" lvl="0" indent="-247650">
              <a:buFont typeface="+mj-lt"/>
              <a:buAutoNum type="arabicPeriod"/>
            </a:pPr>
            <a:endParaRPr lang="en-US" dirty="0"/>
          </a:p>
          <a:p>
            <a:pPr marL="514350" lvl="0" indent="-247650">
              <a:buFont typeface="+mj-lt"/>
              <a:buAutoNum type="arabicPeriod"/>
            </a:pPr>
            <a:r>
              <a:rPr lang="ar-SA" dirty="0"/>
              <a:t>عدم تحدث أولياء الأمور والاختصاصين لغة مشتركة يفهمها الطرفان حول الإعاقة وتباين مستوى المعرفة بينهم.</a:t>
            </a:r>
          </a:p>
          <a:p>
            <a:pPr marL="514350" lvl="0" indent="-247650">
              <a:buFont typeface="+mj-lt"/>
              <a:buAutoNum type="arabicPeriod"/>
            </a:pPr>
            <a:endParaRPr lang="en-US" dirty="0"/>
          </a:p>
          <a:p>
            <a:pPr marL="514350" lvl="0" indent="-247650">
              <a:buFont typeface="+mj-lt"/>
              <a:buAutoNum type="arabicPeriod"/>
            </a:pPr>
            <a:r>
              <a:rPr lang="ar-SA" dirty="0"/>
              <a:t>عدم توفر الثقة المتبادلة وعدم قبول الاختصاصين لقيم أولياء الأمور </a:t>
            </a:r>
            <a:r>
              <a:rPr lang="ar-SA" dirty="0" err="1"/>
              <a:t>اوعدم</a:t>
            </a:r>
            <a:r>
              <a:rPr lang="ar-SA" dirty="0"/>
              <a:t> قبول أولياء الأمور لأراء الاختصاصين.</a:t>
            </a:r>
          </a:p>
          <a:p>
            <a:pPr marL="514350" lvl="0" indent="-247650">
              <a:buFont typeface="+mj-lt"/>
              <a:buAutoNum type="arabicPeriod"/>
            </a:pPr>
            <a:endParaRPr lang="en-US" dirty="0"/>
          </a:p>
          <a:p>
            <a:pPr marL="514350" indent="-247650">
              <a:buFont typeface="+mj-lt"/>
              <a:buAutoNum type="arabicPeriod"/>
            </a:pPr>
            <a:r>
              <a:rPr lang="ar-SA" dirty="0"/>
              <a:t>افتقار أولياء الأمور إلى المهارات المناسبة للتأثير ايجابيا على برامج أطفالهم.</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260648"/>
            <a:ext cx="8229600" cy="6120680"/>
          </a:xfrm>
        </p:spPr>
        <p:txBody>
          <a:bodyPr numCol="2">
            <a:noAutofit/>
          </a:bodyPr>
          <a:lstStyle/>
          <a:p>
            <a:r>
              <a:rPr lang="ar-SA" sz="2000" b="1" u="sng" dirty="0"/>
              <a:t> </a:t>
            </a:r>
            <a:r>
              <a:rPr lang="ar-SA" sz="2000" b="1" u="sng" dirty="0">
                <a:solidFill>
                  <a:srgbClr val="92D050"/>
                </a:solidFill>
              </a:rPr>
              <a:t>بعض النقاط التي يجب مراعاتها عند العمل مع والدي الطفل المعوق:-</a:t>
            </a:r>
          </a:p>
          <a:p>
            <a:pPr>
              <a:buNone/>
            </a:pPr>
            <a:endParaRPr lang="en-US" sz="2000" b="1" u="sng" dirty="0">
              <a:solidFill>
                <a:srgbClr val="92D050"/>
              </a:solidFill>
            </a:endParaRPr>
          </a:p>
          <a:p>
            <a:pPr lvl="0"/>
            <a:r>
              <a:rPr lang="ar-SA" sz="2000" dirty="0"/>
              <a:t>وضح للوالدين طبيعة المشكلة التي يعاني منها طفلهم بأسرع وقت ممكن</a:t>
            </a:r>
          </a:p>
          <a:p>
            <a:pPr lvl="0">
              <a:buNone/>
            </a:pPr>
            <a:r>
              <a:rPr lang="ar-SA" sz="2000" dirty="0"/>
              <a:t>  </a:t>
            </a:r>
            <a:endParaRPr lang="en-US" sz="2000" dirty="0"/>
          </a:p>
          <a:p>
            <a:pPr lvl="0"/>
            <a:r>
              <a:rPr lang="ar-SA" sz="2000" dirty="0"/>
              <a:t>حاول أن تجتمع </a:t>
            </a:r>
            <a:r>
              <a:rPr lang="ar-SA" sz="2000" dirty="0" err="1"/>
              <a:t>بكلا</a:t>
            </a:r>
            <a:r>
              <a:rPr lang="ar-SA" sz="2000" dirty="0"/>
              <a:t> الوالدين كلما كان ذلك ممكنا</a:t>
            </a:r>
          </a:p>
          <a:p>
            <a:pPr lvl="0">
              <a:buNone/>
            </a:pPr>
            <a:r>
              <a:rPr lang="ar-SA" sz="2000" dirty="0"/>
              <a:t>  </a:t>
            </a:r>
            <a:endParaRPr lang="en-US" sz="2000" dirty="0"/>
          </a:p>
          <a:p>
            <a:pPr lvl="0"/>
            <a:r>
              <a:rPr lang="ar-SA" sz="2000" dirty="0"/>
              <a:t>استخدم اللغة التي يستطيع الوالدان فهمها  </a:t>
            </a:r>
          </a:p>
          <a:p>
            <a:pPr lvl="0">
              <a:buNone/>
            </a:pPr>
            <a:endParaRPr lang="en-US" sz="2000" dirty="0"/>
          </a:p>
          <a:p>
            <a:pPr lvl="0"/>
            <a:r>
              <a:rPr lang="ar-SA" sz="2000" dirty="0"/>
              <a:t>ساعد الوالدين على التعامل مع مشكلة الطفل على أنها مشكلة تهمهما وان عليهما اتخاذ القرارات اللازمة فيما يتصل بالخدمات الأفضل لطفلهما.</a:t>
            </a:r>
          </a:p>
          <a:p>
            <a:pPr lvl="0">
              <a:buNone/>
            </a:pPr>
            <a:endParaRPr lang="en-US" sz="2000" dirty="0"/>
          </a:p>
          <a:p>
            <a:pPr lvl="0"/>
            <a:r>
              <a:rPr lang="ar-SA" sz="2000" dirty="0"/>
              <a:t>ساعد الوالدين على فهم مشكلة طفلهما فلا تتوقع أن الأمر واضح لهما  </a:t>
            </a:r>
          </a:p>
          <a:p>
            <a:pPr lvl="0"/>
            <a:endParaRPr lang="en-US" sz="2000" dirty="0"/>
          </a:p>
          <a:p>
            <a:pPr lvl="0"/>
            <a:r>
              <a:rPr lang="ar-SA" sz="2000" dirty="0"/>
              <a:t>تعامل مع الوالدين بطريقة ايجابية فلا توجه لهما الانتقادات أو الاتهامات فهما بحاجة إلى تفهمك ودعمك وخبرتك.</a:t>
            </a:r>
          </a:p>
          <a:p>
            <a:pPr lvl="0"/>
            <a:endParaRPr lang="en-US" sz="2000" dirty="0"/>
          </a:p>
          <a:p>
            <a:pPr lvl="0"/>
            <a:r>
              <a:rPr lang="ar-SA" sz="2000" dirty="0"/>
              <a:t>تذكر أن والدي الطفل المعوق كغيرهما من الآباء والأمهات لديهما آمال وطموحات ومشكلات وصعوبات  </a:t>
            </a:r>
          </a:p>
          <a:p>
            <a:pPr lvl="0"/>
            <a:endParaRPr lang="en-US" sz="2000" dirty="0"/>
          </a:p>
          <a:p>
            <a:pPr lvl="0"/>
            <a:r>
              <a:rPr lang="ar-SA" sz="2000" dirty="0"/>
              <a:t>تذكر انك مهني متخصص وأنهما والدان يستجيبان لوضع الطفل بطريقة عاطفية فاحرص على أن توضح لهما سبل مساعدة الطفل.</a:t>
            </a:r>
          </a:p>
          <a:p>
            <a:pPr lvl="0"/>
            <a:endParaRPr lang="en-US" sz="2000" dirty="0"/>
          </a:p>
          <a:p>
            <a:pPr lvl="0"/>
            <a:r>
              <a:rPr lang="ar-SA" sz="2000" dirty="0"/>
              <a:t>تذكر أهمية الدور وطبيعة الأثر الذي تنطوي عليه اتجاهاتك نحو الطفل ووالديه.</a:t>
            </a:r>
            <a:endParaRPr lang="en-US" sz="2000" dirty="0"/>
          </a:p>
          <a:p>
            <a:r>
              <a:rPr lang="ar-SA" sz="2000" dirty="0"/>
              <a:t> </a:t>
            </a:r>
            <a:endParaRPr lang="en-US" sz="2000" dirty="0"/>
          </a:p>
          <a:p>
            <a:endParaRPr lang="ar-SA" sz="2000" dirty="0"/>
          </a:p>
        </p:txBody>
      </p:sp>
      <p:cxnSp>
        <p:nvCxnSpPr>
          <p:cNvPr id="5" name="رابط مستقيم 4"/>
          <p:cNvCxnSpPr>
            <a:stCxn id="3" idx="0"/>
            <a:endCxn id="3" idx="2"/>
          </p:cNvCxnSpPr>
          <p:nvPr/>
        </p:nvCxnSpPr>
        <p:spPr>
          <a:xfrm rot="16200000" flipH="1">
            <a:off x="1511660" y="3320988"/>
            <a:ext cx="612068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rmAutofit fontScale="62500" lnSpcReduction="20000"/>
          </a:bodyPr>
          <a:lstStyle/>
          <a:p>
            <a:pPr algn="ctr"/>
            <a:r>
              <a:rPr lang="ar-SA" sz="5100" b="1" i="1" u="sng" dirty="0">
                <a:solidFill>
                  <a:srgbClr val="92D050"/>
                </a:solidFill>
              </a:rPr>
              <a:t> إساءة معاملة أولياء الأمور:-</a:t>
            </a:r>
            <a:endParaRPr lang="en-US" sz="5100" b="1" i="1" u="sng" dirty="0">
              <a:solidFill>
                <a:srgbClr val="92D050"/>
              </a:solidFill>
            </a:endParaRPr>
          </a:p>
          <a:p>
            <a:pPr>
              <a:buNone/>
            </a:pPr>
            <a:endParaRPr lang="ar-SA" dirty="0"/>
          </a:p>
          <a:p>
            <a:pPr>
              <a:buNone/>
            </a:pPr>
            <a:endParaRPr lang="en-US" dirty="0"/>
          </a:p>
          <a:p>
            <a:r>
              <a:rPr lang="ar-SA" dirty="0"/>
              <a:t>يرى أحد الباحثين أن </a:t>
            </a:r>
            <a:r>
              <a:rPr lang="ar-SA" dirty="0" err="1"/>
              <a:t>الاختصايين</a:t>
            </a:r>
            <a:r>
              <a:rPr lang="ar-SA" dirty="0"/>
              <a:t>  يسيئون معاملة آباء الأطفال المعوقين وأن إساءة المعاملة تأخذ عدة أشكال من أهمها:-</a:t>
            </a:r>
            <a:endParaRPr lang="en-US" dirty="0"/>
          </a:p>
          <a:p>
            <a:pPr lvl="0"/>
            <a:endParaRPr lang="ar-SA" dirty="0"/>
          </a:p>
          <a:p>
            <a:pPr lvl="0"/>
            <a:r>
              <a:rPr lang="ar-SA" u="sng" dirty="0">
                <a:solidFill>
                  <a:srgbClr val="00B050"/>
                </a:solidFill>
              </a:rPr>
              <a:t>الجهل المهني :-  </a:t>
            </a:r>
          </a:p>
          <a:p>
            <a:pPr lvl="0"/>
            <a:r>
              <a:rPr lang="ar-SA" dirty="0"/>
              <a:t>لا يعرف القليل من الإعاقة  فالبعض يفشل في اكتشاف وجود حالة الإعاقة ــ أو يقدم معلومات خاطئة عنها.</a:t>
            </a:r>
          </a:p>
          <a:p>
            <a:pPr lvl="0"/>
            <a:endParaRPr lang="en-US" dirty="0"/>
          </a:p>
          <a:p>
            <a:pPr lvl="0"/>
            <a:r>
              <a:rPr lang="ar-SA" u="sng" dirty="0">
                <a:solidFill>
                  <a:srgbClr val="00B050"/>
                </a:solidFill>
              </a:rPr>
              <a:t>فقدان الأمل المهني:- </a:t>
            </a:r>
          </a:p>
          <a:p>
            <a:pPr lvl="0"/>
            <a:r>
              <a:rPr lang="ar-SA" dirty="0"/>
              <a:t> إدراك الإعاقة كحالة مرضية غير قابلة للشفاء ـــ وبالتالي فهم يرون أن لا أمل يرجى بشأنهما.</a:t>
            </a:r>
          </a:p>
          <a:p>
            <a:pPr lvl="0"/>
            <a:endParaRPr lang="en-US" dirty="0"/>
          </a:p>
          <a:p>
            <a:pPr lvl="0"/>
            <a:r>
              <a:rPr lang="ar-SA" u="sng" dirty="0">
                <a:solidFill>
                  <a:srgbClr val="00B050"/>
                </a:solidFill>
              </a:rPr>
              <a:t>الإحالة دونما توقف :- </a:t>
            </a:r>
          </a:p>
          <a:p>
            <a:pPr lvl="0"/>
            <a:r>
              <a:rPr lang="ar-SA" dirty="0"/>
              <a:t>إن نزعة بعض الآباء نحو التسوق الطبي ظاهرة معروفة جيدا ولكن المهنيين في حالات كثيرة هم الذين يبادرون بالتحويل من أخصائي إلى آخر </a:t>
            </a:r>
          </a:p>
          <a:p>
            <a:pPr lvl="0"/>
            <a:r>
              <a:rPr lang="ar-SA" b="1" u="sng" dirty="0"/>
              <a:t>وغالبا ما تعبر تلك الإحالات </a:t>
            </a:r>
            <a:r>
              <a:rPr lang="ar-SA" dirty="0"/>
              <a:t>عن الافتقار إلى الخبرة المهنية في الإعاقة </a:t>
            </a:r>
          </a:p>
          <a:p>
            <a:pPr lvl="0"/>
            <a:r>
              <a:rPr lang="ar-SA" dirty="0"/>
              <a:t>أو تكون وسيلة للاقتناع عن مواجهة الآباء بالحقيقية المزعجة المتمثلة بكون طفلهم معوقا.</a:t>
            </a:r>
          </a:p>
          <a:p>
            <a:pPr lvl="0"/>
            <a:endParaRPr lang="en-US" dirty="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528" y="332656"/>
            <a:ext cx="8606190" cy="6096740"/>
          </a:xfrm>
          <a:ln>
            <a:solidFill>
              <a:schemeClr val="accent1"/>
            </a:solidFill>
          </a:ln>
        </p:spPr>
        <p:txBody>
          <a:bodyPr>
            <a:noAutofit/>
          </a:bodyPr>
          <a:lstStyle/>
          <a:p>
            <a:pPr lvl="0"/>
            <a:r>
              <a:rPr lang="ar-SA" sz="2000" u="sng" dirty="0">
                <a:solidFill>
                  <a:srgbClr val="00B050"/>
                </a:solidFill>
              </a:rPr>
              <a:t>ستار السرية:- </a:t>
            </a:r>
          </a:p>
          <a:p>
            <a:pPr lvl="0"/>
            <a:r>
              <a:rPr lang="ar-SA" sz="2000" dirty="0"/>
              <a:t> يقوم  بعض الأخصائيين في التربية الخاصة  بحجب المعلومات عن الوالدين ـــ اعتقادا منهم بان المعلومات تلك ستهدد كيانهم </a:t>
            </a:r>
            <a:r>
              <a:rPr lang="ar-SA" sz="2000" dirty="0" err="1"/>
              <a:t>او</a:t>
            </a:r>
            <a:r>
              <a:rPr lang="ar-SA" sz="2000" dirty="0"/>
              <a:t> ستكون مزعجة لهم للغاية.</a:t>
            </a:r>
          </a:p>
          <a:p>
            <a:pPr lvl="0"/>
            <a:endParaRPr lang="en-US" sz="2000" dirty="0"/>
          </a:p>
          <a:p>
            <a:pPr lvl="0"/>
            <a:r>
              <a:rPr lang="ar-SA" sz="2000" u="sng" dirty="0">
                <a:solidFill>
                  <a:srgbClr val="00B050"/>
                </a:solidFill>
              </a:rPr>
              <a:t>ظاهرة الأذن الصماء:-</a:t>
            </a:r>
          </a:p>
          <a:p>
            <a:pPr lvl="0"/>
            <a:r>
              <a:rPr lang="ar-SA" sz="2000" dirty="0"/>
              <a:t> يفيد أولياء الأمور بان الاختصاصين يتجاهلون طلباتهم كاملا وهم يشعرون أحيانا أن أية اقتراحات يقدمونها بشان طفلهم تهمل جملة وتفصيلا.</a:t>
            </a:r>
          </a:p>
          <a:p>
            <a:pPr lvl="0"/>
            <a:endParaRPr lang="ar-SA" sz="2000" dirty="0"/>
          </a:p>
          <a:p>
            <a:pPr lvl="0"/>
            <a:r>
              <a:rPr lang="ar-SA" sz="2000" u="sng" dirty="0">
                <a:solidFill>
                  <a:srgbClr val="00B050"/>
                </a:solidFill>
              </a:rPr>
              <a:t> العلم بكل الأشياء والقدرة غير المحددة:-</a:t>
            </a:r>
          </a:p>
          <a:p>
            <a:pPr lvl="0"/>
            <a:r>
              <a:rPr lang="ar-SA" sz="2000" dirty="0"/>
              <a:t>غالبا ما يعبر الاختصاصيون عن ثقة غير اعتيادية بصحة ما يعلنون وبالرغم من ادعائهم المعرفة الكلية إلا أنهم غالبا ما يخفقون هذا الكنز الثمين بدعوى السرية  </a:t>
            </a:r>
          </a:p>
          <a:p>
            <a:pPr lvl="0">
              <a:buNone/>
            </a:pPr>
            <a:endParaRPr lang="en-US" sz="2000" dirty="0"/>
          </a:p>
          <a:p>
            <a:pPr lvl="0">
              <a:buNone/>
            </a:pPr>
            <a:r>
              <a:rPr lang="ar-SA" sz="2000" u="sng" dirty="0">
                <a:solidFill>
                  <a:srgbClr val="00B050"/>
                </a:solidFill>
              </a:rPr>
              <a:t>الآباء بوصفهم مرضى:- </a:t>
            </a:r>
          </a:p>
          <a:p>
            <a:pPr lvl="0"/>
            <a:r>
              <a:rPr lang="ar-SA" sz="2000" dirty="0"/>
              <a:t>  يصف الاختصاصين  آباء الأطفال المعوقين أفراد يعيشون أزمة ويعانون من الصعوبات  </a:t>
            </a:r>
          </a:p>
          <a:p>
            <a:pPr lvl="0"/>
            <a:r>
              <a:rPr lang="ar-SA" sz="2000" dirty="0"/>
              <a:t>واعتبار الآباء كأشخاص بحاجة إلى علاج نفسي</a:t>
            </a:r>
          </a:p>
          <a:p>
            <a:pPr lvl="0"/>
            <a:r>
              <a:rPr lang="ar-SA" sz="2000" dirty="0"/>
              <a:t> فقد يكون بعض الاختصاصين تواقين إلى كشف الصراعات النفسية الداخلية لديهم ومشكلاتهم </a:t>
            </a:r>
            <a:r>
              <a:rPr lang="ar-SA" sz="2000" dirty="0" err="1"/>
              <a:t>الزواجية</a:t>
            </a:r>
            <a:r>
              <a:rPr lang="ar-SA" sz="2000" dirty="0"/>
              <a:t> والأشكال الأخرى لسوء التكييف.</a:t>
            </a:r>
          </a:p>
          <a:p>
            <a:pPr lvl="0">
              <a:buNone/>
            </a:pPr>
            <a:endParaRPr lang="en-US" sz="2000" dirty="0"/>
          </a:p>
          <a:p>
            <a:pPr lvl="0"/>
            <a:endParaRPr lang="ar-SA"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620688"/>
            <a:ext cx="8229600" cy="5505475"/>
          </a:xfrm>
          <a:ln>
            <a:solidFill>
              <a:schemeClr val="accent1"/>
            </a:solidFill>
          </a:ln>
        </p:spPr>
        <p:txBody>
          <a:bodyPr>
            <a:normAutofit/>
          </a:bodyPr>
          <a:lstStyle/>
          <a:p>
            <a:pPr>
              <a:buNone/>
            </a:pPr>
            <a:r>
              <a:rPr lang="ar-SA" b="1" dirty="0">
                <a:solidFill>
                  <a:srgbClr val="92D050"/>
                </a:solidFill>
              </a:rPr>
              <a:t>تحسين العلاقة وتطويرها:</a:t>
            </a:r>
          </a:p>
          <a:p>
            <a:pPr>
              <a:buNone/>
            </a:pPr>
            <a:r>
              <a:rPr lang="ar-SA" b="1" dirty="0">
                <a:solidFill>
                  <a:srgbClr val="92D050"/>
                </a:solidFill>
              </a:rPr>
              <a:t>الاقتراحات التالية بهدف تشجيع العلاقات البناءة القائمة على التعاون بين </a:t>
            </a:r>
            <a:r>
              <a:rPr lang="ar-SA" b="1" dirty="0" err="1">
                <a:solidFill>
                  <a:srgbClr val="92D050"/>
                </a:solidFill>
              </a:rPr>
              <a:t>الاخصائيين</a:t>
            </a:r>
            <a:r>
              <a:rPr lang="ar-SA" b="1" dirty="0">
                <a:solidFill>
                  <a:srgbClr val="92D050"/>
                </a:solidFill>
              </a:rPr>
              <a:t> والآباء</a:t>
            </a:r>
          </a:p>
          <a:p>
            <a:pPr algn="ctr">
              <a:buNone/>
            </a:pPr>
            <a:endParaRPr lang="en-US" b="1" u="sng" dirty="0">
              <a:solidFill>
                <a:srgbClr val="92D050"/>
              </a:solidFill>
            </a:endParaRPr>
          </a:p>
          <a:p>
            <a:pPr marL="149225" lvl="0" indent="-149225">
              <a:buFont typeface="+mj-lt"/>
              <a:buAutoNum type="arabicPeriod"/>
            </a:pPr>
            <a:r>
              <a:rPr lang="ar-SA" dirty="0"/>
              <a:t>يجب على أعضاء الفريق التعامل مع أولياء الأمور باحترام  </a:t>
            </a:r>
            <a:endParaRPr lang="en-US" dirty="0"/>
          </a:p>
          <a:p>
            <a:pPr marL="149225" lvl="0" indent="-149225">
              <a:buFont typeface="+mj-lt"/>
              <a:buAutoNum type="arabicPeriod"/>
            </a:pPr>
            <a:r>
              <a:rPr lang="ar-SA" dirty="0"/>
              <a:t>يجب على الأخصائيين قبول الآباء على </a:t>
            </a:r>
            <a:r>
              <a:rPr lang="ar-SA" dirty="0" err="1"/>
              <a:t>ماهم</a:t>
            </a:r>
            <a:r>
              <a:rPr lang="ar-SA" dirty="0"/>
              <a:t> عليه وان يقاوموا النزعة  </a:t>
            </a:r>
          </a:p>
          <a:p>
            <a:pPr marL="149225" lvl="0" indent="-149225">
              <a:buFont typeface="+mj-lt"/>
              <a:buAutoNum type="arabicPeriod"/>
            </a:pPr>
            <a:r>
              <a:rPr lang="ar-SA" dirty="0" err="1"/>
              <a:t>مالم</a:t>
            </a:r>
            <a:r>
              <a:rPr lang="ar-SA" dirty="0"/>
              <a:t> يكن هناك أسباب تحول دون تزويد أولياء الأمور بكل المعلومات عن أطفالهم ينبغي أن يحصل الآباء على المعلومات نفسها بما في ذلك نتائج الاختبارات . </a:t>
            </a:r>
            <a:endParaRPr lang="en-US" dirty="0"/>
          </a:p>
          <a:p>
            <a:pPr>
              <a:buNone/>
            </a:pP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196752"/>
            <a:ext cx="8229600" cy="4929411"/>
          </a:xfrm>
          <a:ln>
            <a:solidFill>
              <a:schemeClr val="accent1"/>
            </a:solidFill>
          </a:ln>
        </p:spPr>
        <p:txBody>
          <a:bodyPr>
            <a:normAutofit fontScale="85000" lnSpcReduction="10000"/>
          </a:bodyPr>
          <a:lstStyle/>
          <a:p>
            <a:pPr lvl="0">
              <a:buNone/>
            </a:pPr>
            <a:r>
              <a:rPr lang="ar-SA" dirty="0"/>
              <a:t>4. في حين أن المسؤولية الأساسية لاختيار المنهجية والتكنولوجيا تقع على عاتق </a:t>
            </a:r>
            <a:r>
              <a:rPr lang="ar-SA" dirty="0" err="1"/>
              <a:t>الاخصائيين</a:t>
            </a:r>
            <a:r>
              <a:rPr lang="ar-SA" dirty="0"/>
              <a:t> فان على الآباء أو الأشخاص المعوقين عندما يكون ذلك مناسبا أن يتحملوا المسؤولية الأساسية لاختيار الأهداف والغايات.</a:t>
            </a:r>
            <a:endParaRPr lang="en-US" dirty="0"/>
          </a:p>
          <a:p>
            <a:endParaRPr lang="en-US" dirty="0"/>
          </a:p>
          <a:p>
            <a:pPr lvl="0">
              <a:buNone/>
            </a:pPr>
            <a:r>
              <a:rPr lang="ar-SA" dirty="0"/>
              <a:t>5. يجب أن يتواصل الاختصاصيون مع أولياء الأمور باستخدام اللغة الشائعة في الحياة اليومية  </a:t>
            </a:r>
          </a:p>
          <a:p>
            <a:pPr lvl="0"/>
            <a:endParaRPr lang="en-US" dirty="0"/>
          </a:p>
          <a:p>
            <a:pPr lvl="0">
              <a:buNone/>
            </a:pPr>
            <a:r>
              <a:rPr lang="ar-SA" dirty="0"/>
              <a:t>6. كثيرا ما يحتاج أولياء الأمور إلى الدعم والتشجيع  </a:t>
            </a:r>
          </a:p>
          <a:p>
            <a:pPr lvl="0"/>
            <a:endParaRPr lang="en-US" dirty="0"/>
          </a:p>
          <a:p>
            <a:pPr lvl="0">
              <a:buNone/>
            </a:pPr>
            <a:r>
              <a:rPr lang="ar-SA" dirty="0"/>
              <a:t>7. ينبغي على الأخصائيين أن يتجنبوا الدخول في تنافس علني مع الآباء.</a:t>
            </a:r>
            <a:endParaRPr lang="en-US" dirty="0"/>
          </a:p>
          <a:p>
            <a:pPr>
              <a:buNone/>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2536" y="2332037"/>
            <a:ext cx="8229600" cy="4525963"/>
          </a:xfrm>
        </p:spPr>
        <p:txBody>
          <a:bodyPr>
            <a:normAutofit/>
          </a:bodyPr>
          <a:lstStyle/>
          <a:p>
            <a:r>
              <a:rPr lang="ar-SA" sz="4800" b="1" dirty="0">
                <a:solidFill>
                  <a:srgbClr val="00B050"/>
                </a:solidFill>
              </a:rPr>
              <a:t> تم بحمد الله وتوفيقه</a:t>
            </a:r>
            <a:endParaRPr lang="ar-SA" sz="4800" dirty="0">
              <a:solidFill>
                <a:srgbClr val="00B050"/>
              </a:solidFill>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TotalTime>
  <Words>690</Words>
  <Application>Microsoft Office PowerPoint</Application>
  <PresentationFormat>عرض على الشاشة (4:3)</PresentationFormat>
  <Paragraphs>88</Paragraphs>
  <Slides>9</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9</vt:i4>
      </vt:variant>
    </vt:vector>
  </HeadingPairs>
  <TitlesOfParts>
    <vt:vector size="13" baseType="lpstr">
      <vt:lpstr>Arial</vt:lpstr>
      <vt:lpstr>Calibri</vt:lpstr>
      <vt:lpstr>Times New Roman</vt:lpstr>
      <vt:lpstr>سمة Office</vt:lpstr>
      <vt:lpstr>الفصل التاسع</vt:lpstr>
      <vt:lpstr>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ثمة اتفاق في الأوساط التربوية في الوقت الراهن على أن التربية الناجحة لجميع الطلبة تقتضي تعاون المدرسة والأسرة ودعم أحدهما للآخر في ل علاقة جيدة . والعلاقة جيدة هي العلاقة التي ينصب جل الاهتمام فيها على تحسين ظروف تعليم الطالب ونموه وتتصف بالدفء و الاستمرارية وتقوم على الاحترام المتبادل والثقة المتبادلة.   وعندما يكون الطالب ذا إعاقة ما فلعل الحاجة إلى التعاون والدعم المتبادل والتنسيق تصبح أكثر إلحاحا حيث يصعب تحقيق مستوى مقبول من الثبات في التعامل مع الطالب في الأوضاع المدرسية والمنزلية وغيرها دون ذلك. وقد كشفت عشرات الدراسات مؤخرا عن أن معلمي التربية الخاصة يرون أنهم يصبحون أكثر فاعلية وأكثر دافعية عندما يتعاون أولياء الأمور معهم ويدعمون جهودهم.</dc:title>
  <dc:creator>التل</dc:creator>
  <cp:lastModifiedBy>العنود العسكر</cp:lastModifiedBy>
  <cp:revision>12</cp:revision>
  <dcterms:created xsi:type="dcterms:W3CDTF">2011-03-11T15:20:08Z</dcterms:created>
  <dcterms:modified xsi:type="dcterms:W3CDTF">2017-02-07T14:21:10Z</dcterms:modified>
</cp:coreProperties>
</file>