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9" d="100"/>
          <a:sy n="59" d="100"/>
        </p:scale>
        <p:origin x="-146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59D87A37-3CB5-4E1E-ADE6-6FF7E8EA3AF2}" type="datetimeFigureOut">
              <a:rPr lang="ar-SA" smtClean="0"/>
              <a:pPr/>
              <a:t>19/05/34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C6A97DE-29AE-418C-8636-A5BA65148C36}"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9D87A37-3CB5-4E1E-ADE6-6FF7E8EA3AF2}" type="datetimeFigureOut">
              <a:rPr lang="ar-SA" smtClean="0"/>
              <a:pPr/>
              <a:t>19/05/34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C6A97DE-29AE-418C-8636-A5BA65148C36}"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9D87A37-3CB5-4E1E-ADE6-6FF7E8EA3AF2}" type="datetimeFigureOut">
              <a:rPr lang="ar-SA" smtClean="0"/>
              <a:pPr/>
              <a:t>19/05/34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C6A97DE-29AE-418C-8636-A5BA65148C36}"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9D87A37-3CB5-4E1E-ADE6-6FF7E8EA3AF2}" type="datetimeFigureOut">
              <a:rPr lang="ar-SA" smtClean="0"/>
              <a:pPr/>
              <a:t>19/05/34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C6A97DE-29AE-418C-8636-A5BA65148C36}"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9D87A37-3CB5-4E1E-ADE6-6FF7E8EA3AF2}" type="datetimeFigureOut">
              <a:rPr lang="ar-SA" smtClean="0"/>
              <a:pPr/>
              <a:t>19/05/34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C6A97DE-29AE-418C-8636-A5BA65148C36}"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59D87A37-3CB5-4E1E-ADE6-6FF7E8EA3AF2}" type="datetimeFigureOut">
              <a:rPr lang="ar-SA" smtClean="0"/>
              <a:pPr/>
              <a:t>19/05/34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C6A97DE-29AE-418C-8636-A5BA65148C36}"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59D87A37-3CB5-4E1E-ADE6-6FF7E8EA3AF2}" type="datetimeFigureOut">
              <a:rPr lang="ar-SA" smtClean="0"/>
              <a:pPr/>
              <a:t>19/05/34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C6A97DE-29AE-418C-8636-A5BA65148C36}"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59D87A37-3CB5-4E1E-ADE6-6FF7E8EA3AF2}" type="datetimeFigureOut">
              <a:rPr lang="ar-SA" smtClean="0"/>
              <a:pPr/>
              <a:t>19/05/34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5C6A97DE-29AE-418C-8636-A5BA65148C36}"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9D87A37-3CB5-4E1E-ADE6-6FF7E8EA3AF2}" type="datetimeFigureOut">
              <a:rPr lang="ar-SA" smtClean="0"/>
              <a:pPr/>
              <a:t>19/05/34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C6A97DE-29AE-418C-8636-A5BA65148C36}"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9D87A37-3CB5-4E1E-ADE6-6FF7E8EA3AF2}" type="datetimeFigureOut">
              <a:rPr lang="ar-SA" smtClean="0"/>
              <a:pPr/>
              <a:t>19/05/34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C6A97DE-29AE-418C-8636-A5BA65148C36}"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9D87A37-3CB5-4E1E-ADE6-6FF7E8EA3AF2}" type="datetimeFigureOut">
              <a:rPr lang="ar-SA" smtClean="0"/>
              <a:pPr/>
              <a:t>19/05/34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C6A97DE-29AE-418C-8636-A5BA65148C36}"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9D87A37-3CB5-4E1E-ADE6-6FF7E8EA3AF2}" type="datetimeFigureOut">
              <a:rPr lang="ar-SA" smtClean="0"/>
              <a:pPr/>
              <a:t>19/05/34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C6A97DE-29AE-418C-8636-A5BA65148C36}"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SA" sz="8000" b="1" dirty="0" smtClean="0">
                <a:solidFill>
                  <a:srgbClr val="FF0000"/>
                </a:solidFill>
                <a:latin typeface="Aharoni" pitchFamily="2" charset="-79"/>
              </a:rPr>
              <a:t>الالتزامات(الخصوم)</a:t>
            </a:r>
            <a:endParaRPr lang="ar-SA" sz="8000" b="1" dirty="0">
              <a:solidFill>
                <a:srgbClr val="FF0000"/>
              </a:solidFill>
              <a:latin typeface="Aharoni" pitchFamily="2" charset="-79"/>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r>
              <a:rPr lang="ar-SA" sz="3600" dirty="0" smtClean="0"/>
              <a:t>وبالطبع يظهر حساب الفوائد(23333) في قائمة الدخل ضمن </a:t>
            </a:r>
            <a:r>
              <a:rPr lang="ar-SA" sz="3600" b="1" u="sng" dirty="0" smtClean="0"/>
              <a:t>مصاريف العام </a:t>
            </a:r>
            <a:r>
              <a:rPr lang="ar-SA" sz="3600" dirty="0" smtClean="0"/>
              <a:t>الذي يؤثر بالطبع على حساب صافي الربح أو الخسارة ,</a:t>
            </a:r>
            <a:br>
              <a:rPr lang="ar-SA" sz="3600" dirty="0" smtClean="0"/>
            </a:br>
            <a:r>
              <a:rPr lang="ar-SA" sz="3600" dirty="0" smtClean="0"/>
              <a:t>بينما </a:t>
            </a:r>
            <a:r>
              <a:rPr lang="ar-SA" sz="3600" b="1" u="sng" dirty="0" smtClean="0"/>
              <a:t>يظهر القرض والفوائد المتبقية </a:t>
            </a:r>
            <a:r>
              <a:rPr lang="ar-SA" sz="3600" dirty="0" smtClean="0"/>
              <a:t>الغير مستحقه في قائمة المركز المالي ضمن الالتزامات القصيرة الأجل .</a:t>
            </a:r>
            <a:br>
              <a:rPr lang="ar-SA" sz="3600" dirty="0" smtClean="0"/>
            </a:br>
            <a:r>
              <a:rPr lang="ar-SA" sz="3600" dirty="0" smtClean="0"/>
              <a:t>الفائدة المتبقية=70000-23333=4667 ريال </a:t>
            </a:r>
            <a:br>
              <a:rPr lang="ar-SA" sz="3600" dirty="0" smtClean="0"/>
            </a:br>
            <a:r>
              <a:rPr lang="ar-SA" sz="3600" dirty="0" smtClean="0"/>
              <a:t>قائمة المركز المالي </a:t>
            </a:r>
            <a:br>
              <a:rPr lang="ar-SA" sz="3600" dirty="0" smtClean="0"/>
            </a:br>
            <a:r>
              <a:rPr lang="ar-SA" sz="3600" dirty="0" smtClean="0"/>
              <a:t>1070000قرض بالقيمة الاسمية</a:t>
            </a:r>
            <a:br>
              <a:rPr lang="ar-SA" sz="3600" dirty="0" smtClean="0"/>
            </a:br>
            <a:r>
              <a:rPr lang="ar-SA" sz="3600" dirty="0" smtClean="0"/>
              <a:t>4667 فوائد غير مستحقه  </a:t>
            </a:r>
            <a:endParaRPr lang="ar-SA" sz="3600" dirty="0"/>
          </a:p>
        </p:txBody>
      </p:sp>
      <p:cxnSp>
        <p:nvCxnSpPr>
          <p:cNvPr id="4" name="رابط مستقيم 3"/>
          <p:cNvCxnSpPr/>
          <p:nvPr/>
        </p:nvCxnSpPr>
        <p:spPr>
          <a:xfrm flipH="1">
            <a:off x="2771800" y="5301208"/>
            <a:ext cx="3744416"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fontScale="90000"/>
          </a:bodyPr>
          <a:lstStyle/>
          <a:p>
            <a:r>
              <a:rPr lang="ar-SA" b="1" u="sng" dirty="0" smtClean="0"/>
              <a:t>أوراق الدفع</a:t>
            </a:r>
            <a:r>
              <a:rPr lang="ar-SA" dirty="0" smtClean="0"/>
              <a:t/>
            </a:r>
            <a:br>
              <a:rPr lang="ar-SA" dirty="0" smtClean="0"/>
            </a:br>
            <a:r>
              <a:rPr lang="ar-SA" sz="4000" dirty="0" smtClean="0"/>
              <a:t>قد يكون البيع بالنقد أو بالأجل , وإذا تم البيع بالأجل فقد يطلب البائع من المشتري تحرير تعهد بالدفع في تاريخ معين أو قبول أمر بالدفع في تاريخ معين .</a:t>
            </a:r>
            <a:br>
              <a:rPr lang="ar-SA" sz="4000" dirty="0" smtClean="0"/>
            </a:br>
            <a:r>
              <a:rPr lang="ar-SA" sz="4000" dirty="0" smtClean="0"/>
              <a:t>على أن يكون التعهد أو القبول غير مربوطين بشرط. ويسمى التعهد بالسند لأمر(</a:t>
            </a:r>
            <a:r>
              <a:rPr lang="en-US" sz="4000" dirty="0" smtClean="0"/>
              <a:t>promissory note</a:t>
            </a:r>
            <a:r>
              <a:rPr lang="ar-SA" sz="4000" dirty="0" smtClean="0"/>
              <a:t>) كما أن السند غير معلق بشرط الوفاء في وقت معين .</a:t>
            </a:r>
            <a:r>
              <a:rPr lang="ar-SA" dirty="0" smtClean="0"/>
              <a:t/>
            </a:r>
            <a:br>
              <a:rPr lang="ar-SA" dirty="0" smtClean="0"/>
            </a:br>
            <a:r>
              <a:rPr lang="ar-SA" b="1" u="sng" dirty="0" smtClean="0"/>
              <a:t>أما قبول الأمر بالدفع يسمى كمبيالة وتشمل:</a:t>
            </a:r>
            <a:r>
              <a:rPr lang="ar-SA" dirty="0" smtClean="0"/>
              <a:t/>
            </a:r>
            <a:br>
              <a:rPr lang="ar-SA" dirty="0" smtClean="0"/>
            </a:b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a:bodyPr>
          <a:lstStyle/>
          <a:p>
            <a:r>
              <a:rPr lang="ar-SA" sz="3600" dirty="0" smtClean="0"/>
              <a:t>1-كلمة كمبيالة على متن الصك.</a:t>
            </a:r>
            <a:br>
              <a:rPr lang="ar-SA" sz="3600" dirty="0" smtClean="0"/>
            </a:br>
            <a:r>
              <a:rPr lang="ar-SA" sz="3600" dirty="0" smtClean="0"/>
              <a:t>2-أمر غير معلق على شرط بوفاء مبلغ من النقود.</a:t>
            </a:r>
            <a:br>
              <a:rPr lang="ar-SA" sz="3600" dirty="0" smtClean="0"/>
            </a:br>
            <a:r>
              <a:rPr lang="ar-SA" sz="3600" dirty="0" smtClean="0"/>
              <a:t>3-اسم من يلزمه الوفاء(المسحوب عليه, المشتري).</a:t>
            </a:r>
            <a:br>
              <a:rPr lang="ar-SA" sz="3600" dirty="0" smtClean="0"/>
            </a:br>
            <a:r>
              <a:rPr lang="ar-SA" sz="3600" dirty="0" smtClean="0"/>
              <a:t>4-ميعاد الاستحقاق ومكان الوفاء.</a:t>
            </a:r>
            <a:br>
              <a:rPr lang="ar-SA" sz="3600" dirty="0" smtClean="0"/>
            </a:br>
            <a:r>
              <a:rPr lang="ar-SA" sz="3600" dirty="0" smtClean="0"/>
              <a:t>5-اسم من يجب الوفاء له أو لأمره(المستفيد).</a:t>
            </a:r>
            <a:br>
              <a:rPr lang="ar-SA" sz="3600" dirty="0" smtClean="0"/>
            </a:br>
            <a:r>
              <a:rPr lang="ar-SA" sz="3600" dirty="0" smtClean="0"/>
              <a:t>6-تاريخ ومكان إنشاء الكمبيالة.</a:t>
            </a:r>
            <a:br>
              <a:rPr lang="ar-SA" sz="3600" dirty="0" smtClean="0"/>
            </a:br>
            <a:r>
              <a:rPr lang="ar-SA" sz="3600" dirty="0" smtClean="0"/>
              <a:t>7-توقيع من أنشأ الكمبيالة (الساحب, البائع).</a:t>
            </a:r>
            <a:endParaRPr lang="ar-SA"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فيما يلي نموذج للكمبيالة </a:t>
            </a:r>
            <a:br>
              <a:rPr lang="ar-SA" dirty="0" smtClean="0"/>
            </a:br>
            <a:endParaRPr lang="ar-SA" dirty="0"/>
          </a:p>
        </p:txBody>
      </p:sp>
      <p:sp>
        <p:nvSpPr>
          <p:cNvPr id="4" name="مربع نص 3"/>
          <p:cNvSpPr txBox="1"/>
          <p:nvPr/>
        </p:nvSpPr>
        <p:spPr>
          <a:xfrm>
            <a:off x="611560" y="1268760"/>
            <a:ext cx="7992888" cy="2031325"/>
          </a:xfrm>
          <a:prstGeom prst="rect">
            <a:avLst/>
          </a:prstGeom>
          <a:noFill/>
        </p:spPr>
        <p:txBody>
          <a:bodyPr wrap="square" rtlCol="1">
            <a:spAutoFit/>
          </a:bodyPr>
          <a:lstStyle/>
          <a:p>
            <a:r>
              <a:rPr lang="ar-SA" dirty="0" smtClean="0"/>
              <a:t> </a:t>
            </a:r>
            <a:r>
              <a:rPr lang="ar-SA" dirty="0" smtClean="0"/>
              <a:t>                                                                                  هـ                    ريال</a:t>
            </a:r>
          </a:p>
          <a:p>
            <a:r>
              <a:rPr lang="ar-SA" dirty="0" smtClean="0"/>
              <a:t>الرياض في / /  14 هـ                  المبلغ                             ..........               .......</a:t>
            </a:r>
          </a:p>
          <a:p>
            <a:r>
              <a:rPr lang="ar-SA" dirty="0" smtClean="0"/>
              <a:t>إلى السيد / ..............................................................</a:t>
            </a:r>
          </a:p>
          <a:p>
            <a:r>
              <a:rPr lang="ar-SA" dirty="0" smtClean="0"/>
              <a:t>ادفعوا بموجب هذه الكمبيالة لأمر .............................................</a:t>
            </a:r>
          </a:p>
          <a:p>
            <a:r>
              <a:rPr lang="ar-SA" dirty="0" smtClean="0"/>
              <a:t>مبلغ ............................. بتاريخ ................./.........../.........14 هـ</a:t>
            </a:r>
          </a:p>
          <a:p>
            <a:r>
              <a:rPr lang="ar-SA" dirty="0" smtClean="0"/>
              <a:t> </a:t>
            </a:r>
            <a:r>
              <a:rPr lang="ar-SA" dirty="0" smtClean="0"/>
              <a:t>                                                                            توقيع الساحب </a:t>
            </a:r>
          </a:p>
          <a:p>
            <a:endParaRPr lang="ar-SA" dirty="0"/>
          </a:p>
        </p:txBody>
      </p:sp>
      <p:cxnSp>
        <p:nvCxnSpPr>
          <p:cNvPr id="7" name="رابط مستقيم 6"/>
          <p:cNvCxnSpPr/>
          <p:nvPr/>
        </p:nvCxnSpPr>
        <p:spPr>
          <a:xfrm flipH="1">
            <a:off x="1115616" y="1124744"/>
            <a:ext cx="77048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flipH="1">
            <a:off x="1115616" y="3501008"/>
            <a:ext cx="76328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رابط مستقيم 15"/>
          <p:cNvCxnSpPr/>
          <p:nvPr/>
        </p:nvCxnSpPr>
        <p:spPr>
          <a:xfrm>
            <a:off x="8820472" y="1124744"/>
            <a:ext cx="0" cy="23762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1187624" y="1124744"/>
            <a:ext cx="0" cy="2376264"/>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normAutofit/>
          </a:bodyPr>
          <a:lstStyle/>
          <a:p>
            <a:r>
              <a:rPr lang="ar-SA" sz="3600" dirty="0" smtClean="0"/>
              <a:t>تسمى هذه الأوراق التجارية عندما تقع في يد المستفيد(البائع)  بأوراق القبض وتدخل ضمن حسابات الأصول في قائمة المركز المالي , بينما تسمى أوراق الدفع أذا وقعت في يد المسحوب عليه(المشتري)وتدخل ضمن الالتزامات في قائمة المركز المالي </a:t>
            </a:r>
            <a:r>
              <a:rPr lang="ar-SA" dirty="0" smtClean="0"/>
              <a:t>.</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Autofit/>
          </a:bodyPr>
          <a:lstStyle/>
          <a:p>
            <a:r>
              <a:rPr lang="ar-SA" sz="3200" dirty="0" smtClean="0"/>
              <a:t>ويتحدد مبلغ أوراق الدفع حسب نوع الورقة وحسب وجود الفوائد من عدمه .</a:t>
            </a:r>
            <a:br>
              <a:rPr lang="ar-SA" sz="3200" dirty="0" smtClean="0"/>
            </a:br>
            <a:r>
              <a:rPr lang="ar-SA" sz="3200" b="1" u="sng" dirty="0" err="1" smtClean="0"/>
              <a:t>اذا</a:t>
            </a:r>
            <a:r>
              <a:rPr lang="ar-SA" sz="3200" b="1" u="sng" dirty="0" smtClean="0"/>
              <a:t> كان البيع بالأجل لا يتضمن فوائد فإن قيد اليومية يكون كالتالي:</a:t>
            </a:r>
            <a:r>
              <a:rPr lang="ar-SA" sz="3200" dirty="0" smtClean="0"/>
              <a:t/>
            </a:r>
            <a:br>
              <a:rPr lang="ar-SA" sz="3200" dirty="0" smtClean="0"/>
            </a:br>
            <a:r>
              <a:rPr lang="ar-SA" sz="3200" dirty="0" smtClean="0"/>
              <a:t>-------من </a:t>
            </a:r>
            <a:r>
              <a:rPr lang="ar-SA" sz="3200" dirty="0" err="1" smtClean="0"/>
              <a:t>ح</a:t>
            </a:r>
            <a:r>
              <a:rPr lang="ar-SA" sz="3200" dirty="0" smtClean="0"/>
              <a:t>/المشتريات </a:t>
            </a:r>
            <a:br>
              <a:rPr lang="ar-SA" sz="3200" dirty="0" smtClean="0"/>
            </a:br>
            <a:r>
              <a:rPr lang="ar-SA" sz="3200" dirty="0" smtClean="0"/>
              <a:t> </a:t>
            </a:r>
            <a:r>
              <a:rPr lang="ar-SA" sz="3200" dirty="0" smtClean="0"/>
              <a:t>    -------- إلى ح/أوراق الدفع </a:t>
            </a:r>
            <a:br>
              <a:rPr lang="ar-SA" sz="3200" dirty="0" smtClean="0"/>
            </a:br>
            <a:r>
              <a:rPr lang="ar-SA" sz="3200" dirty="0" smtClean="0"/>
              <a:t>قيد شراء سياره بمبلغ------وقبول كمبيالة بذلك .</a:t>
            </a:r>
            <a:br>
              <a:rPr lang="ar-SA" sz="3200" dirty="0" smtClean="0"/>
            </a:br>
            <a:r>
              <a:rPr lang="ar-SA" sz="3200" dirty="0" smtClean="0"/>
              <a:t>وتظهر ضمن بنود قائمة المركز المالي .</a:t>
            </a:r>
            <a:br>
              <a:rPr lang="ar-SA" sz="3200" dirty="0" smtClean="0"/>
            </a:br>
            <a:r>
              <a:rPr lang="ar-SA" sz="3200" b="1" u="sng" dirty="0" smtClean="0"/>
              <a:t>وعند السداد يكون القيد:</a:t>
            </a:r>
            <a:r>
              <a:rPr lang="ar-SA" sz="3200" dirty="0" smtClean="0"/>
              <a:t/>
            </a:r>
            <a:br>
              <a:rPr lang="ar-SA" sz="3200" dirty="0" smtClean="0"/>
            </a:br>
            <a:r>
              <a:rPr lang="ar-SA" sz="3200" dirty="0" smtClean="0"/>
              <a:t>-----------من </a:t>
            </a:r>
            <a:r>
              <a:rPr lang="ar-SA" sz="3200" dirty="0" err="1" smtClean="0"/>
              <a:t>ح</a:t>
            </a:r>
            <a:r>
              <a:rPr lang="ar-SA" sz="3200" dirty="0" smtClean="0"/>
              <a:t>/أوراق الدفع </a:t>
            </a:r>
            <a:br>
              <a:rPr lang="ar-SA" sz="3200" dirty="0" smtClean="0"/>
            </a:br>
            <a:r>
              <a:rPr lang="ar-SA" sz="3200" dirty="0" smtClean="0"/>
              <a:t> </a:t>
            </a:r>
            <a:r>
              <a:rPr lang="ar-SA" sz="3200" dirty="0" smtClean="0"/>
              <a:t>    -------- إلى ح/البنك</a:t>
            </a:r>
            <a:br>
              <a:rPr lang="ar-SA" sz="3200" dirty="0" smtClean="0"/>
            </a:br>
            <a:r>
              <a:rPr lang="ar-SA" sz="3200" b="1" dirty="0" smtClean="0"/>
              <a:t>أما إذا </a:t>
            </a:r>
            <a:r>
              <a:rPr lang="ar-SA" sz="3200" b="1" u="sng" dirty="0" smtClean="0"/>
              <a:t>تضمنت فائدة </a:t>
            </a:r>
            <a:r>
              <a:rPr lang="ar-SA" sz="3200" b="1" dirty="0" smtClean="0"/>
              <a:t>فإنها تعامل معاملة القروض في تسديد ورقة الدفع مع فوائدها بالنسبة والمدة المتفق عليها .</a:t>
            </a:r>
            <a:endParaRPr lang="ar-SA" sz="32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r>
              <a:rPr lang="ar-SA" b="1" u="sng" dirty="0" smtClean="0"/>
              <a:t>الدائنون</a:t>
            </a:r>
            <a:r>
              <a:rPr lang="ar-SA" dirty="0" smtClean="0"/>
              <a:t/>
            </a:r>
            <a:br>
              <a:rPr lang="ar-SA" dirty="0" smtClean="0"/>
            </a:br>
            <a:r>
              <a:rPr lang="ar-SA" sz="3600" dirty="0" smtClean="0"/>
              <a:t>يعتبر الدائنون صوره معكوسة لحساب المدينين فكما أن المنشأة تبيع بالأجل وينشأ عن ذلك حساب المدينين , فهي تشتري بالأجل وينشأ عن ذلك حساب الدائنين ثم تسدد الدين أو جزءاً منه </a:t>
            </a:r>
            <a:br>
              <a:rPr lang="ar-SA" sz="3600" dirty="0" smtClean="0"/>
            </a:br>
            <a:r>
              <a:rPr lang="ar-SA" sz="3600" dirty="0" smtClean="0"/>
              <a:t>------من ح / الدائنين </a:t>
            </a:r>
            <a:br>
              <a:rPr lang="ar-SA" sz="3600" dirty="0" smtClean="0"/>
            </a:br>
            <a:r>
              <a:rPr lang="ar-SA" sz="3600" dirty="0" smtClean="0"/>
              <a:t> </a:t>
            </a:r>
            <a:r>
              <a:rPr lang="ar-SA" sz="3600" dirty="0" smtClean="0"/>
              <a:t>      ------إلى ح / النقديه أو البنك</a:t>
            </a:r>
            <a:br>
              <a:rPr lang="ar-SA" sz="3600" dirty="0" smtClean="0"/>
            </a:br>
            <a:r>
              <a:rPr lang="ar-SA" sz="3600" dirty="0" smtClean="0"/>
              <a:t>وقد يتيح البائع للمنشأة الحصول على خصم لتعجيل الدفع إن هي سددت خلال مدة معينه , وقد تستفيد المنشأة من ذلك الخصم وقد لاتستفيد.</a:t>
            </a:r>
            <a:endParaRPr lang="ar-SA"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a:bodyPr>
          <a:lstStyle/>
          <a:p>
            <a:r>
              <a:rPr lang="ar-SA" sz="3200" b="1" u="sng" dirty="0" smtClean="0"/>
              <a:t>كما أن حساب الدائنين يتأثر بمردودات ومسموحات المشتريات </a:t>
            </a:r>
            <a:r>
              <a:rPr lang="ar-SA" sz="3200" dirty="0" smtClean="0"/>
              <a:t>.</a:t>
            </a:r>
            <a:br>
              <a:rPr lang="ar-SA" sz="3200" dirty="0" smtClean="0"/>
            </a:br>
            <a:r>
              <a:rPr lang="ar-SA" sz="3200" dirty="0" smtClean="0"/>
              <a:t>ولتوضيح تأثر حساب الدائنين نتتبع الأحداث التالية:</a:t>
            </a:r>
            <a:br>
              <a:rPr lang="ar-SA" sz="3200" dirty="0" smtClean="0"/>
            </a:br>
            <a:r>
              <a:rPr lang="ar-SA" sz="3200" dirty="0" smtClean="0"/>
              <a:t>1-اشترت مؤسسة المنصف بضائع بالأجل بمبلغ 300000 ريال , وكانت شروط البيع تقتضي بإتاحة الفرصه للمشتري بالحصول على خصم 1% من ثمن البيع إذا تم السداد خلال 15 يوماً من تاريخ البيع.</a:t>
            </a:r>
            <a:br>
              <a:rPr lang="ar-SA" sz="3200" dirty="0" smtClean="0"/>
            </a:br>
            <a:r>
              <a:rPr lang="ar-SA" sz="3200" dirty="0" smtClean="0"/>
              <a:t>2-خلال الأسبوع الأول من البيع ردت مؤسسة المنصف ما قيمته 30000 ريال , وسمح البائع للمؤسسة بمبلغ 20000 تسويه لبضائع ثارحوله الجدل .</a:t>
            </a:r>
            <a:br>
              <a:rPr lang="ar-SA" sz="3200" dirty="0" smtClean="0"/>
            </a:br>
            <a:r>
              <a:rPr lang="ar-SA" sz="3200" dirty="0" smtClean="0"/>
              <a:t>3-خلال الأسبوع الأول سددت المؤسسة مبلغ 100000 من أصل الفاتورة وحصلت على الخصم المكتسب .</a:t>
            </a:r>
            <a:endParaRPr lang="ar-SA"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fontScale="90000"/>
          </a:bodyPr>
          <a:lstStyle/>
          <a:p>
            <a:r>
              <a:rPr lang="ar-SA" dirty="0" smtClean="0"/>
              <a:t>30000من </a:t>
            </a:r>
            <a:r>
              <a:rPr lang="ar-SA" dirty="0" err="1" smtClean="0"/>
              <a:t>ح</a:t>
            </a:r>
            <a:r>
              <a:rPr lang="ar-SA" dirty="0" smtClean="0"/>
              <a:t>/المشتريات </a:t>
            </a:r>
            <a:br>
              <a:rPr lang="ar-SA" dirty="0" smtClean="0"/>
            </a:br>
            <a:r>
              <a:rPr lang="ar-SA" dirty="0" smtClean="0"/>
              <a:t> </a:t>
            </a:r>
            <a:r>
              <a:rPr lang="ar-SA" dirty="0" smtClean="0"/>
              <a:t>          30000 إلى </a:t>
            </a:r>
            <a:r>
              <a:rPr lang="ar-SA" dirty="0" err="1" smtClean="0"/>
              <a:t>ح</a:t>
            </a:r>
            <a:r>
              <a:rPr lang="ar-SA" dirty="0" smtClean="0"/>
              <a:t>/الدائنين</a:t>
            </a:r>
            <a:br>
              <a:rPr lang="ar-SA" dirty="0" smtClean="0"/>
            </a:br>
            <a:r>
              <a:rPr lang="ar-SA" dirty="0" smtClean="0"/>
              <a:t/>
            </a:r>
            <a:br>
              <a:rPr lang="ar-SA" dirty="0" smtClean="0"/>
            </a:br>
            <a:r>
              <a:rPr lang="ar-SA" dirty="0" smtClean="0"/>
              <a:t>50000 من </a:t>
            </a:r>
            <a:r>
              <a:rPr lang="ar-SA" dirty="0" err="1" smtClean="0"/>
              <a:t>ح</a:t>
            </a:r>
            <a:r>
              <a:rPr lang="ar-SA" dirty="0" smtClean="0"/>
              <a:t>/الدائنين </a:t>
            </a:r>
            <a:br>
              <a:rPr lang="ar-SA" dirty="0" smtClean="0"/>
            </a:br>
            <a:r>
              <a:rPr lang="ar-SA" dirty="0" smtClean="0"/>
              <a:t> </a:t>
            </a:r>
            <a:r>
              <a:rPr lang="ar-SA" dirty="0" smtClean="0"/>
              <a:t>       50000إلى </a:t>
            </a:r>
            <a:r>
              <a:rPr lang="ar-SA" dirty="0" err="1" smtClean="0"/>
              <a:t>ح</a:t>
            </a:r>
            <a:r>
              <a:rPr lang="ar-SA" dirty="0" smtClean="0"/>
              <a:t>/مردودات ومسموحات المشتريات </a:t>
            </a:r>
            <a:br>
              <a:rPr lang="ar-SA" dirty="0" smtClean="0"/>
            </a:br>
            <a:r>
              <a:rPr lang="ar-SA" dirty="0" smtClean="0"/>
              <a:t/>
            </a:r>
            <a:br>
              <a:rPr lang="ar-SA" dirty="0" smtClean="0"/>
            </a:br>
            <a:r>
              <a:rPr lang="ar-SA" dirty="0" smtClean="0"/>
              <a:t>100000من </a:t>
            </a:r>
            <a:r>
              <a:rPr lang="ar-SA" dirty="0" err="1" smtClean="0"/>
              <a:t>ح</a:t>
            </a:r>
            <a:r>
              <a:rPr lang="ar-SA" dirty="0" smtClean="0"/>
              <a:t>/الدائنين </a:t>
            </a:r>
            <a:br>
              <a:rPr lang="ar-SA" dirty="0" smtClean="0"/>
            </a:br>
            <a:r>
              <a:rPr lang="ar-SA" dirty="0" smtClean="0"/>
              <a:t>إلى مذكورين:</a:t>
            </a:r>
            <a:br>
              <a:rPr lang="ar-SA" dirty="0" smtClean="0"/>
            </a:br>
            <a:r>
              <a:rPr lang="ar-SA" dirty="0" smtClean="0"/>
              <a:t> </a:t>
            </a:r>
            <a:r>
              <a:rPr lang="ar-SA" dirty="0" smtClean="0"/>
              <a:t>      99000ح/البنك</a:t>
            </a:r>
            <a:br>
              <a:rPr lang="ar-SA" dirty="0" smtClean="0"/>
            </a:br>
            <a:r>
              <a:rPr lang="ar-SA" dirty="0" smtClean="0"/>
              <a:t> </a:t>
            </a:r>
            <a:r>
              <a:rPr lang="ar-SA" dirty="0" smtClean="0"/>
              <a:t>     1000ح/الخصم المكتسب</a:t>
            </a:r>
            <a:endParaRPr lang="ar-SA" dirty="0"/>
          </a:p>
        </p:txBody>
      </p:sp>
      <p:cxnSp>
        <p:nvCxnSpPr>
          <p:cNvPr id="4" name="رابط مستقيم 3"/>
          <p:cNvCxnSpPr/>
          <p:nvPr/>
        </p:nvCxnSpPr>
        <p:spPr>
          <a:xfrm flipH="1">
            <a:off x="467544" y="1412776"/>
            <a:ext cx="6912768"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flipH="1">
            <a:off x="899592" y="4077072"/>
            <a:ext cx="7056784"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ويظهر حساب الدائنين متأثراً بما ذكركما يلي :</a:t>
            </a:r>
            <a:br>
              <a:rPr lang="ar-SA" dirty="0" smtClean="0"/>
            </a:br>
            <a:endParaRPr lang="ar-SA" dirty="0"/>
          </a:p>
        </p:txBody>
      </p:sp>
      <p:graphicFrame>
        <p:nvGraphicFramePr>
          <p:cNvPr id="4" name="جدول 3"/>
          <p:cNvGraphicFramePr>
            <a:graphicFrameLocks noGrp="1"/>
          </p:cNvGraphicFramePr>
          <p:nvPr/>
        </p:nvGraphicFramePr>
        <p:xfrm>
          <a:off x="1524000" y="1397000"/>
          <a:ext cx="6096000" cy="2225040"/>
        </p:xfrm>
        <a:graphic>
          <a:graphicData uri="http://schemas.openxmlformats.org/drawingml/2006/table">
            <a:tbl>
              <a:tblPr rtl="1" firstRow="1" bandRow="1">
                <a:tableStyleId>{5C22544A-7EE6-4342-B048-85BDC9FD1C3A}</a:tableStyleId>
              </a:tblPr>
              <a:tblGrid>
                <a:gridCol w="2032000"/>
                <a:gridCol w="2032000"/>
                <a:gridCol w="2032000"/>
              </a:tblGrid>
              <a:tr h="370840">
                <a:tc>
                  <a:txBody>
                    <a:bodyPr/>
                    <a:lstStyle/>
                    <a:p>
                      <a:pPr rtl="1"/>
                      <a:r>
                        <a:rPr lang="ar-SA" dirty="0" smtClean="0"/>
                        <a:t>مدين</a:t>
                      </a:r>
                      <a:endParaRPr lang="ar-SA" dirty="0"/>
                    </a:p>
                  </a:txBody>
                  <a:tcPr/>
                </a:tc>
                <a:tc>
                  <a:txBody>
                    <a:bodyPr/>
                    <a:lstStyle/>
                    <a:p>
                      <a:pPr rtl="1"/>
                      <a:r>
                        <a:rPr lang="ar-SA" dirty="0" smtClean="0"/>
                        <a:t>دائن</a:t>
                      </a:r>
                      <a:endParaRPr lang="ar-SA" dirty="0"/>
                    </a:p>
                  </a:txBody>
                  <a:tcPr/>
                </a:tc>
                <a:tc>
                  <a:txBody>
                    <a:bodyPr/>
                    <a:lstStyle/>
                    <a:p>
                      <a:pPr rtl="1"/>
                      <a:r>
                        <a:rPr lang="ar-SA" dirty="0" smtClean="0"/>
                        <a:t>البيان</a:t>
                      </a:r>
                      <a:endParaRPr lang="ar-SA" dirty="0"/>
                    </a:p>
                  </a:txBody>
                  <a:tcPr/>
                </a:tc>
              </a:tr>
              <a:tr h="370840">
                <a:tc>
                  <a:txBody>
                    <a:bodyPr/>
                    <a:lstStyle/>
                    <a:p>
                      <a:pPr rtl="1"/>
                      <a:endParaRPr lang="ar-SA"/>
                    </a:p>
                  </a:txBody>
                  <a:tcPr/>
                </a:tc>
                <a:tc>
                  <a:txBody>
                    <a:bodyPr/>
                    <a:lstStyle/>
                    <a:p>
                      <a:pPr rtl="1"/>
                      <a:r>
                        <a:rPr lang="ar-SA" dirty="0" smtClean="0"/>
                        <a:t>300000</a:t>
                      </a:r>
                      <a:endParaRPr lang="ar-SA" dirty="0"/>
                    </a:p>
                  </a:txBody>
                  <a:tcPr/>
                </a:tc>
                <a:tc>
                  <a:txBody>
                    <a:bodyPr/>
                    <a:lstStyle/>
                    <a:p>
                      <a:pPr rtl="1"/>
                      <a:r>
                        <a:rPr lang="ar-SA" dirty="0" smtClean="0"/>
                        <a:t>من</a:t>
                      </a:r>
                      <a:r>
                        <a:rPr lang="ar-SA" baseline="0" dirty="0" smtClean="0"/>
                        <a:t> </a:t>
                      </a:r>
                      <a:r>
                        <a:rPr lang="ar-SA" baseline="0" dirty="0" err="1" smtClean="0"/>
                        <a:t>ح</a:t>
                      </a:r>
                      <a:r>
                        <a:rPr lang="ar-SA" baseline="0" dirty="0" smtClean="0"/>
                        <a:t>/المشتريات</a:t>
                      </a:r>
                      <a:endParaRPr lang="ar-SA" dirty="0"/>
                    </a:p>
                  </a:txBody>
                  <a:tcPr/>
                </a:tc>
              </a:tr>
              <a:tr h="370840">
                <a:tc>
                  <a:txBody>
                    <a:bodyPr/>
                    <a:lstStyle/>
                    <a:p>
                      <a:pPr rtl="1"/>
                      <a:r>
                        <a:rPr lang="ar-SA" dirty="0" smtClean="0"/>
                        <a:t>50000</a:t>
                      </a:r>
                      <a:endParaRPr lang="ar-SA" dirty="0"/>
                    </a:p>
                  </a:txBody>
                  <a:tcPr/>
                </a:tc>
                <a:tc>
                  <a:txBody>
                    <a:bodyPr/>
                    <a:lstStyle/>
                    <a:p>
                      <a:pPr rtl="1"/>
                      <a:endParaRPr lang="ar-SA"/>
                    </a:p>
                  </a:txBody>
                  <a:tcPr/>
                </a:tc>
                <a:tc>
                  <a:txBody>
                    <a:bodyPr/>
                    <a:lstStyle/>
                    <a:p>
                      <a:pPr rtl="1"/>
                      <a:r>
                        <a:rPr lang="ar-SA" dirty="0" smtClean="0"/>
                        <a:t>إلى </a:t>
                      </a:r>
                      <a:r>
                        <a:rPr lang="ar-SA" dirty="0" err="1" smtClean="0"/>
                        <a:t>ح</a:t>
                      </a:r>
                      <a:r>
                        <a:rPr lang="ar-SA" dirty="0" smtClean="0"/>
                        <a:t>/ </a:t>
                      </a:r>
                      <a:r>
                        <a:rPr lang="ar-SA" dirty="0" err="1" smtClean="0"/>
                        <a:t>م</a:t>
                      </a:r>
                      <a:r>
                        <a:rPr lang="ar-SA" dirty="0" smtClean="0"/>
                        <a:t> </a:t>
                      </a:r>
                      <a:r>
                        <a:rPr lang="ar-SA" dirty="0" err="1" smtClean="0"/>
                        <a:t>م</a:t>
                      </a:r>
                      <a:r>
                        <a:rPr lang="ar-SA" dirty="0" smtClean="0"/>
                        <a:t> المشتريات</a:t>
                      </a:r>
                      <a:endParaRPr lang="ar-SA" dirty="0"/>
                    </a:p>
                  </a:txBody>
                  <a:tcPr/>
                </a:tc>
              </a:tr>
              <a:tr h="370840">
                <a:tc>
                  <a:txBody>
                    <a:bodyPr/>
                    <a:lstStyle/>
                    <a:p>
                      <a:pPr rtl="1"/>
                      <a:r>
                        <a:rPr lang="ar-SA" dirty="0" smtClean="0"/>
                        <a:t>100000</a:t>
                      </a:r>
                      <a:endParaRPr lang="ar-SA" dirty="0"/>
                    </a:p>
                  </a:txBody>
                  <a:tcPr/>
                </a:tc>
                <a:tc>
                  <a:txBody>
                    <a:bodyPr/>
                    <a:lstStyle/>
                    <a:p>
                      <a:pPr rtl="1"/>
                      <a:endParaRPr lang="ar-SA"/>
                    </a:p>
                  </a:txBody>
                  <a:tcPr/>
                </a:tc>
                <a:tc>
                  <a:txBody>
                    <a:bodyPr/>
                    <a:lstStyle/>
                    <a:p>
                      <a:pPr rtl="1"/>
                      <a:r>
                        <a:rPr lang="ar-SA" dirty="0" smtClean="0"/>
                        <a:t>إلى </a:t>
                      </a:r>
                      <a:r>
                        <a:rPr lang="ar-SA" dirty="0" err="1" smtClean="0"/>
                        <a:t>ح</a:t>
                      </a:r>
                      <a:r>
                        <a:rPr lang="ar-SA" dirty="0" smtClean="0"/>
                        <a:t>/مذكورين</a:t>
                      </a:r>
                      <a:endParaRPr lang="ar-SA" dirty="0"/>
                    </a:p>
                  </a:txBody>
                  <a:tcPr/>
                </a:tc>
              </a:tr>
              <a:tr h="370840">
                <a:tc>
                  <a:txBody>
                    <a:bodyPr/>
                    <a:lstStyle/>
                    <a:p>
                      <a:pPr rtl="1"/>
                      <a:r>
                        <a:rPr lang="ar-SA" dirty="0" smtClean="0">
                          <a:solidFill>
                            <a:srgbClr val="FF0000"/>
                          </a:solidFill>
                        </a:rPr>
                        <a:t>150000</a:t>
                      </a:r>
                      <a:endParaRPr lang="ar-SA" dirty="0">
                        <a:solidFill>
                          <a:srgbClr val="FF0000"/>
                        </a:solidFill>
                      </a:endParaRPr>
                    </a:p>
                  </a:txBody>
                  <a:tcPr/>
                </a:tc>
                <a:tc>
                  <a:txBody>
                    <a:bodyPr/>
                    <a:lstStyle/>
                    <a:p>
                      <a:pPr rtl="1"/>
                      <a:endParaRPr lang="ar-SA" dirty="0">
                        <a:solidFill>
                          <a:srgbClr val="FF0000"/>
                        </a:solidFill>
                      </a:endParaRPr>
                    </a:p>
                  </a:txBody>
                  <a:tcPr/>
                </a:tc>
                <a:tc>
                  <a:txBody>
                    <a:bodyPr/>
                    <a:lstStyle/>
                    <a:p>
                      <a:pPr rtl="1"/>
                      <a:r>
                        <a:rPr lang="ar-SA" dirty="0" smtClean="0">
                          <a:solidFill>
                            <a:srgbClr val="FF0000"/>
                          </a:solidFill>
                        </a:rPr>
                        <a:t>الرصيد</a:t>
                      </a:r>
                      <a:endParaRPr lang="ar-SA" dirty="0">
                        <a:solidFill>
                          <a:srgbClr val="FF0000"/>
                        </a:solidFill>
                      </a:endParaRPr>
                    </a:p>
                  </a:txBody>
                  <a:tcPr/>
                </a:tc>
              </a:tr>
              <a:tr h="370840">
                <a:tc>
                  <a:txBody>
                    <a:bodyPr/>
                    <a:lstStyle/>
                    <a:p>
                      <a:pPr rtl="1"/>
                      <a:r>
                        <a:rPr lang="ar-SA" dirty="0" smtClean="0"/>
                        <a:t>300000</a:t>
                      </a:r>
                      <a:endParaRPr lang="ar-SA" dirty="0"/>
                    </a:p>
                  </a:txBody>
                  <a:tcPr/>
                </a:tc>
                <a:tc>
                  <a:txBody>
                    <a:bodyPr/>
                    <a:lstStyle/>
                    <a:p>
                      <a:pPr rtl="1"/>
                      <a:r>
                        <a:rPr lang="ar-SA" dirty="0" smtClean="0"/>
                        <a:t>300000</a:t>
                      </a:r>
                      <a:endParaRPr lang="ar-SA" dirty="0"/>
                    </a:p>
                  </a:txBody>
                  <a:tcPr/>
                </a:tc>
                <a:tc>
                  <a:txBody>
                    <a:bodyPr/>
                    <a:lstStyle/>
                    <a:p>
                      <a:pPr rtl="1"/>
                      <a:r>
                        <a:rPr lang="ar-SA" dirty="0" smtClean="0"/>
                        <a:t>الإجمالي</a:t>
                      </a:r>
                      <a:endParaRPr lang="ar-SA" dirty="0"/>
                    </a:p>
                  </a:txBody>
                  <a:tcPr/>
                </a:tc>
              </a:tr>
            </a:tbl>
          </a:graphicData>
        </a:graphic>
      </p:graphicFrame>
      <p:sp>
        <p:nvSpPr>
          <p:cNvPr id="5" name="مربع نص 4"/>
          <p:cNvSpPr txBox="1"/>
          <p:nvPr/>
        </p:nvSpPr>
        <p:spPr>
          <a:xfrm>
            <a:off x="1691680" y="3933056"/>
            <a:ext cx="5832648" cy="1569660"/>
          </a:xfrm>
          <a:prstGeom prst="rect">
            <a:avLst/>
          </a:prstGeom>
          <a:noFill/>
        </p:spPr>
        <p:txBody>
          <a:bodyPr wrap="square" rtlCol="1">
            <a:spAutoFit/>
          </a:bodyPr>
          <a:lstStyle/>
          <a:p>
            <a:r>
              <a:rPr lang="ar-SA" sz="3200" dirty="0" smtClean="0"/>
              <a:t>يظهر مبلغ 150000 ريال المتبقية حتى نهاية السنة المالية ضمن الالتزامات قصيرة الأجل في قائمة المركز المالي.</a:t>
            </a:r>
            <a:endParaRPr lang="ar-SA"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a:bodyPr>
          <a:lstStyle/>
          <a:p>
            <a:r>
              <a:rPr lang="ar-SA" sz="2800" b="1" u="sng" dirty="0" smtClean="0"/>
              <a:t>تعريف الالتزامات </a:t>
            </a:r>
            <a:r>
              <a:rPr lang="ar-SA" sz="2800" dirty="0" smtClean="0"/>
              <a:t/>
            </a:r>
            <a:br>
              <a:rPr lang="ar-SA" sz="2800" dirty="0" smtClean="0"/>
            </a:br>
            <a:r>
              <a:rPr lang="ar-SA" sz="2800" dirty="0" smtClean="0"/>
              <a:t>هي المبالغ التي تسدد خلال دورة العمليات أو خلال سنه أيهما أطول.</a:t>
            </a:r>
            <a:br>
              <a:rPr lang="ar-SA" sz="2800" dirty="0" smtClean="0"/>
            </a:br>
            <a:r>
              <a:rPr lang="ar-SA" sz="2800" u="sng" dirty="0" smtClean="0"/>
              <a:t>أو بمعنى آخر </a:t>
            </a:r>
            <a:r>
              <a:rPr lang="ar-SA" sz="2800" dirty="0" smtClean="0"/>
              <a:t>هي المبالغ أو الالتزامات التي يلزم لتسديدها استخدام الأصول المتداولة (قصيرة الأجل)الموجودة أو نشوء التزام آخر قصير الأجل.</a:t>
            </a:r>
            <a:br>
              <a:rPr lang="ar-SA" sz="2800" dirty="0" smtClean="0"/>
            </a:br>
            <a:r>
              <a:rPr lang="ar-SA" sz="2800" b="1" u="sng" dirty="0" smtClean="0"/>
              <a:t>أنواعها :</a:t>
            </a:r>
            <a:r>
              <a:rPr lang="ar-SA" sz="2800" dirty="0" smtClean="0"/>
              <a:t/>
            </a:r>
            <a:br>
              <a:rPr lang="ar-SA" sz="2800" dirty="0" smtClean="0"/>
            </a:br>
            <a:r>
              <a:rPr lang="ar-SA" sz="2800" dirty="0" smtClean="0"/>
              <a:t>1-الجاري المدين من وجهة نظر البنك لحساب البنك (المقابل لحساب الدائنين عند الشر كة).</a:t>
            </a:r>
            <a:br>
              <a:rPr lang="ar-SA" sz="2800" dirty="0" smtClean="0"/>
            </a:br>
            <a:r>
              <a:rPr lang="ar-SA" sz="2800" dirty="0" smtClean="0"/>
              <a:t>2-الدائنين.</a:t>
            </a:r>
            <a:br>
              <a:rPr lang="ar-SA" sz="2800" dirty="0" smtClean="0"/>
            </a:br>
            <a:r>
              <a:rPr lang="ar-SA" sz="2800" dirty="0" smtClean="0"/>
              <a:t>3-أوراق الدفع قصيرة الأجل .</a:t>
            </a:r>
            <a:br>
              <a:rPr lang="ar-SA" sz="2800" dirty="0" smtClean="0"/>
            </a:br>
            <a:r>
              <a:rPr lang="ar-SA" sz="2800" dirty="0" smtClean="0"/>
              <a:t>4-الأرباح معلنة التوزيع.</a:t>
            </a:r>
            <a:br>
              <a:rPr lang="ar-SA" sz="2800" dirty="0" smtClean="0"/>
            </a:br>
            <a:r>
              <a:rPr lang="ar-SA" sz="2800" dirty="0" smtClean="0"/>
              <a:t>5-التأمينات المستردة.</a:t>
            </a:r>
            <a:br>
              <a:rPr lang="ar-SA" sz="2800" dirty="0" smtClean="0"/>
            </a:br>
            <a:r>
              <a:rPr lang="ar-SA" sz="2800" dirty="0" smtClean="0"/>
              <a:t>6-الإيرادات المدفوعة مقدماً.</a:t>
            </a:r>
            <a:br>
              <a:rPr lang="ar-SA" sz="2800" dirty="0" smtClean="0"/>
            </a:br>
            <a:r>
              <a:rPr lang="ar-SA" sz="2800" dirty="0" smtClean="0"/>
              <a:t>7-المصاريف المستحقة.</a:t>
            </a:r>
            <a:endParaRPr lang="ar-SA"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r>
              <a:rPr lang="ar-SA" sz="3600" b="1" u="sng" dirty="0" smtClean="0"/>
              <a:t>الالتزامات طويلة الأجل </a:t>
            </a:r>
            <a:r>
              <a:rPr lang="ar-SA" sz="3600" dirty="0" smtClean="0"/>
              <a:t/>
            </a:r>
            <a:br>
              <a:rPr lang="ar-SA" sz="3600" dirty="0" smtClean="0"/>
            </a:br>
            <a:r>
              <a:rPr lang="ar-SA" sz="3600" dirty="0" smtClean="0"/>
              <a:t>هي كل التزام ينشأ على المنشأة ولا يستدعي الأمر سداده خلال السنة المالية .</a:t>
            </a:r>
            <a:br>
              <a:rPr lang="ar-SA" sz="3600" dirty="0" smtClean="0"/>
            </a:br>
            <a:r>
              <a:rPr lang="ar-SA" sz="3600" dirty="0" smtClean="0"/>
              <a:t>أغلب صور الالتزامات طويلة الأجل هي :</a:t>
            </a:r>
            <a:br>
              <a:rPr lang="ar-SA" sz="3600" dirty="0" smtClean="0"/>
            </a:br>
            <a:r>
              <a:rPr lang="ar-SA" sz="3600" dirty="0" smtClean="0"/>
              <a:t>1-القروض طويلة الأجل (تعامل معاملة القروض قصيرة الأجل ولكنها تختلف في طول مدة السداد)</a:t>
            </a:r>
            <a:br>
              <a:rPr lang="ar-SA" sz="3600" dirty="0" smtClean="0"/>
            </a:br>
            <a:r>
              <a:rPr lang="ar-SA" sz="3600" dirty="0" smtClean="0"/>
              <a:t>2-التأجير المالي أو الرأسمالي (اتفاق بين طرفين يقدم أحدهما للآخر عيناً ليستفيد منها مده من الزمن بعوض متفق عليه يمتلكها المستأجر في نهاية العقد.)</a:t>
            </a:r>
            <a:br>
              <a:rPr lang="ar-SA" sz="3600" dirty="0" smtClean="0"/>
            </a:br>
            <a:r>
              <a:rPr lang="ar-SA" sz="3600" b="1" u="sng" dirty="0" smtClean="0"/>
              <a:t>ويقصد </a:t>
            </a:r>
            <a:r>
              <a:rPr lang="ar-SA" sz="3600" b="1" u="sng" dirty="0" err="1" smtClean="0"/>
              <a:t>به</a:t>
            </a:r>
            <a:r>
              <a:rPr lang="ar-SA" sz="3600" b="1" u="sng" dirty="0" smtClean="0"/>
              <a:t> في الوقت الحالي :</a:t>
            </a:r>
            <a:r>
              <a:rPr lang="ar-SA" sz="3600" dirty="0" smtClean="0"/>
              <a:t/>
            </a:r>
            <a:br>
              <a:rPr lang="ar-SA" sz="3600" dirty="0" smtClean="0"/>
            </a:br>
            <a:r>
              <a:rPr lang="ar-SA" sz="3600" dirty="0" smtClean="0"/>
              <a:t>التأجير المنتهي بالتملك </a:t>
            </a:r>
            <a:endParaRPr lang="ar-SA"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r>
              <a:rPr lang="ar-SA" b="1" u="sng" dirty="0" smtClean="0"/>
              <a:t>الاقتراض من البنك</a:t>
            </a:r>
            <a:r>
              <a:rPr lang="ar-SA" dirty="0" smtClean="0"/>
              <a:t/>
            </a:r>
            <a:br>
              <a:rPr lang="ar-SA" dirty="0" smtClean="0"/>
            </a:br>
            <a:r>
              <a:rPr lang="ar-SA" sz="3600" dirty="0" smtClean="0"/>
              <a:t>عندما تحتاج المنشأة إلى نقد لتغطية التزاماتها قصيرة الأجل التي تنشأ غالباً من عدم التوافق بين متطلبات التدفقات النقدية الخارجة والتدفقات النقدية الواردة فإنها قد تلجأ إلى الاقتراض من البنك .</a:t>
            </a:r>
            <a:r>
              <a:rPr lang="ar-SA" dirty="0" smtClean="0"/>
              <a:t/>
            </a:r>
            <a:br>
              <a:rPr lang="ar-SA" dirty="0" smtClean="0"/>
            </a:br>
            <a:r>
              <a:rPr lang="ar-SA" b="1" u="sng" dirty="0" smtClean="0"/>
              <a:t>الاقتراض من البنك يأخذ في الغالب شكلين :</a:t>
            </a:r>
            <a:r>
              <a:rPr lang="ar-SA" dirty="0" smtClean="0"/>
              <a:t/>
            </a:r>
            <a:br>
              <a:rPr lang="ar-SA" dirty="0" smtClean="0"/>
            </a:br>
            <a:r>
              <a:rPr lang="ar-SA" sz="3600" dirty="0" smtClean="0"/>
              <a:t>1-السحب على المكشوف.</a:t>
            </a:r>
            <a:br>
              <a:rPr lang="ar-SA" sz="3600" dirty="0" smtClean="0"/>
            </a:br>
            <a:r>
              <a:rPr lang="ar-SA" sz="3600" dirty="0" smtClean="0"/>
              <a:t>2-الاقتراض (القرض العادي)</a:t>
            </a:r>
            <a:endParaRPr lang="ar-SA"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normAutofit/>
          </a:bodyPr>
          <a:lstStyle/>
          <a:p>
            <a:r>
              <a:rPr lang="ar-SA" b="1" u="sng" dirty="0" smtClean="0"/>
              <a:t>السحب على المكشوف</a:t>
            </a:r>
            <a:r>
              <a:rPr lang="ar-SA" dirty="0" smtClean="0"/>
              <a:t/>
            </a:r>
            <a:br>
              <a:rPr lang="ar-SA" dirty="0" smtClean="0"/>
            </a:br>
            <a:r>
              <a:rPr lang="ar-SA" sz="3600" dirty="0" smtClean="0"/>
              <a:t>هو اتفاق بين المنشأة والبنك يسمح فيه البنك للمنشأة بالسحب على المكشوف من حسابها لديه . </a:t>
            </a:r>
            <a:br>
              <a:rPr lang="ar-SA" sz="3600" dirty="0" smtClean="0"/>
            </a:br>
            <a:r>
              <a:rPr lang="ar-SA" sz="3600" dirty="0" smtClean="0"/>
              <a:t>فإذا استعملت المنشأة هذه التسهيلات الممنوحة لها وسحبت من حسابها في البنك أكثر من رصيدها الدائن فإن هذا الإجراء يترتب عليه مديونية للبنك .</a:t>
            </a:r>
            <a:r>
              <a:rPr lang="ar-SA" dirty="0" smtClean="0"/>
              <a:t/>
            </a:r>
            <a:br>
              <a:rPr lang="ar-SA" dirty="0" smtClean="0"/>
            </a:b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fontScale="90000"/>
          </a:bodyPr>
          <a:lstStyle/>
          <a:p>
            <a:r>
              <a:rPr lang="ar-SA" sz="3200" b="1" u="sng" dirty="0" smtClean="0"/>
              <a:t>مثال</a:t>
            </a:r>
            <a:r>
              <a:rPr lang="ar-SA" sz="3200" dirty="0" smtClean="0"/>
              <a:t> :لنفرض أن للمنشأه رصيداً دائناً بأحد البنوك يبلغ (10000)ريال إلا أنه ترتب عليها التزام أوجب عليها أن تدفع (50000)ريال , فحررت شيكاً بذلك فإن قيد اليوميه يظهر كما يلي :</a:t>
            </a:r>
            <a:br>
              <a:rPr lang="ar-SA" sz="3200" dirty="0" smtClean="0"/>
            </a:br>
            <a:r>
              <a:rPr lang="ar-SA" sz="3200" dirty="0" smtClean="0"/>
              <a:t>50000من </a:t>
            </a:r>
            <a:r>
              <a:rPr lang="ar-SA" sz="3200" dirty="0" err="1" smtClean="0"/>
              <a:t>ح</a:t>
            </a:r>
            <a:r>
              <a:rPr lang="ar-SA" sz="3200" dirty="0" smtClean="0"/>
              <a:t> /الدائنين</a:t>
            </a:r>
            <a:br>
              <a:rPr lang="ar-SA" sz="3200" dirty="0" smtClean="0"/>
            </a:br>
            <a:r>
              <a:rPr lang="ar-SA" sz="3200" dirty="0"/>
              <a:t> </a:t>
            </a:r>
            <a:r>
              <a:rPr lang="ar-SA" sz="3200" dirty="0" smtClean="0"/>
              <a:t>            50000الى </a:t>
            </a:r>
            <a:r>
              <a:rPr lang="ar-SA" sz="3200" dirty="0" err="1" smtClean="0"/>
              <a:t>ح</a:t>
            </a:r>
            <a:r>
              <a:rPr lang="ar-SA" sz="3200" dirty="0" smtClean="0"/>
              <a:t> /البنك </a:t>
            </a:r>
            <a:br>
              <a:rPr lang="ar-SA" sz="3200" dirty="0" smtClean="0"/>
            </a:br>
            <a:r>
              <a:rPr lang="ar-SA" sz="3200" dirty="0" smtClean="0"/>
              <a:t>إذن يترتب على المنشأة التزام بقيمة (40000)ريال وحسب الاتفاقيه فإن للبنك الحق في مطالبة المنشأه بتسديد المبلغ في أي لحظه فإذا جاء وقت إعداد قائمة المركزالمالي والرصيد الدائن من وجهة نظر المنشأة لايزال قائماً يظهر على رأس قائمة الالتزامات قصيرة الأجل .</a:t>
            </a:r>
            <a:br>
              <a:rPr lang="ar-SA" sz="3200" dirty="0" smtClean="0"/>
            </a:br>
            <a:r>
              <a:rPr lang="ar-SA" sz="3200" dirty="0" smtClean="0"/>
              <a:t>ويترتب على السحب على المكشوف مصروفات مالية على المنشأة فهو قرض يوجب دفع فوائد للبنك وتحسب هذه الفوائد عن الأيام التي بقي فيها الرصيد دائن حسب معدل الفائدة المتفق عليه مع البنك ثم تضاف على الرصيد الدائن.</a:t>
            </a:r>
            <a:endParaRPr lang="ar-SA"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Autofit/>
          </a:bodyPr>
          <a:lstStyle/>
          <a:p>
            <a:r>
              <a:rPr lang="ar-SA" sz="3200" dirty="0" smtClean="0"/>
              <a:t>فمثلاً لو أن الرصيد المذكور أعلاه بقي كذلك لمدة شهرين وأن معدل الفائدة (12%) فإن الفوائد التي يحسبها البنك على المنشأة تحسب كما يلي :</a:t>
            </a:r>
            <a:br>
              <a:rPr lang="ar-SA" sz="3200" dirty="0" smtClean="0"/>
            </a:br>
            <a:r>
              <a:rPr lang="ar-SA" sz="3200" dirty="0" smtClean="0"/>
              <a:t>الفائدة =40000</a:t>
            </a:r>
            <a:r>
              <a:rPr lang="en-US" sz="3200" dirty="0" smtClean="0"/>
              <a:t>x</a:t>
            </a:r>
            <a:r>
              <a:rPr lang="ar-SA" sz="3200" dirty="0" smtClean="0"/>
              <a:t>12 </a:t>
            </a:r>
            <a:r>
              <a:rPr lang="en-US" sz="3200" dirty="0" smtClean="0"/>
              <a:t>x</a:t>
            </a:r>
            <a:r>
              <a:rPr lang="en-US" sz="3200" dirty="0"/>
              <a:t> </a:t>
            </a:r>
            <a:r>
              <a:rPr lang="ar-SA" sz="3200" dirty="0" smtClean="0"/>
              <a:t>2 = 800 ريال </a:t>
            </a:r>
            <a:br>
              <a:rPr lang="ar-SA" sz="3200" dirty="0" smtClean="0"/>
            </a:br>
            <a:r>
              <a:rPr lang="ar-SA" sz="3200" dirty="0"/>
              <a:t>  </a:t>
            </a:r>
            <a:r>
              <a:rPr lang="ar-SA" sz="3200" dirty="0" smtClean="0"/>
              <a:t> 100    12</a:t>
            </a:r>
            <a:br>
              <a:rPr lang="ar-SA" sz="3200" dirty="0" smtClean="0"/>
            </a:br>
            <a:r>
              <a:rPr lang="ar-SA" sz="3200" dirty="0" smtClean="0"/>
              <a:t>أما القيد فيكون كالتالي :</a:t>
            </a:r>
            <a:br>
              <a:rPr lang="ar-SA" sz="3200" dirty="0" smtClean="0"/>
            </a:br>
            <a:r>
              <a:rPr lang="ar-SA" sz="3200" dirty="0" smtClean="0"/>
              <a:t>800من </a:t>
            </a:r>
            <a:r>
              <a:rPr lang="ar-SA" sz="3200" dirty="0" err="1" smtClean="0"/>
              <a:t>ح</a:t>
            </a:r>
            <a:r>
              <a:rPr lang="ar-SA" sz="3200" dirty="0" smtClean="0"/>
              <a:t> / مصروفات بنكيه</a:t>
            </a:r>
            <a:br>
              <a:rPr lang="ar-SA" sz="3200" dirty="0" smtClean="0"/>
            </a:br>
            <a:r>
              <a:rPr lang="ar-SA" sz="3200" dirty="0"/>
              <a:t> </a:t>
            </a:r>
            <a:r>
              <a:rPr lang="ar-SA" sz="3200" dirty="0" smtClean="0"/>
              <a:t>      800 </a:t>
            </a:r>
            <a:r>
              <a:rPr lang="ar-SA" sz="3200" dirty="0" err="1" smtClean="0"/>
              <a:t>الى</a:t>
            </a:r>
            <a:r>
              <a:rPr lang="ar-SA" sz="3200" dirty="0" smtClean="0"/>
              <a:t> ح /البنك</a:t>
            </a:r>
            <a:br>
              <a:rPr lang="ar-SA" sz="3200" dirty="0" smtClean="0"/>
            </a:br>
            <a:r>
              <a:rPr lang="ar-SA" sz="3200" dirty="0" smtClean="0"/>
              <a:t>ويرحل هذا المبلغ لحساب البنك ليظهر المبلغ في قائمة المركز المالي </a:t>
            </a:r>
            <a:r>
              <a:rPr lang="ar-SA" sz="3200" dirty="0" err="1" smtClean="0"/>
              <a:t>ب</a:t>
            </a:r>
            <a:r>
              <a:rPr lang="ar-SA" sz="3200" dirty="0" smtClean="0"/>
              <a:t>(40800)ريال كأحد حسابات الالتزامات قصيرة الأجل .</a:t>
            </a:r>
            <a:endParaRPr lang="ar-SA" sz="3200" dirty="0"/>
          </a:p>
        </p:txBody>
      </p:sp>
      <p:cxnSp>
        <p:nvCxnSpPr>
          <p:cNvPr id="4" name="رابط مستقيم 3"/>
          <p:cNvCxnSpPr/>
          <p:nvPr/>
        </p:nvCxnSpPr>
        <p:spPr>
          <a:xfrm>
            <a:off x="4427984" y="1772816"/>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رابط مستقيم 5"/>
          <p:cNvCxnSpPr/>
          <p:nvPr/>
        </p:nvCxnSpPr>
        <p:spPr>
          <a:xfrm>
            <a:off x="3563888" y="1700808"/>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a:off x="4499992" y="2636912"/>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a:off x="3563888" y="2564904"/>
            <a:ext cx="36004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a:bodyPr>
          <a:lstStyle/>
          <a:p>
            <a:r>
              <a:rPr lang="ar-SA" b="1" u="sng" dirty="0" smtClean="0"/>
              <a:t>القرض</a:t>
            </a:r>
            <a:r>
              <a:rPr lang="ar-SA" dirty="0" smtClean="0"/>
              <a:t> </a:t>
            </a:r>
            <a:br>
              <a:rPr lang="ar-SA" dirty="0" smtClean="0"/>
            </a:br>
            <a:r>
              <a:rPr lang="ar-SA" sz="3600" dirty="0" smtClean="0"/>
              <a:t>قد تحيط بالمنشاة أمور تجعل السحب على المكشوف غير متيسر لذلك فإن المنشأة تقترض اقتراضاً عادياً من البنك ويقصد بالقرض العادي (أخذ مبلغ معين بفائدة معينة ) ويغلب على مثل هذا النوع من القروض أن تحسب الفائده وتدفع مقدماً أو أن القرض يتضمن القرض وفائدته.</a:t>
            </a:r>
            <a:endParaRPr lang="ar-SA"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r>
              <a:rPr lang="ar-SA" sz="3600" b="1" u="sng" dirty="0" smtClean="0"/>
              <a:t>مثال</a:t>
            </a:r>
            <a:r>
              <a:rPr lang="ar-SA" sz="3600" dirty="0" smtClean="0"/>
              <a:t> </a:t>
            </a:r>
            <a:br>
              <a:rPr lang="ar-SA" sz="3600" dirty="0" smtClean="0"/>
            </a:br>
            <a:r>
              <a:rPr lang="ar-SA" sz="3600" dirty="0" smtClean="0"/>
              <a:t>بتاريخ 1419/11/1 هـ وقعت منشأة الحمزه عقد قرض مع أحد البنوك المحلية يقضي بأن تقترض منشأة الحمزه مبلغ (1000000)ريال لمدة ستة أشهر بفائدة سنوية تبلغ 14%.</a:t>
            </a:r>
            <a:br>
              <a:rPr lang="ar-SA" sz="3600" dirty="0" smtClean="0"/>
            </a:br>
            <a:r>
              <a:rPr lang="ar-SA" sz="3600" dirty="0" smtClean="0"/>
              <a:t>فلحساب جملة القرض وفوائده بمعدل فائدة بسيطة تبلغ 14%سنوياً نجد أن:</a:t>
            </a:r>
            <a:br>
              <a:rPr lang="ar-SA" sz="3600" dirty="0" smtClean="0"/>
            </a:br>
            <a:r>
              <a:rPr lang="ar-SA" sz="3600" dirty="0" smtClean="0"/>
              <a:t>الفائدة=100000</a:t>
            </a:r>
            <a:r>
              <a:rPr lang="en-US" sz="3600" dirty="0" smtClean="0"/>
              <a:t>x</a:t>
            </a:r>
            <a:r>
              <a:rPr lang="ar-SA" sz="3600" dirty="0" smtClean="0"/>
              <a:t>14</a:t>
            </a:r>
            <a:r>
              <a:rPr lang="en-US" sz="3600" dirty="0" smtClean="0"/>
              <a:t>x</a:t>
            </a:r>
            <a:r>
              <a:rPr lang="ar-SA" sz="3600" dirty="0" smtClean="0"/>
              <a:t>6 = 70000 ريال</a:t>
            </a:r>
            <a:br>
              <a:rPr lang="ar-SA" sz="3600" dirty="0" smtClean="0"/>
            </a:br>
            <a:r>
              <a:rPr lang="ar-SA" sz="3600" dirty="0" smtClean="0"/>
              <a:t>100 12 </a:t>
            </a:r>
            <a:br>
              <a:rPr lang="ar-SA" sz="3600" dirty="0" smtClean="0"/>
            </a:br>
            <a:r>
              <a:rPr lang="ar-SA" sz="3600" dirty="0" smtClean="0"/>
              <a:t>الجملة = 1000000+70000 =1070000ريال</a:t>
            </a:r>
            <a:br>
              <a:rPr lang="ar-SA" sz="3600" dirty="0" smtClean="0"/>
            </a:br>
            <a:r>
              <a:rPr lang="ar-SA" sz="3600" b="1" u="sng" dirty="0" smtClean="0"/>
              <a:t>وتظهر قيود الاقتراض كما يلي :</a:t>
            </a:r>
            <a:endParaRPr lang="ar-SA" sz="3600" b="1" u="sng" dirty="0"/>
          </a:p>
        </p:txBody>
      </p:sp>
      <p:cxnSp>
        <p:nvCxnSpPr>
          <p:cNvPr id="4" name="رابط مستقيم 3"/>
          <p:cNvCxnSpPr/>
          <p:nvPr/>
        </p:nvCxnSpPr>
        <p:spPr>
          <a:xfrm>
            <a:off x="4644008" y="4797152"/>
            <a:ext cx="3600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رابط مستقيم 5"/>
          <p:cNvCxnSpPr/>
          <p:nvPr/>
        </p:nvCxnSpPr>
        <p:spPr>
          <a:xfrm>
            <a:off x="3923928" y="4797152"/>
            <a:ext cx="28803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Autofit/>
          </a:bodyPr>
          <a:lstStyle/>
          <a:p>
            <a:r>
              <a:rPr lang="ar-SA" sz="3600" dirty="0" smtClean="0"/>
              <a:t>من مذكورين </a:t>
            </a:r>
            <a:br>
              <a:rPr lang="ar-SA" sz="3600" dirty="0" smtClean="0"/>
            </a:br>
            <a:r>
              <a:rPr lang="ar-SA" sz="3600" dirty="0" smtClean="0"/>
              <a:t>1000000ح/البنك</a:t>
            </a:r>
            <a:br>
              <a:rPr lang="ar-SA" sz="3600" dirty="0" smtClean="0"/>
            </a:br>
            <a:r>
              <a:rPr lang="ar-SA" sz="3600" dirty="0" smtClean="0"/>
              <a:t>70000ح/فوائد غير مستحقه</a:t>
            </a:r>
            <a:br>
              <a:rPr lang="ar-SA" sz="3600" dirty="0" smtClean="0"/>
            </a:br>
            <a:r>
              <a:rPr lang="ar-SA" sz="3600" dirty="0" smtClean="0"/>
              <a:t>1070000     إلى </a:t>
            </a:r>
            <a:r>
              <a:rPr lang="ar-SA" sz="3600" dirty="0" err="1" smtClean="0"/>
              <a:t>ح</a:t>
            </a:r>
            <a:r>
              <a:rPr lang="ar-SA" sz="3600" dirty="0" smtClean="0"/>
              <a:t>/قرض البنك</a:t>
            </a:r>
            <a:br>
              <a:rPr lang="ar-SA" sz="3600" dirty="0" smtClean="0"/>
            </a:br>
            <a:r>
              <a:rPr lang="ar-SA" sz="3600" dirty="0" smtClean="0"/>
              <a:t>وعندما تنتهي السنة المالية 1419هـ تحسب منشأة الحمزه الفوائد التي تخص عام 1419هـ لتضاف على مصروفات هذه السنة بالقيد الآتي:</a:t>
            </a:r>
            <a:br>
              <a:rPr lang="ar-SA" sz="3600" dirty="0" smtClean="0"/>
            </a:br>
            <a:r>
              <a:rPr lang="ar-SA" sz="3600" dirty="0" smtClean="0"/>
              <a:t>الفائدة =70000</a:t>
            </a:r>
            <a:r>
              <a:rPr lang="en-US" sz="3600" dirty="0" smtClean="0"/>
              <a:t>x</a:t>
            </a:r>
            <a:r>
              <a:rPr lang="ar-SA" sz="3600" dirty="0" smtClean="0"/>
              <a:t>2 =23333</a:t>
            </a:r>
            <a:br>
              <a:rPr lang="ar-SA" sz="3600" dirty="0" smtClean="0"/>
            </a:br>
            <a:r>
              <a:rPr lang="ar-SA" sz="3600" dirty="0" smtClean="0"/>
              <a:t> </a:t>
            </a:r>
            <a:r>
              <a:rPr lang="ar-SA" sz="3600" dirty="0" smtClean="0"/>
              <a:t>      6  </a:t>
            </a:r>
            <a:br>
              <a:rPr lang="ar-SA" sz="3600" dirty="0" smtClean="0"/>
            </a:br>
            <a:r>
              <a:rPr lang="ar-SA" sz="3600" dirty="0" smtClean="0"/>
              <a:t>القيد الآتي:</a:t>
            </a:r>
            <a:br>
              <a:rPr lang="ar-SA" sz="3600" dirty="0" smtClean="0"/>
            </a:br>
            <a:r>
              <a:rPr lang="ar-SA" sz="3600" dirty="0" smtClean="0"/>
              <a:t>23333من </a:t>
            </a:r>
            <a:r>
              <a:rPr lang="ar-SA" sz="3600" dirty="0" err="1" smtClean="0"/>
              <a:t>ح</a:t>
            </a:r>
            <a:r>
              <a:rPr lang="ar-SA" sz="3600" dirty="0" smtClean="0"/>
              <a:t>/فوائد مدينه</a:t>
            </a:r>
            <a:br>
              <a:rPr lang="ar-SA" sz="3600" dirty="0" smtClean="0"/>
            </a:br>
            <a:r>
              <a:rPr lang="ar-SA" sz="3600" dirty="0" smtClean="0"/>
              <a:t> </a:t>
            </a:r>
            <a:r>
              <a:rPr lang="ar-SA" sz="3600" dirty="0" smtClean="0"/>
              <a:t>     23333 إلى </a:t>
            </a:r>
            <a:r>
              <a:rPr lang="ar-SA" sz="3600" dirty="0" err="1" smtClean="0"/>
              <a:t>ح</a:t>
            </a:r>
            <a:r>
              <a:rPr lang="ar-SA" sz="3600" dirty="0" smtClean="0"/>
              <a:t>/فوائد غير مستحقه</a:t>
            </a:r>
            <a:endParaRPr lang="ar-SA" sz="3600" dirty="0"/>
          </a:p>
        </p:txBody>
      </p:sp>
      <p:cxnSp>
        <p:nvCxnSpPr>
          <p:cNvPr id="6" name="رابط مستقيم 5"/>
          <p:cNvCxnSpPr/>
          <p:nvPr/>
        </p:nvCxnSpPr>
        <p:spPr>
          <a:xfrm>
            <a:off x="3995936" y="4437112"/>
            <a:ext cx="28803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TotalTime>
  <Words>252</Words>
  <Application>Microsoft Office PowerPoint</Application>
  <PresentationFormat>عرض على الشاشة (3:4)‏</PresentationFormat>
  <Paragraphs>41</Paragraphs>
  <Slides>20</Slides>
  <Notes>0</Notes>
  <HiddenSlides>0</HiddenSlides>
  <MMClips>0</MMClips>
  <ScaleCrop>false</ScaleCrop>
  <HeadingPairs>
    <vt:vector size="4" baseType="variant">
      <vt:variant>
        <vt:lpstr>سمة</vt:lpstr>
      </vt:variant>
      <vt:variant>
        <vt:i4>1</vt:i4>
      </vt:variant>
      <vt:variant>
        <vt:lpstr>عناوين الشرائح</vt:lpstr>
      </vt:variant>
      <vt:variant>
        <vt:i4>20</vt:i4>
      </vt:variant>
    </vt:vector>
  </HeadingPairs>
  <TitlesOfParts>
    <vt:vector size="21" baseType="lpstr">
      <vt:lpstr>سمة Office</vt:lpstr>
      <vt:lpstr>الالتزامات(الخصوم)</vt:lpstr>
      <vt:lpstr>تعريف الالتزامات  هي المبالغ التي تسدد خلال دورة العمليات أو خلال سنه أيهما أطول. أو بمعنى آخر هي المبالغ أو الالتزامات التي يلزم لتسديدها استخدام الأصول المتداولة (قصيرة الأجل)الموجودة أو نشوء التزام آخر قصير الأجل. أنواعها : 1-الجاري المدين من وجهة نظر البنك لحساب البنك (المقابل لحساب الدائنين عند الشر كة). 2-الدائنين. 3-أوراق الدفع قصيرة الأجل . 4-الأرباح معلنة التوزيع. 5-التأمينات المستردة. 6-الإيرادات المدفوعة مقدماً. 7-المصاريف المستحقة.</vt:lpstr>
      <vt:lpstr>الاقتراض من البنك عندما تحتاج المنشأة إلى نقد لتغطية التزاماتها قصيرة الأجل التي تنشأ غالباً من عدم التوافق بين متطلبات التدفقات النقدية الخارجة والتدفقات النقدية الواردة فإنها قد تلجأ إلى الاقتراض من البنك . الاقتراض من البنك يأخذ في الغالب شكلين : 1-السحب على المكشوف. 2-الاقتراض (القرض العادي)</vt:lpstr>
      <vt:lpstr>السحب على المكشوف هو اتفاق بين المنشأة والبنك يسمح فيه البنك للمنشأة بالسحب على المكشوف من حسابها لديه .  فإذا استعملت المنشأة هذه التسهيلات الممنوحة لها وسحبت من حسابها في البنك أكثر من رصيدها الدائن فإن هذا الإجراء يترتب عليه مديونية للبنك . </vt:lpstr>
      <vt:lpstr>مثال :لنفرض أن للمنشأه رصيداً دائناً بأحد البنوك يبلغ (10000)ريال إلا أنه ترتب عليها التزام أوجب عليها أن تدفع (50000)ريال , فحررت شيكاً بذلك فإن قيد اليوميه يظهر كما يلي : 50000من ح /الدائنين              50000الى ح /البنك  إذن يترتب على المنشأة التزام بقيمة (40000)ريال وحسب الاتفاقيه فإن للبنك الحق في مطالبة المنشأه بتسديد المبلغ في أي لحظه فإذا جاء وقت إعداد قائمة المركزالمالي والرصيد الدائن من وجهة نظر المنشأة لايزال قائماً يظهر على رأس قائمة الالتزامات قصيرة الأجل . ويترتب على السحب على المكشوف مصروفات مالية على المنشأة فهو قرض يوجب دفع فوائد للبنك وتحسب هذه الفوائد عن الأيام التي بقي فيها الرصيد دائن حسب معدل الفائدة المتفق عليه مع البنك ثم تضاف على الرصيد الدائن.</vt:lpstr>
      <vt:lpstr>فمثلاً لو أن الرصيد المذكور أعلاه بقي كذلك لمدة شهرين وأن معدل الفائدة (12%) فإن الفوائد التي يحسبها البنك على المنشأة تحسب كما يلي : الفائدة =40000x12 x 2 = 800 ريال     100    12 أما القيد فيكون كالتالي : 800من ح / مصروفات بنكيه        800 الى ح /البنك ويرحل هذا المبلغ لحساب البنك ليظهر المبلغ في قائمة المركز المالي ب(40800)ريال كأحد حسابات الالتزامات قصيرة الأجل .</vt:lpstr>
      <vt:lpstr>القرض  قد تحيط بالمنشاة أمور تجعل السحب على المكشوف غير متيسر لذلك فإن المنشأة تقترض اقتراضاً عادياً من البنك ويقصد بالقرض العادي (أخذ مبلغ معين بفائدة معينة ) ويغلب على مثل هذا النوع من القروض أن تحسب الفائده وتدفع مقدماً أو أن القرض يتضمن القرض وفائدته.</vt:lpstr>
      <vt:lpstr>مثال  بتاريخ 1419/11/1 هـ وقعت منشأة الحمزه عقد قرض مع أحد البنوك المحلية يقضي بأن تقترض منشأة الحمزه مبلغ (1000000)ريال لمدة ستة أشهر بفائدة سنوية تبلغ 14%. فلحساب جملة القرض وفوائده بمعدل فائدة بسيطة تبلغ 14%سنوياً نجد أن: الفائدة=100000x14x6 = 70000 ريال 100 12  الجملة = 1000000+70000 =1070000ريال وتظهر قيود الاقتراض كما يلي :</vt:lpstr>
      <vt:lpstr>من مذكورين  1000000ح/البنك 70000ح/فوائد غير مستحقه 1070000     إلى ح/قرض البنك وعندما تنتهي السنة المالية 1419هـ تحسب منشأة الحمزه الفوائد التي تخص عام 1419هـ لتضاف على مصروفات هذه السنة بالقيد الآتي: الفائدة =70000x2 =23333        6   القيد الآتي: 23333من ح/فوائد مدينه       23333 إلى ح/فوائد غير مستحقه</vt:lpstr>
      <vt:lpstr>وبالطبع يظهر حساب الفوائد(23333) في قائمة الدخل ضمن مصاريف العام الذي يؤثر بالطبع على حساب صافي الربح أو الخسارة , بينما يظهر القرض والفوائد المتبقية الغير مستحقه في قائمة المركز المالي ضمن الالتزامات القصيرة الأجل . الفائدة المتبقية=70000-23333=4667 ريال  قائمة المركز المالي  1070000قرض بالقيمة الاسمية 4667 فوائد غير مستحقه  </vt:lpstr>
      <vt:lpstr>أوراق الدفع قد يكون البيع بالنقد أو بالأجل , وإذا تم البيع بالأجل فقد يطلب البائع من المشتري تحرير تعهد بالدفع في تاريخ معين أو قبول أمر بالدفع في تاريخ معين . على أن يكون التعهد أو القبول غير مربوطين بشرط. ويسمى التعهد بالسند لأمر(promissory note) كما أن السند غير معلق بشرط الوفاء في وقت معين . أما قبول الأمر بالدفع يسمى كمبيالة وتشمل: </vt:lpstr>
      <vt:lpstr>1-كلمة كمبيالة على متن الصك. 2-أمر غير معلق على شرط بوفاء مبلغ من النقود. 3-اسم من يلزمه الوفاء(المسحوب عليه, المشتري). 4-ميعاد الاستحقاق ومكان الوفاء. 5-اسم من يجب الوفاء له أو لأمره(المستفيد). 6-تاريخ ومكان إنشاء الكمبيالة. 7-توقيع من أنشأ الكمبيالة (الساحب, البائع).</vt:lpstr>
      <vt:lpstr>فيما يلي نموذج للكمبيالة  </vt:lpstr>
      <vt:lpstr>تسمى هذه الأوراق التجارية عندما تقع في يد المستفيد(البائع)  بأوراق القبض وتدخل ضمن حسابات الأصول في قائمة المركز المالي , بينما تسمى أوراق الدفع أذا وقعت في يد المسحوب عليه(المشتري)وتدخل ضمن الالتزامات في قائمة المركز المالي .</vt:lpstr>
      <vt:lpstr>ويتحدد مبلغ أوراق الدفع حسب نوع الورقة وحسب وجود الفوائد من عدمه . اذا كان البيع بالأجل لا يتضمن فوائد فإن قيد اليومية يكون كالتالي: -------من ح/المشتريات       -------- إلى ح/أوراق الدفع  قيد شراء سياره بمبلغ------وقبول كمبيالة بذلك . وتظهر ضمن بنود قائمة المركز المالي . وعند السداد يكون القيد: -----------من ح/أوراق الدفع       -------- إلى ح/البنك أما إذا تضمنت فائدة فإنها تعامل معاملة القروض في تسديد ورقة الدفع مع فوائدها بالنسبة والمدة المتفق عليها .</vt:lpstr>
      <vt:lpstr>الدائنون يعتبر الدائنون صوره معكوسة لحساب المدينين فكما أن المنشأة تبيع بالأجل وينشأ عن ذلك حساب المدينين , فهي تشتري بالأجل وينشأ عن ذلك حساب الدائنين ثم تسدد الدين أو جزءاً منه  ------من ح / الدائنين         ------إلى ح / النقديه أو البنك وقد يتيح البائع للمنشأة الحصول على خصم لتعجيل الدفع إن هي سددت خلال مدة معينه , وقد تستفيد المنشأة من ذلك الخصم وقد لاتستفيد.</vt:lpstr>
      <vt:lpstr>كما أن حساب الدائنين يتأثر بمردودات ومسموحات المشتريات . ولتوضيح تأثر حساب الدائنين نتتبع الأحداث التالية: 1-اشترت مؤسسة المنصف بضائع بالأجل بمبلغ 300000 ريال , وكانت شروط البيع تقتضي بإتاحة الفرصه للمشتري بالحصول على خصم 1% من ثمن البيع إذا تم السداد خلال 15 يوماً من تاريخ البيع. 2-خلال الأسبوع الأول من البيع ردت مؤسسة المنصف ما قيمته 30000 ريال , وسمح البائع للمؤسسة بمبلغ 20000 تسويه لبضائع ثارحوله الجدل . 3-خلال الأسبوع الأول سددت المؤسسة مبلغ 100000 من أصل الفاتورة وحصلت على الخصم المكتسب .</vt:lpstr>
      <vt:lpstr>30000من ح/المشتريات             30000 إلى ح/الدائنين  50000 من ح/الدائنين          50000إلى ح/مردودات ومسموحات المشتريات   100000من ح/الدائنين  إلى مذكورين:        99000ح/البنك       1000ح/الخصم المكتسب</vt:lpstr>
      <vt:lpstr>ويظهر حساب الدائنين متأثراً بما ذكركما يلي : </vt:lpstr>
      <vt:lpstr>الالتزامات طويلة الأجل  هي كل التزام ينشأ على المنشأة ولا يستدعي الأمر سداده خلال السنة المالية . أغلب صور الالتزامات طويلة الأجل هي : 1-القروض طويلة الأجل (تعامل معاملة القروض قصيرة الأجل ولكنها تختلف في طول مدة السداد) 2-التأجير المالي أو الرأسمالي (اتفاق بين طرفين يقدم أحدهما للآخر عيناً ليستفيد منها مده من الزمن بعوض متفق عليه يمتلكها المستأجر في نهاية العقد.) ويقصد به في الوقت الحالي : التأجير المنتهي بالتملك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الالتزامات(الخصوم)</dc:title>
  <dc:creator>ar</dc:creator>
  <cp:lastModifiedBy>ar</cp:lastModifiedBy>
  <cp:revision>23</cp:revision>
  <dcterms:created xsi:type="dcterms:W3CDTF">2013-03-30T16:00:01Z</dcterms:created>
  <dcterms:modified xsi:type="dcterms:W3CDTF">2013-03-30T23:02:31Z</dcterms:modified>
</cp:coreProperties>
</file>