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18"/>
  </p:notesMasterIdLst>
  <p:handoutMasterIdLst>
    <p:handoutMasterId r:id="rId19"/>
  </p:handoutMasterIdLst>
  <p:sldIdLst>
    <p:sldId id="256" r:id="rId2"/>
    <p:sldId id="257" r:id="rId3"/>
    <p:sldId id="274" r:id="rId4"/>
    <p:sldId id="259" r:id="rId5"/>
    <p:sldId id="275" r:id="rId6"/>
    <p:sldId id="276" r:id="rId7"/>
    <p:sldId id="277" r:id="rId8"/>
    <p:sldId id="278" r:id="rId9"/>
    <p:sldId id="279" r:id="rId10"/>
    <p:sldId id="280" r:id="rId11"/>
    <p:sldId id="281" r:id="rId12"/>
    <p:sldId id="282" r:id="rId13"/>
    <p:sldId id="283" r:id="rId14"/>
    <p:sldId id="284" r:id="rId15"/>
    <p:sldId id="285" r:id="rId16"/>
    <p:sldId id="286"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AF5476E-6E7D-422B-9B49-0D7B7CFBEAAF}" type="datetimeFigureOut">
              <a:rPr lang="ar-SA" smtClean="0"/>
              <a:pPr/>
              <a:t>28/04/37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92A7E89-43B1-449B-BFD1-AB5A444A6D3A}" type="slidenum">
              <a:rPr lang="ar-SA" smtClean="0"/>
              <a:pPr/>
              <a:t>‹#›</a:t>
            </a:fld>
            <a:endParaRPr lang="ar-SA"/>
          </a:p>
        </p:txBody>
      </p:sp>
    </p:spTree>
    <p:extLst>
      <p:ext uri="{BB962C8B-B14F-4D97-AF65-F5344CB8AC3E}">
        <p14:creationId xmlns:p14="http://schemas.microsoft.com/office/powerpoint/2010/main" val="180597411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F9D740-211E-4EA5-8423-F075AD8F8DFF}" type="datetimeFigureOut">
              <a:rPr lang="ar-SA" smtClean="0"/>
              <a:pPr/>
              <a:t>28/04/37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9B759E1-5662-4348-AD36-C2298BB18C03}" type="slidenum">
              <a:rPr lang="ar-SA" smtClean="0"/>
              <a:pPr/>
              <a:t>‹#›</a:t>
            </a:fld>
            <a:endParaRPr lang="ar-SA"/>
          </a:p>
        </p:txBody>
      </p:sp>
    </p:spTree>
    <p:extLst>
      <p:ext uri="{BB962C8B-B14F-4D97-AF65-F5344CB8AC3E}">
        <p14:creationId xmlns:p14="http://schemas.microsoft.com/office/powerpoint/2010/main" val="3469540578"/>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9B759E1-5662-4348-AD36-C2298BB18C03}" type="slidenum">
              <a:rPr lang="ar-SA" smtClean="0"/>
              <a:pPr/>
              <a:t>4</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41A5B75-EC43-4BC6-97AA-C07CCA72C699}"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8CEA357-1EBD-4E8C-9F14-2A5CA2823E1D}"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F3D2E5B-C6AD-4E27-BDC0-B0F2747CC771}"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1293F80-236D-44BD-827C-274F4A9D0041}"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D198384-DCD9-4259-99E3-894F01DD384D}" type="datetime1">
              <a:rPr lang="ar-SA" smtClean="0"/>
              <a:pPr/>
              <a:t>28/04/37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D8C03EA-B3D0-41AB-989A-1A5E4E08B39C}" type="datetime1">
              <a:rPr lang="ar-SA" smtClean="0"/>
              <a:pPr/>
              <a:t>28/04/37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FCFE179-94A8-4B29-AFDE-C29D47E2D60D}" type="datetime1">
              <a:rPr lang="ar-SA" smtClean="0"/>
              <a:pPr/>
              <a:t>28/04/37</a:t>
            </a:fld>
            <a:endParaRPr lang="ar-SA"/>
          </a:p>
        </p:txBody>
      </p:sp>
      <p:sp>
        <p:nvSpPr>
          <p:cNvPr id="8" name="عنصر نائب للتذييل 7"/>
          <p:cNvSpPr>
            <a:spLocks noGrp="1"/>
          </p:cNvSpPr>
          <p:nvPr>
            <p:ph type="ftr" sz="quarter" idx="11"/>
          </p:nvPr>
        </p:nvSpPr>
        <p:spPr/>
        <p:txBody>
          <a:bodyPr/>
          <a:lstStyle/>
          <a:p>
            <a:r>
              <a:rPr lang="ar-SA" smtClean="0"/>
              <a:t>جامعة الملك سعود - 2016</a:t>
            </a: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93C536E-D610-4C24-868F-AFE3B1B1784D}" type="datetime1">
              <a:rPr lang="ar-SA" smtClean="0"/>
              <a:pPr/>
              <a:t>28/04/37</a:t>
            </a:fld>
            <a:endParaRPr lang="ar-SA"/>
          </a:p>
        </p:txBody>
      </p:sp>
      <p:sp>
        <p:nvSpPr>
          <p:cNvPr id="4" name="عنصر نائب للتذييل 3"/>
          <p:cNvSpPr>
            <a:spLocks noGrp="1"/>
          </p:cNvSpPr>
          <p:nvPr>
            <p:ph type="ftr" sz="quarter" idx="11"/>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EA311C1-BDA4-499C-AB8F-BFD14D84F1B0}" type="datetime1">
              <a:rPr lang="ar-SA" smtClean="0"/>
              <a:pPr/>
              <a:t>28/04/37</a:t>
            </a:fld>
            <a:endParaRPr lang="ar-SA"/>
          </a:p>
        </p:txBody>
      </p:sp>
      <p:sp>
        <p:nvSpPr>
          <p:cNvPr id="3" name="عنصر نائب للتذييل 2"/>
          <p:cNvSpPr>
            <a:spLocks noGrp="1"/>
          </p:cNvSpPr>
          <p:nvPr>
            <p:ph type="ftr" sz="quarter" idx="11"/>
          </p:nvPr>
        </p:nvSpPr>
        <p:spPr/>
        <p:txBody>
          <a:bodyPr/>
          <a:lstStyle/>
          <a:p>
            <a:r>
              <a:rPr lang="ar-SA" smtClean="0"/>
              <a:t>جامعة الملك سعود - 2016</a:t>
            </a:r>
            <a:endParaRPr lang="ar-SA"/>
          </a:p>
        </p:txBody>
      </p:sp>
      <p:sp>
        <p:nvSpPr>
          <p:cNvPr id="4" name="عنصر نائب لرقم الشريحة 3"/>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2A21A7F-F240-446C-9548-702512AEDCAD}" type="datetime1">
              <a:rPr lang="ar-SA" smtClean="0"/>
              <a:pPr/>
              <a:t>28/04/37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82470E7-362A-4A72-B2F9-DAC7C56EBDF4}" type="datetime1">
              <a:rPr lang="ar-SA" smtClean="0"/>
              <a:pPr/>
              <a:t>28/04/37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4046B4B-AA0F-498F-878C-47B02C0D833B}" type="datetime1">
              <a:rPr lang="ar-SA" smtClean="0"/>
              <a:pPr/>
              <a:t>28/04/37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جامعة الملك سعود - 2016</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6E144E9-FD18-40EB-BD00-57D6D426D25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a:xfrm>
            <a:off x="755576" y="3645024"/>
            <a:ext cx="7630616" cy="1584175"/>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5400" b="0" i="0" u="none" strike="noStrike" kern="1200" cap="none" spc="0" normalizeH="0" baseline="0" noProof="0" dirty="0" smtClean="0">
                <a:ln>
                  <a:noFill/>
                </a:ln>
                <a:solidFill>
                  <a:schemeClr val="tx2"/>
                </a:solidFill>
                <a:effectLst/>
                <a:uLnTx/>
                <a:uFillTx/>
                <a:latin typeface="+mj-lt"/>
                <a:ea typeface="+mj-ea"/>
                <a:cs typeface="+mj-cs"/>
              </a:rPr>
              <a:t>علم النفس</a:t>
            </a:r>
            <a:r>
              <a:rPr kumimoji="0" lang="ar-SA" sz="5400" b="0" i="0" u="none" strike="noStrike" kern="1200" cap="none" spc="0" normalizeH="0" noProof="0" dirty="0" smtClean="0">
                <a:ln>
                  <a:noFill/>
                </a:ln>
                <a:solidFill>
                  <a:schemeClr val="tx2"/>
                </a:solidFill>
                <a:effectLst/>
                <a:uLnTx/>
                <a:uFillTx/>
                <a:latin typeface="+mj-lt"/>
                <a:ea typeface="+mj-ea"/>
                <a:cs typeface="+mj-cs"/>
              </a:rPr>
              <a:t> التربوي</a:t>
            </a:r>
          </a:p>
          <a:p>
            <a:pPr lvl="0" algn="ctr">
              <a:spcBef>
                <a:spcPct val="0"/>
              </a:spcBef>
              <a:defRPr/>
            </a:pPr>
            <a:r>
              <a:rPr lang="en-US" sz="5400" dirty="0" smtClean="0"/>
              <a:t>EDUCATION PSYCHOLOGY</a:t>
            </a:r>
            <a:endParaRPr kumimoji="0" lang="ar-SA" sz="5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عنوان فرعي 2"/>
          <p:cNvSpPr txBox="1">
            <a:spLocks/>
          </p:cNvSpPr>
          <p:nvPr/>
        </p:nvSpPr>
        <p:spPr>
          <a:xfrm>
            <a:off x="251520" y="5517232"/>
            <a:ext cx="8673008" cy="897673"/>
          </a:xfrm>
          <a:prstGeom prst="rect">
            <a:avLst/>
          </a:prstGeom>
        </p:spPr>
        <p:txBody>
          <a:bodyPr/>
          <a:lstStyle/>
          <a:p>
            <a:pPr marL="342900" lvl="0" indent="-342900" algn="ctr">
              <a:spcBef>
                <a:spcPct val="20000"/>
              </a:spcBef>
              <a:defRPr/>
            </a:pPr>
            <a:r>
              <a:rPr lang="ar-SA" sz="3200" dirty="0" smtClean="0">
                <a:solidFill>
                  <a:srgbClr val="FF0000"/>
                </a:solidFill>
              </a:rPr>
              <a:t>تعريفه وأهمية </a:t>
            </a:r>
            <a:endParaRPr kumimoji="0" lang="ar-SA" sz="3200" b="0" i="0" u="none" strike="noStrike" kern="1200" cap="none" spc="0" normalizeH="0" baseline="0" noProof="0" dirty="0">
              <a:ln>
                <a:noFill/>
              </a:ln>
              <a:solidFill>
                <a:srgbClr val="FF0000"/>
              </a:solidFill>
              <a:effectLst/>
              <a:uLnTx/>
              <a:uFillTx/>
              <a:latin typeface="+mn-lt"/>
              <a:ea typeface="+mn-ea"/>
              <a:cs typeface="+mn-cs"/>
            </a:endParaRPr>
          </a:p>
        </p:txBody>
      </p:sp>
      <p:sp>
        <p:nvSpPr>
          <p:cNvPr id="8" name="عنصر نائب لرقم الشريحة 7"/>
          <p:cNvSpPr>
            <a:spLocks noGrp="1"/>
          </p:cNvSpPr>
          <p:nvPr>
            <p:ph type="sldNum" sz="quarter" idx="12"/>
          </p:nvPr>
        </p:nvSpPr>
        <p:spPr/>
        <p:txBody>
          <a:bodyPr/>
          <a:lstStyle/>
          <a:p>
            <a:fld id="{76E144E9-FD18-40EB-BD00-57D6D426D25B}" type="slidenum">
              <a:rPr lang="ar-SA" smtClean="0"/>
              <a:pPr/>
              <a:t>1</a:t>
            </a:fld>
            <a:endParaRPr lang="ar-SA"/>
          </a:p>
        </p:txBody>
      </p:sp>
      <p:sp>
        <p:nvSpPr>
          <p:cNvPr id="9" name="عنصر نائب للتذييل 8"/>
          <p:cNvSpPr>
            <a:spLocks noGrp="1"/>
          </p:cNvSpPr>
          <p:nvPr>
            <p:ph type="ftr" sz="quarter" idx="11"/>
          </p:nvPr>
        </p:nvSpPr>
        <p:spPr/>
        <p:txBody>
          <a:bodyPr/>
          <a:lstStyle/>
          <a:p>
            <a:r>
              <a:rPr lang="ar-SA" smtClean="0"/>
              <a:t>جامعة الملك سعود - 2016</a:t>
            </a:r>
            <a:endParaRPr lang="ar-SA"/>
          </a:p>
        </p:txBody>
      </p:sp>
      <p:pic>
        <p:nvPicPr>
          <p:cNvPr id="22532" name="Picture 4" descr="http://www.new-educ.com/wp-content/uploads/%D8%AA%D9%82%D9%86%D9%8A%D8%A7%D8%AA-%D8%A7%D9%84%D8%AA%D8%B9%D9%84%D9%8A%D9%85.jpg"/>
          <p:cNvPicPr>
            <a:picLocks noChangeAspect="1" noChangeArrowheads="1"/>
          </p:cNvPicPr>
          <p:nvPr/>
        </p:nvPicPr>
        <p:blipFill>
          <a:blip r:embed="rId2" cstate="print"/>
          <a:srcRect/>
          <a:stretch>
            <a:fillRect/>
          </a:stretch>
        </p:blipFill>
        <p:spPr bwMode="auto">
          <a:xfrm>
            <a:off x="0" y="0"/>
            <a:ext cx="9144000" cy="3356992"/>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3535748" y="764704"/>
            <a:ext cx="2653290" cy="769441"/>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rgbClr val="00B050"/>
                </a:solidFill>
                <a:effectLst>
                  <a:outerShdw blurRad="50800" algn="tl" rotWithShape="0">
                    <a:srgbClr val="000000"/>
                  </a:outerShdw>
                </a:effectLst>
              </a:rPr>
              <a:t>مهمة جماعية</a:t>
            </a:r>
            <a:endParaRPr lang="ar-SA" sz="32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18" name="رابط مستقيم 17"/>
          <p:cNvCxnSpPr/>
          <p:nvPr/>
        </p:nvCxnSpPr>
        <p:spPr>
          <a:xfrm>
            <a:off x="6228184" y="1196752"/>
            <a:ext cx="1980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1980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1980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10</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cxnSp>
        <p:nvCxnSpPr>
          <p:cNvPr id="29" name="رابط مستقيم 28"/>
          <p:cNvCxnSpPr/>
          <p:nvPr/>
        </p:nvCxnSpPr>
        <p:spPr>
          <a:xfrm>
            <a:off x="6228184" y="1124744"/>
            <a:ext cx="1980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6" name="مربع نص 25"/>
          <p:cNvSpPr txBox="1"/>
          <p:nvPr/>
        </p:nvSpPr>
        <p:spPr>
          <a:xfrm>
            <a:off x="611560" y="1988840"/>
            <a:ext cx="6192688" cy="3785652"/>
          </a:xfrm>
          <a:prstGeom prst="rect">
            <a:avLst/>
          </a:prstGeom>
          <a:noFill/>
        </p:spPr>
        <p:txBody>
          <a:bodyPr wrap="square" rtlCol="1">
            <a:spAutoFit/>
          </a:bodyPr>
          <a:lstStyle/>
          <a:p>
            <a:r>
              <a:rPr lang="ar-SA" sz="2400" dirty="0" smtClean="0"/>
              <a:t>على كل عضو داخل </a:t>
            </a:r>
            <a:r>
              <a:rPr lang="ar-SA" sz="2400" dirty="0" err="1" smtClean="0"/>
              <a:t>المجموعة </a:t>
            </a:r>
            <a:r>
              <a:rPr lang="ar-SA" sz="2400" dirty="0" smtClean="0"/>
              <a:t>(3/4) جمع مقالات علمية سواء من الباحث العلمي أو من خلال المكتبة الرقمية السعودية بما لا يقل عدده عن ثلاث مقالات علمية محكمة من مجلات عالمية تتمحور موضوعاتها عن علم النفس التربوي في أي مجال من مجالاته موضحة </a:t>
            </a:r>
            <a:r>
              <a:rPr lang="ar-SA" sz="2400" dirty="0" err="1" smtClean="0"/>
              <a:t>التالي:</a:t>
            </a:r>
            <a:endParaRPr lang="ar-SA" sz="2400" dirty="0" smtClean="0"/>
          </a:p>
          <a:p>
            <a:endParaRPr lang="ar-SA" sz="2400" dirty="0" smtClean="0"/>
          </a:p>
          <a:p>
            <a:endParaRPr lang="en-US" sz="2400" dirty="0" smtClean="0"/>
          </a:p>
          <a:p>
            <a:pPr>
              <a:buClr>
                <a:srgbClr val="00B050"/>
              </a:buClr>
              <a:buFont typeface="Wingdings" pitchFamily="2" charset="2"/>
              <a:buChar char="v"/>
            </a:pPr>
            <a:r>
              <a:rPr lang="ar-SA" sz="2400" dirty="0" smtClean="0"/>
              <a:t>أهمية هذا الموضوع بالنسبة للطالب أو المعلم أو التعليم بشكل عام.</a:t>
            </a:r>
            <a:endParaRPr lang="en-US" sz="2400" dirty="0" smtClean="0"/>
          </a:p>
          <a:p>
            <a:pPr>
              <a:buClr>
                <a:srgbClr val="00B050"/>
              </a:buClr>
              <a:buFont typeface="Wingdings" pitchFamily="2" charset="2"/>
              <a:buChar char="v"/>
            </a:pPr>
            <a:r>
              <a:rPr lang="ar-SA" sz="2400" dirty="0" smtClean="0"/>
              <a:t>ومبديه رأيك الشخصي في المقاله.</a:t>
            </a:r>
            <a:endParaRPr lang="ar-SA" sz="2400" dirty="0"/>
          </a:p>
        </p:txBody>
      </p:sp>
      <p:pic>
        <p:nvPicPr>
          <p:cNvPr id="40962" name="Picture 2" descr="C:\Users\lenovo\Desktop\سلوى حمصاني\images (1).jpg"/>
          <p:cNvPicPr>
            <a:picLocks noChangeAspect="1" noChangeArrowheads="1"/>
          </p:cNvPicPr>
          <p:nvPr/>
        </p:nvPicPr>
        <p:blipFill>
          <a:blip r:embed="rId3" cstate="print"/>
          <a:srcRect/>
          <a:stretch>
            <a:fillRect/>
          </a:stretch>
        </p:blipFill>
        <p:spPr bwMode="auto">
          <a:xfrm>
            <a:off x="6732240" y="2492896"/>
            <a:ext cx="2133600" cy="2133600"/>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987824" y="764704"/>
            <a:ext cx="3991798" cy="1200329"/>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علاقة علم النفس التربوي</a:t>
            </a:r>
          </a:p>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 بفروع علم النفس</a:t>
            </a:r>
            <a:endParaRPr lang="ar-SA" sz="24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20" name="رابط مستقيم 19"/>
          <p:cNvCxnSpPr/>
          <p:nvPr/>
        </p:nvCxnSpPr>
        <p:spPr>
          <a:xfrm>
            <a:off x="15476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11</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sp>
        <p:nvSpPr>
          <p:cNvPr id="12" name="مربع نص 11"/>
          <p:cNvSpPr txBox="1"/>
          <p:nvPr/>
        </p:nvSpPr>
        <p:spPr>
          <a:xfrm>
            <a:off x="1043608" y="3501008"/>
            <a:ext cx="7416824" cy="2677656"/>
          </a:xfrm>
          <a:prstGeom prst="rect">
            <a:avLst/>
          </a:prstGeom>
          <a:noFill/>
        </p:spPr>
        <p:txBody>
          <a:bodyPr wrap="square" rtlCol="1">
            <a:spAutoFit/>
          </a:bodyPr>
          <a:lstStyle/>
          <a:p>
            <a:pPr lvl="0" algn="just"/>
            <a:r>
              <a:rPr lang="ar-SA" sz="2400" dirty="0" smtClean="0"/>
              <a:t>أما علم النفس التربوي فيقتصر اهتمامه على السلوك الإنساني، وليس سلوك الكائنات الحية </a:t>
            </a:r>
            <a:r>
              <a:rPr lang="ar-SA" sz="2400" dirty="0" err="1" smtClean="0"/>
              <a:t>الأخرى </a:t>
            </a:r>
            <a:r>
              <a:rPr lang="ar-SA" sz="2400" dirty="0" smtClean="0"/>
              <a:t>، ومحددة في المواقف التربوية وليس المواقف أو البيئة على اختلاف </a:t>
            </a:r>
            <a:r>
              <a:rPr lang="ar-SA" sz="2400" dirty="0" err="1" smtClean="0"/>
              <a:t>أنواعها.</a:t>
            </a:r>
            <a:r>
              <a:rPr lang="ar-SA" sz="2400" dirty="0" smtClean="0"/>
              <a:t> ولا يعني هذا أنهما منفصلان، فمن غير المنطقي فصل الفرع عن الأصل، وإنما يعني كل منهما علماَ مستقلاً والعلاقة بينهما </a:t>
            </a:r>
            <a:r>
              <a:rPr lang="ar-SA" sz="2400" dirty="0" err="1" smtClean="0"/>
              <a:t>تبادلية.</a:t>
            </a:r>
            <a:r>
              <a:rPr lang="ar-SA" sz="2400" dirty="0" smtClean="0"/>
              <a:t> أنهما يشتركان في الطريقة العلمية للدراسة </a:t>
            </a:r>
            <a:r>
              <a:rPr lang="ar-SA" sz="2400" dirty="0" err="1" smtClean="0"/>
              <a:t>والبحث </a:t>
            </a:r>
            <a:r>
              <a:rPr lang="ar-SA" sz="2400" dirty="0" smtClean="0"/>
              <a:t>، كما يشتركان في دراسة الظواهر السلوكية على اعتبار أنها موضوع اهتماميهما، ولكن في علم النفس التربوي الاهتمام بالسلوك </a:t>
            </a:r>
            <a:r>
              <a:rPr lang="ar-SA" sz="2400" dirty="0" err="1" smtClean="0"/>
              <a:t>الإنساني .</a:t>
            </a:r>
            <a:endParaRPr lang="en-US" sz="2400" dirty="0"/>
          </a:p>
        </p:txBody>
      </p:sp>
      <p:cxnSp>
        <p:nvCxnSpPr>
          <p:cNvPr id="14" name="رابط مستقيم 13"/>
          <p:cNvCxnSpPr/>
          <p:nvPr/>
        </p:nvCxnSpPr>
        <p:spPr>
          <a:xfrm>
            <a:off x="15476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a:off x="69482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69482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7" name="مربع نص 16"/>
          <p:cNvSpPr txBox="1"/>
          <p:nvPr/>
        </p:nvSpPr>
        <p:spPr>
          <a:xfrm>
            <a:off x="971600" y="2420888"/>
            <a:ext cx="7416824" cy="967921"/>
          </a:xfrm>
          <a:prstGeom prst="rect">
            <a:avLst/>
          </a:prstGeom>
          <a:noFill/>
          <a:ln w="57150" cap="sq" cmpd="thickThin">
            <a:solidFill>
              <a:schemeClr val="accent3"/>
            </a:solidFill>
            <a:miter lim="800000"/>
          </a:ln>
        </p:spPr>
        <p:txBody>
          <a:bodyPr wrap="square" lIns="180000" tIns="180000" rIns="216000" bIns="108000" rtlCol="1">
            <a:spAutoFit/>
          </a:bodyPr>
          <a:lstStyle/>
          <a:p>
            <a:pPr lvl="0"/>
            <a:r>
              <a:rPr lang="ar-SA" sz="2200" dirty="0" smtClean="0"/>
              <a:t>ونلاحظ أن علم النفس </a:t>
            </a:r>
            <a:r>
              <a:rPr lang="ar-SA" sz="2200" dirty="0" err="1" smtClean="0"/>
              <a:t>هو </a:t>
            </a:r>
            <a:r>
              <a:rPr lang="ar-SA" sz="2200" dirty="0" smtClean="0"/>
              <a:t>( الدراسة العلمية لسلوك الكائنات الحية ومن بينها الإنسان في مختلف المواقف البيئية التي تعيش فيها وتتفاعل معها هذه </a:t>
            </a:r>
            <a:r>
              <a:rPr lang="ar-SA" sz="2200" dirty="0" err="1" smtClean="0"/>
              <a:t>الكائنات ).</a:t>
            </a:r>
            <a:r>
              <a:rPr lang="ar-SA" sz="2200" dirty="0" smtClean="0"/>
              <a:t> </a:t>
            </a:r>
            <a:endParaRPr lang="en-US" sz="2200" dirty="0"/>
          </a:p>
        </p:txBody>
      </p:sp>
      <p:sp>
        <p:nvSpPr>
          <p:cNvPr id="18" name="مربع نص 17"/>
          <p:cNvSpPr txBox="1"/>
          <p:nvPr/>
        </p:nvSpPr>
        <p:spPr>
          <a:xfrm>
            <a:off x="6588224" y="1844824"/>
            <a:ext cx="1800200" cy="400110"/>
          </a:xfrm>
          <a:prstGeom prst="rect">
            <a:avLst/>
          </a:prstGeom>
          <a:noFill/>
        </p:spPr>
        <p:txBody>
          <a:bodyPr wrap="square" rtlCol="1">
            <a:spAutoFit/>
          </a:bodyPr>
          <a:lstStyle/>
          <a:p>
            <a:r>
              <a:rPr lang="ar-SA" sz="2000" b="1" dirty="0" err="1" smtClean="0">
                <a:solidFill>
                  <a:schemeClr val="accent6"/>
                </a:solidFill>
              </a:rPr>
              <a:t>1.</a:t>
            </a:r>
            <a:r>
              <a:rPr lang="ar-SA" sz="2000" b="1" dirty="0" smtClean="0">
                <a:solidFill>
                  <a:schemeClr val="accent6"/>
                </a:solidFill>
              </a:rPr>
              <a:t> علم النفس العام</a:t>
            </a:r>
            <a:endParaRPr lang="ar-SA" sz="2000" b="1" dirty="0">
              <a:solidFill>
                <a:schemeClr val="accent6"/>
              </a:solidFill>
            </a:endParaRPr>
          </a:p>
        </p:txBody>
      </p:sp>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987824" y="764704"/>
            <a:ext cx="3991798" cy="1200329"/>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علاقة علم النفس التربوي</a:t>
            </a:r>
          </a:p>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 بفروع علم النفس</a:t>
            </a:r>
            <a:endParaRPr lang="ar-SA" sz="24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20" name="رابط مستقيم 19"/>
          <p:cNvCxnSpPr/>
          <p:nvPr/>
        </p:nvCxnSpPr>
        <p:spPr>
          <a:xfrm>
            <a:off x="15476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12</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sp>
        <p:nvSpPr>
          <p:cNvPr id="12" name="مربع نص 11"/>
          <p:cNvSpPr txBox="1"/>
          <p:nvPr/>
        </p:nvSpPr>
        <p:spPr>
          <a:xfrm>
            <a:off x="1043608" y="2492896"/>
            <a:ext cx="7416824" cy="3785652"/>
          </a:xfrm>
          <a:prstGeom prst="rect">
            <a:avLst/>
          </a:prstGeom>
          <a:noFill/>
        </p:spPr>
        <p:txBody>
          <a:bodyPr wrap="square" rtlCol="1">
            <a:spAutoFit/>
          </a:bodyPr>
          <a:lstStyle/>
          <a:p>
            <a:pPr lvl="0" algn="just">
              <a:buClr>
                <a:srgbClr val="00B050"/>
              </a:buClr>
              <a:buFont typeface="Wingdings" pitchFamily="2" charset="2"/>
              <a:buChar char="v"/>
            </a:pPr>
            <a:r>
              <a:rPr lang="ar-SA" sz="2400" dirty="0" smtClean="0"/>
              <a:t>يهتم علم النفس النمو بدراسة التغيرات التي تطرأ على السلوك الإنساني في مختلف مراحل الحياة والعوامل التي تؤثر فيها، ويهتم بدراسة الخصائص الإنمائية للأطفال والمراهقين من جميع الجوانب الجسمية والعقلية والانفعالية واللغوية؛ وهؤلاء يعتبرون أعظم المستهلكين للعملية </a:t>
            </a:r>
            <a:r>
              <a:rPr lang="ar-SA" sz="2400" dirty="0" err="1" smtClean="0"/>
              <a:t>التعليمية  .</a:t>
            </a:r>
            <a:endParaRPr lang="ar-SA" sz="2400" dirty="0" smtClean="0"/>
          </a:p>
          <a:p>
            <a:pPr lvl="0" algn="just">
              <a:buClr>
                <a:srgbClr val="00B050"/>
              </a:buClr>
              <a:buFont typeface="Wingdings" pitchFamily="2" charset="2"/>
              <a:buChar char="v"/>
            </a:pPr>
            <a:r>
              <a:rPr lang="ar-SA" sz="2400" dirty="0" smtClean="0"/>
              <a:t> إن دراسة النمو ذات أهمية بالغة لعالم النفس التربوي، ومهمة للمعلمين والآباء؛ حيث إنها تساعد في تحديد معايير النمو السوي عند الإنسان في مراحله العمرية المختلفة، وهذه المعايير قد تساعدنا في الحكم على النمو إن كان سويا أو غير </a:t>
            </a:r>
            <a:r>
              <a:rPr lang="ar-SA" sz="2400" dirty="0" err="1" smtClean="0"/>
              <a:t>سوي </a:t>
            </a:r>
            <a:r>
              <a:rPr lang="ar-SA" sz="2400" dirty="0" smtClean="0"/>
              <a:t>، وبالتالي تساعد المهتمين في فهم خصائص كل مرحلة والعوامل التي تؤثر فيها مما يستفيد منها المختصين في علم النفس </a:t>
            </a:r>
            <a:r>
              <a:rPr lang="ar-SA" sz="2400" dirty="0" err="1" smtClean="0"/>
              <a:t>التربوي  .</a:t>
            </a:r>
            <a:endParaRPr lang="en-US" sz="2400" dirty="0"/>
          </a:p>
        </p:txBody>
      </p:sp>
      <p:cxnSp>
        <p:nvCxnSpPr>
          <p:cNvPr id="14" name="رابط مستقيم 13"/>
          <p:cNvCxnSpPr/>
          <p:nvPr/>
        </p:nvCxnSpPr>
        <p:spPr>
          <a:xfrm>
            <a:off x="15476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a:off x="69482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69482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مربع نص 17"/>
          <p:cNvSpPr txBox="1"/>
          <p:nvPr/>
        </p:nvSpPr>
        <p:spPr>
          <a:xfrm>
            <a:off x="6588224" y="1844824"/>
            <a:ext cx="1800200" cy="400110"/>
          </a:xfrm>
          <a:prstGeom prst="rect">
            <a:avLst/>
          </a:prstGeom>
          <a:noFill/>
        </p:spPr>
        <p:txBody>
          <a:bodyPr wrap="square" rtlCol="1">
            <a:spAutoFit/>
          </a:bodyPr>
          <a:lstStyle/>
          <a:p>
            <a:r>
              <a:rPr lang="ar-SA" sz="2000" b="1" dirty="0" err="1" smtClean="0">
                <a:solidFill>
                  <a:schemeClr val="accent6"/>
                </a:solidFill>
              </a:rPr>
              <a:t>2.</a:t>
            </a:r>
            <a:r>
              <a:rPr lang="ar-SA" sz="2000" b="1" dirty="0" smtClean="0">
                <a:solidFill>
                  <a:schemeClr val="accent6"/>
                </a:solidFill>
              </a:rPr>
              <a:t> علم نفس النمو</a:t>
            </a:r>
            <a:endParaRPr lang="ar-SA" sz="2000" b="1" dirty="0">
              <a:solidFill>
                <a:schemeClr val="accent6"/>
              </a:solidFill>
            </a:endParaRPr>
          </a:p>
        </p:txBody>
      </p:sp>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987824" y="764704"/>
            <a:ext cx="3991798" cy="1200329"/>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علاقة علم النفس التربوي</a:t>
            </a:r>
          </a:p>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 بفروع علم النفس</a:t>
            </a:r>
            <a:endParaRPr lang="ar-SA" sz="24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20" name="رابط مستقيم 19"/>
          <p:cNvCxnSpPr/>
          <p:nvPr/>
        </p:nvCxnSpPr>
        <p:spPr>
          <a:xfrm>
            <a:off x="15476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13</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sp>
        <p:nvSpPr>
          <p:cNvPr id="12" name="مربع نص 11"/>
          <p:cNvSpPr txBox="1"/>
          <p:nvPr/>
        </p:nvSpPr>
        <p:spPr>
          <a:xfrm>
            <a:off x="1043608" y="3140968"/>
            <a:ext cx="7416824" cy="2248693"/>
          </a:xfrm>
          <a:prstGeom prst="rect">
            <a:avLst/>
          </a:prstGeom>
          <a:noFill/>
        </p:spPr>
        <p:txBody>
          <a:bodyPr wrap="square" rtlCol="1">
            <a:spAutoFit/>
          </a:bodyPr>
          <a:lstStyle/>
          <a:p>
            <a:pPr lvl="0" algn="just">
              <a:lnSpc>
                <a:spcPct val="150000"/>
              </a:lnSpc>
            </a:pPr>
            <a:r>
              <a:rPr lang="ar-SA" sz="2400" dirty="0" smtClean="0"/>
              <a:t>يهدف هذا العلم إلى دراسة الفروق الموجودة بين الأفراد  والقدرات بينهم، والتعرّف على الحالات الشاذة والمنحرفة بين الأفراد؛ وبالتالي يستفيد علم النفس التربوي من ذلك في تقديم أفضل الطرق والأساليب الدراسية لهذه الفئات.</a:t>
            </a:r>
            <a:endParaRPr lang="en-US" sz="2400" dirty="0"/>
          </a:p>
        </p:txBody>
      </p:sp>
      <p:cxnSp>
        <p:nvCxnSpPr>
          <p:cNvPr id="14" name="رابط مستقيم 13"/>
          <p:cNvCxnSpPr/>
          <p:nvPr/>
        </p:nvCxnSpPr>
        <p:spPr>
          <a:xfrm>
            <a:off x="15476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a:off x="69482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69482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مربع نص 17"/>
          <p:cNvSpPr txBox="1"/>
          <p:nvPr/>
        </p:nvSpPr>
        <p:spPr>
          <a:xfrm>
            <a:off x="5724128" y="2564904"/>
            <a:ext cx="2664296" cy="400110"/>
          </a:xfrm>
          <a:prstGeom prst="rect">
            <a:avLst/>
          </a:prstGeom>
          <a:noFill/>
        </p:spPr>
        <p:txBody>
          <a:bodyPr wrap="square" rtlCol="1">
            <a:spAutoFit/>
          </a:bodyPr>
          <a:lstStyle/>
          <a:p>
            <a:r>
              <a:rPr lang="ar-SA" sz="2000" b="1" dirty="0" err="1" smtClean="0">
                <a:solidFill>
                  <a:schemeClr val="accent6"/>
                </a:solidFill>
              </a:rPr>
              <a:t>3.</a:t>
            </a:r>
            <a:r>
              <a:rPr lang="ar-SA" sz="2000" b="1" dirty="0" smtClean="0">
                <a:solidFill>
                  <a:schemeClr val="accent6"/>
                </a:solidFill>
              </a:rPr>
              <a:t> علم نفس الفروق الفردية </a:t>
            </a:r>
            <a:endParaRPr lang="ar-SA" sz="2000" b="1" dirty="0">
              <a:solidFill>
                <a:schemeClr val="accent6"/>
              </a:solidFill>
            </a:endParaRPr>
          </a:p>
        </p:txBody>
      </p:sp>
    </p:spTree>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987824" y="764704"/>
            <a:ext cx="3991798" cy="1200329"/>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علاقة علم النفس التربوي</a:t>
            </a:r>
          </a:p>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 بفروع علم النفس</a:t>
            </a:r>
            <a:endParaRPr lang="ar-SA" sz="24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20" name="رابط مستقيم 19"/>
          <p:cNvCxnSpPr/>
          <p:nvPr/>
        </p:nvCxnSpPr>
        <p:spPr>
          <a:xfrm>
            <a:off x="15476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14</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sp>
        <p:nvSpPr>
          <p:cNvPr id="12" name="مربع نص 11"/>
          <p:cNvSpPr txBox="1"/>
          <p:nvPr/>
        </p:nvSpPr>
        <p:spPr>
          <a:xfrm>
            <a:off x="1043608" y="3284984"/>
            <a:ext cx="7416824" cy="2248693"/>
          </a:xfrm>
          <a:prstGeom prst="rect">
            <a:avLst/>
          </a:prstGeom>
          <a:noFill/>
        </p:spPr>
        <p:txBody>
          <a:bodyPr wrap="square" rtlCol="1">
            <a:spAutoFit/>
          </a:bodyPr>
          <a:lstStyle/>
          <a:p>
            <a:pPr lvl="0" algn="just">
              <a:lnSpc>
                <a:spcPct val="150000"/>
              </a:lnSpc>
            </a:pPr>
            <a:r>
              <a:rPr lang="ar-SA" sz="2400" dirty="0" smtClean="0"/>
              <a:t>إن المعلم بحاجة ماسة للتعرف على الصفات والخصائص النفسية للإنسان عن طريق الاختبارات </a:t>
            </a:r>
            <a:r>
              <a:rPr lang="ar-SA" sz="2400" dirty="0" err="1" smtClean="0"/>
              <a:t>التحصيلية</a:t>
            </a:r>
            <a:r>
              <a:rPr lang="ar-SA" sz="2400" dirty="0" smtClean="0"/>
              <a:t> والاتجاهات والميول، وذلك بهدف التشخيص والعلاج بعد أن يكون قد تم إعدادها من قبل أخصائي القياس والتقويم.</a:t>
            </a:r>
            <a:endParaRPr lang="en-US" sz="2400" dirty="0"/>
          </a:p>
        </p:txBody>
      </p:sp>
      <p:cxnSp>
        <p:nvCxnSpPr>
          <p:cNvPr id="14" name="رابط مستقيم 13"/>
          <p:cNvCxnSpPr/>
          <p:nvPr/>
        </p:nvCxnSpPr>
        <p:spPr>
          <a:xfrm>
            <a:off x="15476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a:off x="69482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69482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مربع نص 17"/>
          <p:cNvSpPr txBox="1"/>
          <p:nvPr/>
        </p:nvSpPr>
        <p:spPr>
          <a:xfrm>
            <a:off x="6228184" y="2636912"/>
            <a:ext cx="2160240" cy="400110"/>
          </a:xfrm>
          <a:prstGeom prst="rect">
            <a:avLst/>
          </a:prstGeom>
          <a:noFill/>
        </p:spPr>
        <p:txBody>
          <a:bodyPr wrap="square" rtlCol="1">
            <a:spAutoFit/>
          </a:bodyPr>
          <a:lstStyle/>
          <a:p>
            <a:r>
              <a:rPr lang="ar-SA" sz="2000" b="1" dirty="0" err="1" smtClean="0">
                <a:solidFill>
                  <a:schemeClr val="accent6"/>
                </a:solidFill>
              </a:rPr>
              <a:t>4.</a:t>
            </a:r>
            <a:r>
              <a:rPr lang="ar-SA" sz="2000" b="1" dirty="0" smtClean="0">
                <a:solidFill>
                  <a:schemeClr val="accent6"/>
                </a:solidFill>
              </a:rPr>
              <a:t> القياس و التقويم </a:t>
            </a:r>
            <a:endParaRPr lang="ar-SA" sz="2000" b="1" dirty="0">
              <a:solidFill>
                <a:schemeClr val="accent6"/>
              </a:solidFill>
            </a:endParaRPr>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987824" y="764704"/>
            <a:ext cx="3991798" cy="1200329"/>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علاقة علم النفس التربوي</a:t>
            </a:r>
          </a:p>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 بفروع علم النفس</a:t>
            </a:r>
            <a:endParaRPr lang="ar-SA" sz="24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20" name="رابط مستقيم 19"/>
          <p:cNvCxnSpPr/>
          <p:nvPr/>
        </p:nvCxnSpPr>
        <p:spPr>
          <a:xfrm>
            <a:off x="15476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15</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sp>
        <p:nvSpPr>
          <p:cNvPr id="12" name="مربع نص 11"/>
          <p:cNvSpPr txBox="1"/>
          <p:nvPr/>
        </p:nvSpPr>
        <p:spPr>
          <a:xfrm>
            <a:off x="1043608" y="2996952"/>
            <a:ext cx="7416824" cy="2802690"/>
          </a:xfrm>
          <a:prstGeom prst="rect">
            <a:avLst/>
          </a:prstGeom>
          <a:noFill/>
        </p:spPr>
        <p:txBody>
          <a:bodyPr wrap="square" rtlCol="1">
            <a:spAutoFit/>
          </a:bodyPr>
          <a:lstStyle/>
          <a:p>
            <a:pPr lvl="0" algn="just">
              <a:lnSpc>
                <a:spcPct val="150000"/>
              </a:lnSpc>
            </a:pPr>
            <a:r>
              <a:rPr lang="ar-SA" sz="2400" dirty="0" smtClean="0"/>
              <a:t>يهدف إلى دراسة سلوك الأفراد والجماعات في المواقف الاجتماعية, وفهم المشكلات الاجتماعية وطرق </a:t>
            </a:r>
            <a:r>
              <a:rPr lang="ar-SA" sz="2400" dirty="0" err="1" smtClean="0"/>
              <a:t>حلها </a:t>
            </a:r>
            <a:r>
              <a:rPr lang="ar-SA" sz="2400" dirty="0" smtClean="0"/>
              <a:t>,</a:t>
            </a:r>
            <a:r>
              <a:rPr lang="ar-SA" sz="2400" dirty="0" err="1" smtClean="0"/>
              <a:t>وديناميات</a:t>
            </a:r>
            <a:r>
              <a:rPr lang="ar-SA" sz="2400" dirty="0" smtClean="0"/>
              <a:t>  </a:t>
            </a:r>
            <a:r>
              <a:rPr lang="ar-SA" sz="2400" dirty="0" err="1" smtClean="0"/>
              <a:t>الجماعة </a:t>
            </a:r>
            <a:r>
              <a:rPr lang="ar-SA" sz="2400" dirty="0" smtClean="0"/>
              <a:t>،حيث أن المعلم  يقضي جزءاً كبيراً من وقت عمله في التعامل مع التلاميذ كجماعات، ولذلك فهو بحاجة إلى فهم </a:t>
            </a:r>
            <a:r>
              <a:rPr lang="ar-SA" sz="2400" dirty="0" err="1" smtClean="0"/>
              <a:t>مباديء</a:t>
            </a:r>
            <a:r>
              <a:rPr lang="ar-SA" sz="2400" dirty="0" smtClean="0"/>
              <a:t> السلوك الجماعي, ليصبح أكثر قدرة على التعامل  في المواقف الجماعية التي تسهل </a:t>
            </a:r>
            <a:r>
              <a:rPr lang="ar-SA" sz="2400" dirty="0" err="1" smtClean="0"/>
              <a:t>التعلم.</a:t>
            </a:r>
            <a:r>
              <a:rPr lang="ar-SA" sz="2400" dirty="0" smtClean="0"/>
              <a:t> </a:t>
            </a:r>
            <a:endParaRPr lang="en-US" sz="2400" dirty="0"/>
          </a:p>
        </p:txBody>
      </p:sp>
      <p:cxnSp>
        <p:nvCxnSpPr>
          <p:cNvPr id="14" name="رابط مستقيم 13"/>
          <p:cNvCxnSpPr/>
          <p:nvPr/>
        </p:nvCxnSpPr>
        <p:spPr>
          <a:xfrm>
            <a:off x="15476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a:off x="69482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69482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مربع نص 17"/>
          <p:cNvSpPr txBox="1"/>
          <p:nvPr/>
        </p:nvSpPr>
        <p:spPr>
          <a:xfrm>
            <a:off x="6012160" y="2420888"/>
            <a:ext cx="2376264" cy="400110"/>
          </a:xfrm>
          <a:prstGeom prst="rect">
            <a:avLst/>
          </a:prstGeom>
          <a:noFill/>
        </p:spPr>
        <p:txBody>
          <a:bodyPr wrap="square" rtlCol="1">
            <a:spAutoFit/>
          </a:bodyPr>
          <a:lstStyle/>
          <a:p>
            <a:r>
              <a:rPr lang="ar-SA" sz="2000" b="1" dirty="0" err="1" smtClean="0">
                <a:solidFill>
                  <a:schemeClr val="accent6"/>
                </a:solidFill>
              </a:rPr>
              <a:t>6.</a:t>
            </a:r>
            <a:r>
              <a:rPr lang="ar-SA" sz="2000" b="1" dirty="0" smtClean="0">
                <a:solidFill>
                  <a:schemeClr val="accent6"/>
                </a:solidFill>
              </a:rPr>
              <a:t> علم النفس الاجتماعي </a:t>
            </a:r>
            <a:endParaRPr lang="ar-SA" sz="2000" b="1" dirty="0">
              <a:solidFill>
                <a:schemeClr val="accent6"/>
              </a:solidFill>
            </a:endParaRPr>
          </a:p>
        </p:txBody>
      </p:sp>
    </p:spTree>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987824" y="764704"/>
            <a:ext cx="3991798" cy="1200329"/>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علاقة علم النفس التربوي</a:t>
            </a:r>
          </a:p>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 بفروع علم النفس</a:t>
            </a:r>
            <a:endParaRPr lang="ar-SA" sz="24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20" name="رابط مستقيم 19"/>
          <p:cNvCxnSpPr/>
          <p:nvPr/>
        </p:nvCxnSpPr>
        <p:spPr>
          <a:xfrm>
            <a:off x="15476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16</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sp>
        <p:nvSpPr>
          <p:cNvPr id="12" name="مربع نص 11"/>
          <p:cNvSpPr txBox="1"/>
          <p:nvPr/>
        </p:nvSpPr>
        <p:spPr>
          <a:xfrm>
            <a:off x="1043608" y="3501008"/>
            <a:ext cx="7416824" cy="830997"/>
          </a:xfrm>
          <a:prstGeom prst="rect">
            <a:avLst/>
          </a:prstGeom>
          <a:noFill/>
        </p:spPr>
        <p:txBody>
          <a:bodyPr wrap="square" rtlCol="1">
            <a:spAutoFit/>
          </a:bodyPr>
          <a:lstStyle/>
          <a:p>
            <a:pPr lvl="0" algn="just"/>
            <a:r>
              <a:rPr lang="ar-SA" sz="2400" dirty="0" smtClean="0"/>
              <a:t>يعمل هذا الفرع على دراسة مبادئ التعلم </a:t>
            </a:r>
            <a:r>
              <a:rPr lang="ar-SA" sz="2400" dirty="0" err="1" smtClean="0"/>
              <a:t>وشروطه </a:t>
            </a:r>
            <a:r>
              <a:rPr lang="ar-SA" sz="2400" dirty="0" smtClean="0"/>
              <a:t>، وتطبيق ذلك على المواقف التعليمية.</a:t>
            </a:r>
            <a:endParaRPr lang="en-US" sz="2400" dirty="0"/>
          </a:p>
        </p:txBody>
      </p:sp>
      <p:cxnSp>
        <p:nvCxnSpPr>
          <p:cNvPr id="14" name="رابط مستقيم 13"/>
          <p:cNvCxnSpPr/>
          <p:nvPr/>
        </p:nvCxnSpPr>
        <p:spPr>
          <a:xfrm>
            <a:off x="15476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a:off x="6948264" y="1196752"/>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رابط مستقيم 12"/>
          <p:cNvCxnSpPr/>
          <p:nvPr/>
        </p:nvCxnSpPr>
        <p:spPr>
          <a:xfrm>
            <a:off x="6948264" y="1124744"/>
            <a:ext cx="1476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مربع نص 17"/>
          <p:cNvSpPr txBox="1"/>
          <p:nvPr/>
        </p:nvSpPr>
        <p:spPr>
          <a:xfrm>
            <a:off x="6588224" y="2636912"/>
            <a:ext cx="1800200" cy="400110"/>
          </a:xfrm>
          <a:prstGeom prst="rect">
            <a:avLst/>
          </a:prstGeom>
          <a:noFill/>
        </p:spPr>
        <p:txBody>
          <a:bodyPr wrap="square" rtlCol="1">
            <a:spAutoFit/>
          </a:bodyPr>
          <a:lstStyle/>
          <a:p>
            <a:r>
              <a:rPr lang="ar-SA" sz="2000" b="1" dirty="0" err="1" smtClean="0">
                <a:solidFill>
                  <a:schemeClr val="accent6"/>
                </a:solidFill>
              </a:rPr>
              <a:t>1.</a:t>
            </a:r>
            <a:r>
              <a:rPr lang="ar-SA" sz="2000" b="1" dirty="0" smtClean="0">
                <a:solidFill>
                  <a:schemeClr val="accent6"/>
                </a:solidFill>
              </a:rPr>
              <a:t> علم نفس التعلم</a:t>
            </a:r>
            <a:endParaRPr lang="ar-SA" sz="2000" b="1" dirty="0">
              <a:solidFill>
                <a:schemeClr val="accent6"/>
              </a:solidFill>
            </a:endParaRPr>
          </a:p>
        </p:txBody>
      </p:sp>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483768" y="692696"/>
            <a:ext cx="4679487" cy="923330"/>
          </a:xfrm>
          <a:prstGeom prst="rect">
            <a:avLst/>
          </a:prstGeom>
          <a:noFill/>
        </p:spPr>
        <p:txBody>
          <a:bodyPr wrap="none" lIns="91440" tIns="45720" rIns="91440" bIns="45720">
            <a:spAutoFit/>
          </a:bodyPr>
          <a:lstStyle/>
          <a:p>
            <a:pPr algn="ctr"/>
            <a:r>
              <a:rPr lang="ar-SA" sz="5400" b="1" dirty="0" smtClean="0">
                <a:ln w="17780" cmpd="sng">
                  <a:solidFill>
                    <a:srgbClr val="FFFFFF"/>
                  </a:solidFill>
                  <a:prstDash val="solid"/>
                  <a:miter lim="800000"/>
                </a:ln>
                <a:solidFill>
                  <a:srgbClr val="00B050"/>
                </a:solidFill>
                <a:effectLst>
                  <a:outerShdw blurRad="50800" algn="tl" rotWithShape="0">
                    <a:srgbClr val="000000"/>
                  </a:outerShdw>
                </a:effectLst>
              </a:rPr>
              <a:t>موضوعات المناقشة</a:t>
            </a:r>
            <a:endParaRPr lang="ar-SA" sz="40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sp>
        <p:nvSpPr>
          <p:cNvPr id="16" name="عنصر نائب للمحتوى 2"/>
          <p:cNvSpPr txBox="1">
            <a:spLocks/>
          </p:cNvSpPr>
          <p:nvPr/>
        </p:nvSpPr>
        <p:spPr>
          <a:xfrm>
            <a:off x="-1044624" y="1772816"/>
            <a:ext cx="8568952" cy="4525963"/>
          </a:xfrm>
          <a:prstGeom prst="rect">
            <a:avLst/>
          </a:prstGeom>
        </p:spPr>
        <p:txBody>
          <a:bodyPr/>
          <a:lstStyle/>
          <a:p>
            <a:pPr marL="342900" lvl="0" indent="-342900">
              <a:spcBef>
                <a:spcPct val="20000"/>
              </a:spcBef>
              <a:buFont typeface="Wingdings" pitchFamily="2" charset="2"/>
              <a:buChar char="v"/>
              <a:defRPr/>
            </a:pPr>
            <a:r>
              <a:rPr lang="ar-SA" sz="2400" dirty="0" smtClean="0"/>
              <a:t>نشأة علم النفس التربوي</a:t>
            </a:r>
            <a:r>
              <a:rPr kumimoji="0" lang="ar-SA" sz="2400" i="0" u="none" strike="noStrike" kern="1200" cap="none" spc="0" normalizeH="0" baseline="0" noProof="0" dirty="0" err="1" smtClean="0">
                <a:ln>
                  <a:noFill/>
                </a:ln>
                <a:solidFill>
                  <a:schemeClr val="tx1"/>
                </a:solidFill>
                <a:effectLst/>
                <a:uLnTx/>
                <a:uFillTx/>
              </a:rPr>
              <a:t>؟</a:t>
            </a:r>
            <a:endParaRPr kumimoji="0" lang="ar-SA" sz="2400" i="0" u="none" strike="noStrike" kern="1200" cap="none" spc="0" normalizeH="0" baseline="0" noProof="0" dirty="0" smtClean="0">
              <a:ln>
                <a:noFill/>
              </a:ln>
              <a:solidFill>
                <a:schemeClr val="tx1"/>
              </a:solidFill>
              <a:effectLst/>
              <a:uLnTx/>
              <a:uFillTx/>
            </a:endParaRPr>
          </a:p>
          <a:p>
            <a:pPr marL="800100" lvl="1" indent="-342900">
              <a:spcBef>
                <a:spcPct val="20000"/>
              </a:spcBef>
              <a:buFont typeface="Wingdings" pitchFamily="2" charset="2"/>
              <a:buChar char="v"/>
            </a:pPr>
            <a:r>
              <a:rPr lang="ar-SA" sz="2400" dirty="0" smtClean="0"/>
              <a:t>ما هو علم النفس التربوي</a:t>
            </a:r>
            <a:r>
              <a:rPr kumimoji="0" lang="ar-SA" sz="2400" i="0" u="none" strike="noStrike" kern="1200" cap="none" spc="0" normalizeH="0" baseline="0" noProof="0" dirty="0" err="1" smtClean="0">
                <a:ln>
                  <a:noFill/>
                </a:ln>
                <a:solidFill>
                  <a:schemeClr val="tx1"/>
                </a:solidFill>
                <a:effectLst/>
                <a:uLnTx/>
                <a:uFillTx/>
              </a:rPr>
              <a:t>؟</a:t>
            </a:r>
            <a:endParaRPr kumimoji="0" lang="ar-SA" sz="2400" i="0" u="none" strike="noStrike" kern="1200" cap="none" spc="0" normalizeH="0" baseline="0" noProof="0" dirty="0" smtClean="0">
              <a:ln>
                <a:noFill/>
              </a:ln>
              <a:solidFill>
                <a:schemeClr val="tx1"/>
              </a:solidFill>
              <a:effectLst/>
              <a:uLnTx/>
              <a:uFillTx/>
            </a:endParaRPr>
          </a:p>
          <a:p>
            <a:pPr marL="1257300" lvl="2" indent="-342900">
              <a:spcBef>
                <a:spcPct val="20000"/>
              </a:spcBef>
              <a:buFont typeface="Wingdings" pitchFamily="2" charset="2"/>
              <a:buChar char="v"/>
            </a:pPr>
            <a:r>
              <a:rPr kumimoji="0" lang="ar-SA" sz="2400" i="0" u="none" strike="noStrike" kern="1200" cap="none" spc="0" normalizeH="0" baseline="0" noProof="0" dirty="0" smtClean="0">
                <a:ln>
                  <a:noFill/>
                </a:ln>
                <a:solidFill>
                  <a:schemeClr val="tx1"/>
                </a:solidFill>
                <a:effectLst/>
                <a:uLnTx/>
                <a:uFillTx/>
              </a:rPr>
              <a:t>ما هي</a:t>
            </a:r>
            <a:r>
              <a:rPr kumimoji="0" lang="ar-SA" sz="2400" i="0" u="none" strike="noStrike" kern="1200" cap="none" spc="0" normalizeH="0" noProof="0" dirty="0" smtClean="0">
                <a:ln>
                  <a:noFill/>
                </a:ln>
                <a:solidFill>
                  <a:schemeClr val="tx1"/>
                </a:solidFill>
                <a:effectLst/>
                <a:uLnTx/>
                <a:uFillTx/>
              </a:rPr>
              <a:t> مجالات علم النفس </a:t>
            </a:r>
            <a:r>
              <a:rPr kumimoji="0" lang="ar-SA" sz="2400" i="0" u="none" strike="noStrike" kern="1200" cap="none" spc="0" normalizeH="0" noProof="0" dirty="0" err="1" smtClean="0">
                <a:ln>
                  <a:noFill/>
                </a:ln>
                <a:solidFill>
                  <a:schemeClr val="tx1"/>
                </a:solidFill>
                <a:effectLst/>
                <a:uLnTx/>
                <a:uFillTx/>
              </a:rPr>
              <a:t>التربوي</a:t>
            </a:r>
            <a:r>
              <a:rPr kumimoji="0" lang="ar-SA" sz="2400" i="0" u="none" strike="noStrike" kern="1200" cap="none" spc="0" normalizeH="0" baseline="0" noProof="0" dirty="0" err="1" smtClean="0">
                <a:ln>
                  <a:noFill/>
                </a:ln>
                <a:solidFill>
                  <a:schemeClr val="tx1"/>
                </a:solidFill>
                <a:effectLst/>
                <a:uLnTx/>
                <a:uFillTx/>
              </a:rPr>
              <a:t>؟</a:t>
            </a:r>
            <a:endParaRPr kumimoji="0" lang="ar-SA" sz="2400" i="0" u="none" strike="noStrike" kern="1200" cap="none" spc="0" normalizeH="0" baseline="0" noProof="0" dirty="0" smtClean="0">
              <a:ln>
                <a:noFill/>
              </a:ln>
              <a:solidFill>
                <a:schemeClr val="tx1"/>
              </a:solidFill>
              <a:effectLst/>
              <a:uLnTx/>
              <a:uFillTx/>
            </a:endParaRPr>
          </a:p>
          <a:p>
            <a:pPr marL="1714500" lvl="3" indent="-342900">
              <a:spcBef>
                <a:spcPct val="20000"/>
              </a:spcBef>
              <a:buFont typeface="Wingdings" pitchFamily="2" charset="2"/>
              <a:buChar char="v"/>
            </a:pPr>
            <a:r>
              <a:rPr lang="ar-SA" sz="2400" dirty="0" smtClean="0"/>
              <a:t>ما أهمية علم النفس التربوي</a:t>
            </a:r>
            <a:r>
              <a:rPr kumimoji="0" lang="ar-SA" sz="2400" i="0" u="none" strike="noStrike" kern="1200" cap="none" spc="0" normalizeH="0" baseline="0" noProof="0" dirty="0" err="1" smtClean="0">
                <a:ln>
                  <a:noFill/>
                </a:ln>
                <a:solidFill>
                  <a:schemeClr val="tx1"/>
                </a:solidFill>
                <a:effectLst/>
                <a:uLnTx/>
                <a:uFillTx/>
              </a:rPr>
              <a:t>؟</a:t>
            </a:r>
            <a:endParaRPr kumimoji="0" lang="ar-SA" sz="2400" i="0" u="none" strike="noStrike" kern="1200" cap="none" spc="0" normalizeH="0" baseline="0" noProof="0" dirty="0" smtClean="0">
              <a:ln>
                <a:noFill/>
              </a:ln>
              <a:solidFill>
                <a:schemeClr val="tx1"/>
              </a:solidFill>
              <a:effectLst/>
              <a:uLnTx/>
              <a:uFillTx/>
            </a:endParaRPr>
          </a:p>
          <a:p>
            <a:pPr marL="2171700" lvl="4" indent="-342900">
              <a:spcBef>
                <a:spcPct val="20000"/>
              </a:spcBef>
              <a:buFont typeface="Wingdings" pitchFamily="2" charset="2"/>
              <a:buChar char="v"/>
            </a:pPr>
            <a:r>
              <a:rPr kumimoji="0" lang="ar-SA" sz="2400" i="0" u="none" strike="noStrike" kern="1200" cap="none" spc="0" normalizeH="0" baseline="0" noProof="0" dirty="0" smtClean="0">
                <a:ln>
                  <a:noFill/>
                </a:ln>
                <a:solidFill>
                  <a:schemeClr val="tx1"/>
                </a:solidFill>
                <a:effectLst/>
                <a:uLnTx/>
                <a:uFillTx/>
              </a:rPr>
              <a:t>ما</a:t>
            </a:r>
            <a:r>
              <a:rPr kumimoji="0" lang="ar-SA" sz="2400" i="0" u="none" strike="noStrike" kern="1200" cap="none" spc="0" normalizeH="0" noProof="0" dirty="0" smtClean="0">
                <a:ln>
                  <a:noFill/>
                </a:ln>
                <a:solidFill>
                  <a:schemeClr val="tx1"/>
                </a:solidFill>
                <a:effectLst/>
                <a:uLnTx/>
                <a:uFillTx/>
              </a:rPr>
              <a:t> هو الهدف </a:t>
            </a:r>
            <a:r>
              <a:rPr kumimoji="0" lang="ar-SA" sz="2400" i="0" u="none" strike="noStrike" kern="1200" cap="none" spc="0" normalizeH="0" noProof="0" dirty="0" err="1" smtClean="0">
                <a:ln>
                  <a:noFill/>
                </a:ln>
                <a:solidFill>
                  <a:schemeClr val="tx1"/>
                </a:solidFill>
                <a:effectLst/>
                <a:uLnTx/>
                <a:uFillTx/>
              </a:rPr>
              <a:t>منه</a:t>
            </a:r>
            <a:r>
              <a:rPr kumimoji="0" lang="ar-SA" sz="2400" i="0" u="none" strike="noStrike" kern="1200" cap="none" spc="0" normalizeH="0" baseline="0" noProof="0" dirty="0" err="1" smtClean="0">
                <a:ln>
                  <a:noFill/>
                </a:ln>
                <a:solidFill>
                  <a:schemeClr val="tx1"/>
                </a:solidFill>
                <a:effectLst/>
                <a:uLnTx/>
                <a:uFillTx/>
              </a:rPr>
              <a:t>؟</a:t>
            </a:r>
            <a:endParaRPr kumimoji="0" lang="ar-SA" sz="2400" i="0" u="none" strike="noStrike" kern="1200" cap="none" spc="0" normalizeH="0" baseline="0" noProof="0" dirty="0" smtClean="0">
              <a:ln>
                <a:noFill/>
              </a:ln>
              <a:solidFill>
                <a:schemeClr val="tx1"/>
              </a:solidFill>
              <a:effectLst/>
              <a:uLnTx/>
              <a:uFillTx/>
            </a:endParaRPr>
          </a:p>
          <a:p>
            <a:pPr marL="1714500" lvl="3" indent="-342900">
              <a:spcBef>
                <a:spcPct val="20000"/>
              </a:spcBef>
              <a:buFont typeface="Wingdings" pitchFamily="2" charset="2"/>
              <a:buChar char="v"/>
              <a:defRPr/>
            </a:pPr>
            <a:r>
              <a:rPr lang="ar-SA" sz="2400" dirty="0" smtClean="0"/>
              <a:t>ما هي طرق البحث في علم النفس التربوي</a:t>
            </a:r>
            <a:r>
              <a:rPr kumimoji="0" lang="ar-SA" sz="2400" i="0" u="none" strike="noStrike" kern="1200" cap="none" spc="0" normalizeH="0" baseline="0" noProof="0" dirty="0" err="1" smtClean="0">
                <a:ln>
                  <a:noFill/>
                </a:ln>
                <a:solidFill>
                  <a:schemeClr val="tx1"/>
                </a:solidFill>
                <a:effectLst/>
                <a:uLnTx/>
                <a:uFillTx/>
              </a:rPr>
              <a:t>؟</a:t>
            </a:r>
            <a:endParaRPr kumimoji="0" lang="ar-SA" sz="2400" i="0" u="none" strike="noStrike" kern="1200" cap="none" spc="0" normalizeH="0" baseline="0" noProof="0" dirty="0" smtClean="0">
              <a:ln>
                <a:noFill/>
              </a:ln>
              <a:solidFill>
                <a:schemeClr val="tx1"/>
              </a:solidFill>
              <a:effectLst/>
              <a:uLnTx/>
              <a:uFillTx/>
            </a:endParaRPr>
          </a:p>
          <a:p>
            <a:pPr marL="1257300" lvl="2" indent="-342900">
              <a:spcBef>
                <a:spcPct val="20000"/>
              </a:spcBef>
              <a:buFont typeface="Wingdings" pitchFamily="2" charset="2"/>
              <a:buChar char="v"/>
              <a:defRPr/>
            </a:pPr>
            <a:r>
              <a:rPr lang="ar-SA" sz="2400" dirty="0" smtClean="0"/>
              <a:t>ما هي </a:t>
            </a:r>
            <a:r>
              <a:rPr lang="ar-SA" sz="2400" dirty="0" err="1" smtClean="0"/>
              <a:t>مجالاته ؟</a:t>
            </a:r>
            <a:r>
              <a:rPr lang="ar-SA" sz="2400" dirty="0" smtClean="0"/>
              <a:t> </a:t>
            </a:r>
          </a:p>
          <a:p>
            <a:pPr marL="800100" lvl="1" indent="-342900">
              <a:spcBef>
                <a:spcPct val="20000"/>
              </a:spcBef>
              <a:buFont typeface="Wingdings" pitchFamily="2" charset="2"/>
              <a:buChar char="v"/>
              <a:defRPr/>
            </a:pPr>
            <a:r>
              <a:rPr kumimoji="0" lang="ar-SA" sz="2400" i="0" u="none" strike="noStrike" kern="1200" cap="none" spc="0" normalizeH="0" baseline="0" noProof="0" dirty="0" smtClean="0">
                <a:ln>
                  <a:noFill/>
                </a:ln>
                <a:solidFill>
                  <a:schemeClr val="tx1"/>
                </a:solidFill>
                <a:effectLst/>
                <a:uLnTx/>
                <a:uFillTx/>
              </a:rPr>
              <a:t>مهمة جماعية</a:t>
            </a:r>
            <a:r>
              <a:rPr kumimoji="0" lang="ar-SA" sz="2400" i="0" u="none" strike="noStrike" kern="1200" cap="none" spc="0" normalizeH="0" noProof="0" dirty="0" smtClean="0">
                <a:ln>
                  <a:noFill/>
                </a:ln>
                <a:solidFill>
                  <a:schemeClr val="tx1"/>
                </a:solidFill>
                <a:effectLst/>
                <a:uLnTx/>
                <a:uFillTx/>
              </a:rPr>
              <a:t> </a:t>
            </a:r>
          </a:p>
          <a:p>
            <a:pPr marL="342900" lvl="0" indent="-342900">
              <a:spcBef>
                <a:spcPct val="20000"/>
              </a:spcBef>
              <a:buFont typeface="Wingdings" pitchFamily="2" charset="2"/>
              <a:buChar char="v"/>
              <a:defRPr/>
            </a:pPr>
            <a:r>
              <a:rPr lang="ar-SA" sz="2400" baseline="0" dirty="0" smtClean="0"/>
              <a:t>ما</a:t>
            </a:r>
            <a:r>
              <a:rPr lang="ar-SA" sz="2400" dirty="0" smtClean="0"/>
              <a:t> علاقة علم النفس التربوي بفروع علم </a:t>
            </a:r>
            <a:r>
              <a:rPr lang="ar-SA" sz="2400" dirty="0" err="1" smtClean="0"/>
              <a:t>النفس ؟</a:t>
            </a:r>
            <a:r>
              <a:rPr lang="ar-SA" sz="2400" dirty="0" smtClean="0"/>
              <a:t> </a:t>
            </a:r>
            <a:endParaRPr kumimoji="0" lang="ar-SA" sz="2400" i="0" u="none" strike="noStrike" kern="1200" cap="none" spc="0" normalizeH="0" baseline="0" noProof="0" dirty="0">
              <a:ln>
                <a:noFill/>
              </a:ln>
              <a:solidFill>
                <a:schemeClr val="tx1"/>
              </a:solidFill>
              <a:effectLst/>
              <a:uLnTx/>
              <a:uFillTx/>
            </a:endParaRPr>
          </a:p>
        </p:txBody>
      </p:sp>
      <p:cxnSp>
        <p:nvCxnSpPr>
          <p:cNvPr id="17" name="رابط مستقيم 16"/>
          <p:cNvCxnSpPr/>
          <p:nvPr/>
        </p:nvCxnSpPr>
        <p:spPr>
          <a:xfrm>
            <a:off x="7236296"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236296"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2</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pic>
        <p:nvPicPr>
          <p:cNvPr id="21510" name="Picture 6" descr="https://encrypted-tbn1.gstatic.com/images?q=tbn:ANd9GcQuAdXOdp-dOCl_vqDXNExUjRQLBjYDt29PmNh2m_paf5gi-j5o"/>
          <p:cNvPicPr>
            <a:picLocks noChangeAspect="1" noChangeArrowheads="1"/>
          </p:cNvPicPr>
          <p:nvPr/>
        </p:nvPicPr>
        <p:blipFill>
          <a:blip r:embed="rId3" cstate="print"/>
          <a:srcRect/>
          <a:stretch>
            <a:fillRect/>
          </a:stretch>
        </p:blipFill>
        <p:spPr bwMode="auto">
          <a:xfrm>
            <a:off x="7092280" y="2708920"/>
            <a:ext cx="1905000" cy="2400301"/>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411760" y="692696"/>
            <a:ext cx="5044971" cy="830997"/>
          </a:xfrm>
          <a:prstGeom prst="rect">
            <a:avLst/>
          </a:prstGeom>
          <a:noFill/>
        </p:spPr>
        <p:txBody>
          <a:bodyPr wrap="none" lIns="91440" tIns="45720" rIns="91440" bIns="45720">
            <a:spAutoFit/>
          </a:bodyPr>
          <a:lstStyle/>
          <a:p>
            <a:pPr algn="ctr"/>
            <a:r>
              <a:rPr lang="ar-SA" sz="4800" b="1" dirty="0" smtClean="0">
                <a:ln w="17780" cmpd="sng">
                  <a:solidFill>
                    <a:srgbClr val="FFFFFF"/>
                  </a:solidFill>
                  <a:prstDash val="solid"/>
                  <a:miter lim="800000"/>
                </a:ln>
                <a:solidFill>
                  <a:srgbClr val="00B050"/>
                </a:solidFill>
                <a:effectLst>
                  <a:outerShdw blurRad="50800" algn="tl" rotWithShape="0">
                    <a:srgbClr val="000000"/>
                  </a:outerShdw>
                </a:effectLst>
              </a:rPr>
              <a:t>نشأة علم النفس التربوي</a:t>
            </a:r>
            <a:endParaRPr lang="ar-SA" sz="36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452320"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452320"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3</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sp>
        <p:nvSpPr>
          <p:cNvPr id="12" name="مربع نص 11"/>
          <p:cNvSpPr txBox="1"/>
          <p:nvPr/>
        </p:nvSpPr>
        <p:spPr>
          <a:xfrm>
            <a:off x="1115616" y="1988840"/>
            <a:ext cx="7488832" cy="1938992"/>
          </a:xfrm>
          <a:prstGeom prst="rect">
            <a:avLst/>
          </a:prstGeom>
          <a:noFill/>
        </p:spPr>
        <p:txBody>
          <a:bodyPr wrap="square" rtlCol="1">
            <a:spAutoFit/>
          </a:bodyPr>
          <a:lstStyle/>
          <a:p>
            <a:pPr lvl="0" algn="just">
              <a:buClr>
                <a:srgbClr val="00B050"/>
              </a:buClr>
              <a:buFont typeface="Wingdings" pitchFamily="2" charset="2"/>
              <a:buChar char="v"/>
            </a:pPr>
            <a:r>
              <a:rPr lang="ar-SA" sz="2400" dirty="0" smtClean="0"/>
              <a:t>يعتبر ميدان علم النفس من ميادين الدراسات الحديثة؛ وليدة القرن العشرين، وان كانت الممارسات الفعلية له قديمة عندما كان علم النفس يعيش في أحضان الفلسفة قبل مئة عام خلت، ولقد تطور علم النفس في السنوات الأخيرة تطورا كبيرا؛ وذلك بسب تراكم المعرفة.</a:t>
            </a:r>
          </a:p>
          <a:p>
            <a:pPr lvl="0" algn="just">
              <a:buClr>
                <a:srgbClr val="00B050"/>
              </a:buClr>
            </a:pPr>
            <a:endParaRPr lang="en-US" sz="2400" dirty="0" smtClean="0"/>
          </a:p>
        </p:txBody>
      </p:sp>
      <p:sp>
        <p:nvSpPr>
          <p:cNvPr id="14" name="مربع نص 13"/>
          <p:cNvSpPr txBox="1"/>
          <p:nvPr/>
        </p:nvSpPr>
        <p:spPr>
          <a:xfrm>
            <a:off x="1475656" y="4293096"/>
            <a:ext cx="7056784" cy="1569660"/>
          </a:xfrm>
          <a:prstGeom prst="rect">
            <a:avLst/>
          </a:prstGeom>
          <a:noFill/>
        </p:spPr>
        <p:txBody>
          <a:bodyPr wrap="square" rtlCol="1">
            <a:spAutoFit/>
          </a:bodyPr>
          <a:lstStyle/>
          <a:p>
            <a:pPr>
              <a:buClr>
                <a:srgbClr val="00B050"/>
              </a:buClr>
              <a:buFont typeface="Wingdings" pitchFamily="2" charset="2"/>
              <a:buChar char="v"/>
            </a:pPr>
            <a:r>
              <a:rPr lang="ar-SA" sz="2400" dirty="0" smtClean="0"/>
              <a:t>ظهرت البداية الحقيقة لعم النفس التربوي على يد العالم </a:t>
            </a:r>
            <a:r>
              <a:rPr lang="ar-SA" sz="2400" dirty="0" err="1" smtClean="0"/>
              <a:t>ثوراندايك</a:t>
            </a:r>
            <a:r>
              <a:rPr lang="ar-SA" sz="2400" dirty="0" smtClean="0"/>
              <a:t> عام </a:t>
            </a:r>
            <a:r>
              <a:rPr lang="ar-SA" sz="2400" dirty="0" err="1" smtClean="0"/>
              <a:t>1920 </a:t>
            </a:r>
            <a:r>
              <a:rPr lang="ar-SA" sz="2400" dirty="0" smtClean="0"/>
              <a:t>, حيث اهتم بالتربية </a:t>
            </a:r>
            <a:r>
              <a:rPr lang="ar-SA" sz="2400" dirty="0" err="1" smtClean="0"/>
              <a:t>والتعليم </a:t>
            </a:r>
            <a:r>
              <a:rPr lang="ar-SA" sz="2400" dirty="0" smtClean="0"/>
              <a:t>,شروط </a:t>
            </a:r>
            <a:r>
              <a:rPr lang="ar-SA" sz="2400" dirty="0" err="1" smtClean="0"/>
              <a:t>التعلم </a:t>
            </a:r>
            <a:r>
              <a:rPr lang="ar-SA" sz="2400" dirty="0" smtClean="0"/>
              <a:t>, العوامل المؤثرة فيه وأجرى تجار حول ذلك.</a:t>
            </a:r>
          </a:p>
          <a:p>
            <a:pPr>
              <a:buClr>
                <a:srgbClr val="00B050"/>
              </a:buClr>
              <a:buFont typeface="Wingdings" pitchFamily="2" charset="2"/>
              <a:buChar char="v"/>
            </a:pPr>
            <a:endParaRPr lang="ar-SA" sz="2400" dirty="0"/>
          </a:p>
        </p:txBody>
      </p:sp>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1979712" y="764704"/>
            <a:ext cx="5786908" cy="1754326"/>
          </a:xfrm>
          <a:prstGeom prst="rect">
            <a:avLst/>
          </a:prstGeom>
          <a:noFill/>
        </p:spPr>
        <p:txBody>
          <a:bodyPr wrap="square" lIns="91440" tIns="45720" rIns="91440" bIns="45720">
            <a:spAutoFit/>
          </a:bodyPr>
          <a:lstStyle/>
          <a:p>
            <a:pPr lvl="0" algn="ctr"/>
            <a:r>
              <a:rPr lang="ar-SA" sz="4000" b="1" dirty="0" smtClean="0">
                <a:ln w="17780" cmpd="sng">
                  <a:solidFill>
                    <a:srgbClr val="FFFFFF"/>
                  </a:solidFill>
                  <a:prstDash val="solid"/>
                  <a:miter lim="800000"/>
                </a:ln>
                <a:solidFill>
                  <a:srgbClr val="00B050"/>
                </a:solidFill>
                <a:effectLst>
                  <a:outerShdw blurRad="50800" algn="tl" rotWithShape="0">
                    <a:srgbClr val="000000"/>
                  </a:outerShdw>
                </a:effectLst>
              </a:rPr>
              <a:t>تعريف علم النفس التربوي</a:t>
            </a:r>
            <a:br>
              <a:rPr lang="ar-SA" sz="4000" b="1" dirty="0" smtClean="0">
                <a:ln w="17780" cmpd="sng">
                  <a:solidFill>
                    <a:srgbClr val="FFFFFF"/>
                  </a:solidFill>
                  <a:prstDash val="solid"/>
                  <a:miter lim="800000"/>
                </a:ln>
                <a:solidFill>
                  <a:srgbClr val="00B050"/>
                </a:solidFill>
                <a:effectLst>
                  <a:outerShdw blurRad="50800" algn="tl" rotWithShape="0">
                    <a:srgbClr val="000000"/>
                  </a:outerShdw>
                </a:effectLst>
              </a:rPr>
            </a:br>
            <a:r>
              <a:rPr lang="en-US" sz="4000" b="1" dirty="0" smtClean="0">
                <a:ln w="17780" cmpd="sng">
                  <a:solidFill>
                    <a:srgbClr val="FFFFFF"/>
                  </a:solidFill>
                  <a:prstDash val="solid"/>
                  <a:miter lim="800000"/>
                </a:ln>
                <a:solidFill>
                  <a:srgbClr val="00B050"/>
                </a:solidFill>
                <a:effectLst>
                  <a:outerShdw blurRad="50800" algn="tl" rotWithShape="0">
                    <a:srgbClr val="000000"/>
                  </a:outerShdw>
                </a:effectLst>
              </a:rPr>
              <a:t>EDUCATION PSYCHOLOGY</a:t>
            </a:r>
            <a:endParaRPr lang="ar-SA" sz="4000" b="1" dirty="0" smtClean="0">
              <a:ln w="17780" cmpd="sng">
                <a:solidFill>
                  <a:srgbClr val="FFFFFF"/>
                </a:solidFill>
                <a:prstDash val="solid"/>
                <a:miter lim="800000"/>
              </a:ln>
              <a:solidFill>
                <a:srgbClr val="00B050"/>
              </a:solidFill>
              <a:effectLst>
                <a:outerShdw blurRad="50800" algn="tl" rotWithShape="0">
                  <a:srgbClr val="000000"/>
                </a:outerShdw>
              </a:effectLst>
            </a:endParaRPr>
          </a:p>
          <a:p>
            <a:pPr algn="ctr"/>
            <a:endParaRPr lang="ar-SA" sz="28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15" name="رابط مستقيم 14"/>
          <p:cNvCxnSpPr/>
          <p:nvPr/>
        </p:nvCxnSpPr>
        <p:spPr>
          <a:xfrm>
            <a:off x="1547664"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a:off x="1547664"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a:off x="7308304"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a:off x="7308304"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2" name="مربع نص 11"/>
          <p:cNvSpPr txBox="1"/>
          <p:nvPr/>
        </p:nvSpPr>
        <p:spPr>
          <a:xfrm>
            <a:off x="1619672" y="2348880"/>
            <a:ext cx="6336704" cy="598589"/>
          </a:xfrm>
          <a:prstGeom prst="rect">
            <a:avLst/>
          </a:prstGeom>
          <a:noFill/>
          <a:ln w="57150" cap="sq" cmpd="thickThin">
            <a:solidFill>
              <a:schemeClr val="accent3"/>
            </a:solidFill>
            <a:miter lim="800000"/>
          </a:ln>
        </p:spPr>
        <p:txBody>
          <a:bodyPr wrap="square" lIns="216000" tIns="180000" rIns="216000" bIns="108000" rtlCol="1">
            <a:spAutoFit/>
          </a:bodyPr>
          <a:lstStyle/>
          <a:p>
            <a:pPr lvl="0" algn="ctr"/>
            <a:r>
              <a:rPr lang="ar-SA" sz="2000" dirty="0" smtClean="0"/>
              <a:t>"الدراسة العلمية للسلوك الإنساني الذي يصدر خلال العمليات التربوية </a:t>
            </a:r>
            <a:r>
              <a:rPr lang="ar-SY" sz="2000" dirty="0" err="1" smtClean="0"/>
              <a:t>"</a:t>
            </a:r>
            <a:r>
              <a:rPr lang="ar-SY" sz="2000" dirty="0" smtClean="0"/>
              <a:t>   </a:t>
            </a:r>
            <a:endParaRPr lang="en-US" sz="2000" dirty="0"/>
          </a:p>
        </p:txBody>
      </p:sp>
      <p:sp>
        <p:nvSpPr>
          <p:cNvPr id="13" name="مربع نص 12"/>
          <p:cNvSpPr txBox="1"/>
          <p:nvPr/>
        </p:nvSpPr>
        <p:spPr>
          <a:xfrm>
            <a:off x="1619672" y="3429000"/>
            <a:ext cx="6336704" cy="906366"/>
          </a:xfrm>
          <a:prstGeom prst="rect">
            <a:avLst/>
          </a:prstGeom>
          <a:noFill/>
          <a:ln w="57150" cap="sq" cmpd="thickThin">
            <a:solidFill>
              <a:schemeClr val="accent3"/>
            </a:solidFill>
            <a:miter lim="800000"/>
          </a:ln>
        </p:spPr>
        <p:txBody>
          <a:bodyPr wrap="square" lIns="216000" tIns="180000" rIns="216000" bIns="108000" rtlCol="1">
            <a:spAutoFit/>
          </a:bodyPr>
          <a:lstStyle/>
          <a:p>
            <a:r>
              <a:rPr lang="ar-SA" sz="2000" dirty="0" smtClean="0"/>
              <a:t>وبعبارة أخرى </a:t>
            </a:r>
            <a:r>
              <a:rPr lang="ar-SA" sz="2000" dirty="0" err="1" smtClean="0"/>
              <a:t>هو </a:t>
            </a:r>
            <a:r>
              <a:rPr lang="ar-SA" sz="2000" dirty="0" smtClean="0"/>
              <a:t>"العلم الذي يهتم بعمليات التعلّم والتعليم  أو التدريس  الذي يتلقاه التلاميذ في المواقف المدرسية </a:t>
            </a:r>
            <a:r>
              <a:rPr lang="ar-SY" dirty="0" err="1" smtClean="0"/>
              <a:t>"</a:t>
            </a:r>
            <a:r>
              <a:rPr lang="ar-SY" dirty="0" smtClean="0"/>
              <a:t> </a:t>
            </a:r>
            <a:r>
              <a:rPr lang="ar-SA" dirty="0" err="1" smtClean="0"/>
              <a:t>.</a:t>
            </a:r>
            <a:r>
              <a:rPr lang="ar-SA" dirty="0" smtClean="0"/>
              <a:t> </a:t>
            </a:r>
            <a:endParaRPr lang="ar-SA" dirty="0"/>
          </a:p>
        </p:txBody>
      </p:sp>
      <p:sp>
        <p:nvSpPr>
          <p:cNvPr id="14" name="مربع نص 13"/>
          <p:cNvSpPr txBox="1"/>
          <p:nvPr/>
        </p:nvSpPr>
        <p:spPr>
          <a:xfrm>
            <a:off x="1907704" y="4653136"/>
            <a:ext cx="6120680" cy="1200329"/>
          </a:xfrm>
          <a:prstGeom prst="rect">
            <a:avLst/>
          </a:prstGeom>
          <a:noFill/>
        </p:spPr>
        <p:txBody>
          <a:bodyPr wrap="square" rtlCol="1">
            <a:spAutoFit/>
          </a:bodyPr>
          <a:lstStyle/>
          <a:p>
            <a:pPr lvl="0">
              <a:buClr>
                <a:srgbClr val="00B050"/>
              </a:buClr>
              <a:buFont typeface="Wingdings" pitchFamily="2" charset="2"/>
              <a:buChar char="v"/>
            </a:pPr>
            <a:r>
              <a:rPr lang="ar-SA" sz="2400" dirty="0" smtClean="0"/>
              <a:t>العلم الذي يدرس سلوك الطلاب في المواقف التربوية.</a:t>
            </a:r>
            <a:endParaRPr lang="en-US" sz="2400" dirty="0" smtClean="0"/>
          </a:p>
          <a:p>
            <a:pPr>
              <a:buClr>
                <a:srgbClr val="00B050"/>
              </a:buClr>
              <a:buFont typeface="Wingdings" pitchFamily="2" charset="2"/>
              <a:buChar char="v"/>
            </a:pPr>
            <a:r>
              <a:rPr lang="ar-SA" sz="2400" dirty="0" smtClean="0"/>
              <a:t>ميدان من ميادين علم النفس الذي يهتم بدراسة السلوك الانساني في المواقف التربوية وخصوصا المدرسة.</a:t>
            </a:r>
          </a:p>
        </p:txBody>
      </p:sp>
      <p:sp>
        <p:nvSpPr>
          <p:cNvPr id="17" name="عنصر نائب لرقم الشريحة 16"/>
          <p:cNvSpPr>
            <a:spLocks noGrp="1"/>
          </p:cNvSpPr>
          <p:nvPr>
            <p:ph type="sldNum" sz="quarter" idx="12"/>
          </p:nvPr>
        </p:nvSpPr>
        <p:spPr/>
        <p:txBody>
          <a:bodyPr/>
          <a:lstStyle/>
          <a:p>
            <a:fld id="{76E144E9-FD18-40EB-BD00-57D6D426D25B}" type="slidenum">
              <a:rPr lang="ar-SA" smtClean="0"/>
              <a:pPr/>
              <a:t>4</a:t>
            </a:fld>
            <a:endParaRPr lang="ar-SA"/>
          </a:p>
        </p:txBody>
      </p:sp>
      <p:sp>
        <p:nvSpPr>
          <p:cNvPr id="18" name="عنصر نائب للتذييل 17"/>
          <p:cNvSpPr>
            <a:spLocks noGrp="1"/>
          </p:cNvSpPr>
          <p:nvPr>
            <p:ph type="ftr" sz="quarter" idx="11"/>
          </p:nvPr>
        </p:nvSpPr>
        <p:spPr>
          <a:xfrm>
            <a:off x="3131840" y="6492875"/>
            <a:ext cx="2895600" cy="365125"/>
          </a:xfrm>
        </p:spPr>
        <p:txBody>
          <a:bodyPr/>
          <a:lstStyle/>
          <a:p>
            <a:r>
              <a:rPr lang="ar-SA" dirty="0" smtClean="0"/>
              <a:t>جامعة الملك </a:t>
            </a:r>
            <a:r>
              <a:rPr lang="ar-SA" dirty="0" err="1" smtClean="0"/>
              <a:t>سعود </a:t>
            </a:r>
            <a:r>
              <a:rPr lang="ar-SA" dirty="0" smtClean="0"/>
              <a:t>- 2016</a:t>
            </a:r>
            <a:endParaRPr lang="ar-SA" dirty="0"/>
          </a:p>
        </p:txBody>
      </p:sp>
      <p:pic>
        <p:nvPicPr>
          <p:cNvPr id="16" name="Picture 2" descr="https://encrypted-tbn1.gstatic.com/images?q=tbn:ANd9GcRTPh_5dfxUqc_lGFz8nOzvSK7iQtqaQS4n__WU5g0bdz_FerC7uw"/>
          <p:cNvPicPr>
            <a:picLocks noChangeAspect="1" noChangeArrowheads="1"/>
          </p:cNvPicPr>
          <p:nvPr/>
        </p:nvPicPr>
        <p:blipFill>
          <a:blip r:embed="rId3" cstate="print"/>
          <a:srcRect/>
          <a:stretch>
            <a:fillRect/>
          </a:stretch>
        </p:blipFill>
        <p:spPr bwMode="auto">
          <a:xfrm>
            <a:off x="539552" y="620688"/>
            <a:ext cx="990997" cy="986593"/>
          </a:xfrm>
          <a:prstGeom prst="flowChartConnector">
            <a:avLst/>
          </a:prstGeom>
          <a:noFill/>
        </p:spPr>
      </p:pic>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71685" y="692696"/>
            <a:ext cx="5125121" cy="769441"/>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rgbClr val="00B050"/>
                </a:solidFill>
                <a:effectLst>
                  <a:outerShdw blurRad="50800" algn="tl" rotWithShape="0">
                    <a:srgbClr val="000000"/>
                  </a:outerShdw>
                </a:effectLst>
              </a:rPr>
              <a:t>مجالات علم النفس التربوي</a:t>
            </a:r>
            <a:endParaRPr lang="ar-SA" sz="32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452320"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452320"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5</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sp>
        <p:nvSpPr>
          <p:cNvPr id="12" name="مربع نص 11"/>
          <p:cNvSpPr txBox="1"/>
          <p:nvPr/>
        </p:nvSpPr>
        <p:spPr>
          <a:xfrm>
            <a:off x="755576" y="1916832"/>
            <a:ext cx="5256584" cy="4524315"/>
          </a:xfrm>
          <a:prstGeom prst="rect">
            <a:avLst/>
          </a:prstGeom>
          <a:noFill/>
        </p:spPr>
        <p:txBody>
          <a:bodyPr wrap="square" rtlCol="1">
            <a:spAutoFit/>
          </a:bodyPr>
          <a:lstStyle/>
          <a:p>
            <a:pPr>
              <a:lnSpc>
                <a:spcPct val="150000"/>
              </a:lnSpc>
              <a:buClr>
                <a:srgbClr val="00B050"/>
              </a:buClr>
              <a:buFont typeface="Wingdings" pitchFamily="2" charset="2"/>
              <a:buChar char="v"/>
            </a:pPr>
            <a:r>
              <a:rPr lang="ar-SA" sz="2400" dirty="0" smtClean="0">
                <a:solidFill>
                  <a:schemeClr val="accent6"/>
                </a:solidFill>
              </a:rPr>
              <a:t>الطالب: </a:t>
            </a:r>
            <a:r>
              <a:rPr lang="ar-SA" sz="2400" dirty="0" smtClean="0"/>
              <a:t>من حيث خصائص النمو لكل مرحلة, دوافعه, مشكلاته, ذكائه وقدراته العقلية.</a:t>
            </a:r>
            <a:endParaRPr lang="en-US" sz="2400" dirty="0" smtClean="0"/>
          </a:p>
          <a:p>
            <a:pPr>
              <a:lnSpc>
                <a:spcPct val="150000"/>
              </a:lnSpc>
              <a:buClr>
                <a:srgbClr val="00B050"/>
              </a:buClr>
              <a:buFont typeface="Wingdings" pitchFamily="2" charset="2"/>
              <a:buChar char="v"/>
            </a:pPr>
            <a:r>
              <a:rPr lang="ar-SA" sz="2400" dirty="0" smtClean="0">
                <a:solidFill>
                  <a:schemeClr val="accent6"/>
                </a:solidFill>
              </a:rPr>
              <a:t>المعلم: </a:t>
            </a:r>
            <a:r>
              <a:rPr lang="ar-SA" sz="2400" dirty="0" smtClean="0"/>
              <a:t>كفاءته وإعداده, متطلباته, توافقه مع التلاميذ وعلاقة مع المدرسة.</a:t>
            </a:r>
            <a:endParaRPr lang="en-US" sz="2400" dirty="0" smtClean="0"/>
          </a:p>
          <a:p>
            <a:pPr>
              <a:lnSpc>
                <a:spcPct val="150000"/>
              </a:lnSpc>
              <a:buClr>
                <a:srgbClr val="00B050"/>
              </a:buClr>
              <a:buFont typeface="Wingdings" pitchFamily="2" charset="2"/>
              <a:buChar char="v"/>
            </a:pPr>
            <a:r>
              <a:rPr lang="ar-SA" sz="2400" dirty="0" smtClean="0">
                <a:solidFill>
                  <a:schemeClr val="accent6"/>
                </a:solidFill>
              </a:rPr>
              <a:t>المدرسة: </a:t>
            </a:r>
            <a:r>
              <a:rPr lang="ar-SA" sz="2400" dirty="0" smtClean="0"/>
              <a:t>مدى </a:t>
            </a:r>
            <a:r>
              <a:rPr lang="ar-SA" sz="2400" dirty="0" err="1" smtClean="0"/>
              <a:t>ملائمتها</a:t>
            </a:r>
            <a:r>
              <a:rPr lang="ar-SA" sz="2400" dirty="0" smtClean="0"/>
              <a:t> وعلاقتها مع الأسرة وصلاحيتها.</a:t>
            </a:r>
            <a:endParaRPr lang="en-US" sz="2400" dirty="0" smtClean="0"/>
          </a:p>
          <a:p>
            <a:pPr>
              <a:lnSpc>
                <a:spcPct val="150000"/>
              </a:lnSpc>
              <a:buClr>
                <a:srgbClr val="00B050"/>
              </a:buClr>
              <a:buFont typeface="Wingdings" pitchFamily="2" charset="2"/>
              <a:buChar char="v"/>
            </a:pPr>
            <a:r>
              <a:rPr lang="ar-SA" sz="2400" dirty="0" smtClean="0">
                <a:solidFill>
                  <a:schemeClr val="accent6"/>
                </a:solidFill>
              </a:rPr>
              <a:t>المناهج: </a:t>
            </a:r>
            <a:r>
              <a:rPr lang="ar-SA" sz="2400" dirty="0" smtClean="0"/>
              <a:t>ملائمة المناهج للمرحلة, وللمرحلة العمرية.</a:t>
            </a:r>
            <a:endParaRPr lang="en-US" sz="2400" dirty="0" smtClean="0"/>
          </a:p>
        </p:txBody>
      </p:sp>
      <p:pic>
        <p:nvPicPr>
          <p:cNvPr id="13" name="Picture 2" descr="http://www.aldawadmi.net/news/contents/newsm/16617.jpg"/>
          <p:cNvPicPr>
            <a:picLocks noChangeAspect="1" noChangeArrowheads="1"/>
          </p:cNvPicPr>
          <p:nvPr/>
        </p:nvPicPr>
        <p:blipFill>
          <a:blip r:embed="rId3" cstate="print"/>
          <a:srcRect b="8720"/>
          <a:stretch>
            <a:fillRect/>
          </a:stretch>
        </p:blipFill>
        <p:spPr bwMode="auto">
          <a:xfrm>
            <a:off x="6156176" y="2924944"/>
            <a:ext cx="2627679" cy="20882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519161" y="692696"/>
            <a:ext cx="4830169" cy="769441"/>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rgbClr val="00B050"/>
                </a:solidFill>
                <a:effectLst>
                  <a:outerShdw blurRad="50800" algn="tl" rotWithShape="0">
                    <a:srgbClr val="000000"/>
                  </a:outerShdw>
                </a:effectLst>
              </a:rPr>
              <a:t>أهمية علم النفس التربوي</a:t>
            </a:r>
            <a:endParaRPr lang="ar-SA" sz="32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452320"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452320"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6</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sp>
        <p:nvSpPr>
          <p:cNvPr id="12" name="مربع نص 11"/>
          <p:cNvSpPr txBox="1"/>
          <p:nvPr/>
        </p:nvSpPr>
        <p:spPr>
          <a:xfrm>
            <a:off x="971600" y="1988840"/>
            <a:ext cx="7200800" cy="3679854"/>
          </a:xfrm>
          <a:prstGeom prst="rect">
            <a:avLst/>
          </a:prstGeom>
          <a:noFill/>
        </p:spPr>
        <p:txBody>
          <a:bodyPr wrap="square" rtlCol="1">
            <a:spAutoFit/>
          </a:bodyPr>
          <a:lstStyle/>
          <a:p>
            <a:pPr lvl="0">
              <a:lnSpc>
                <a:spcPct val="200000"/>
              </a:lnSpc>
              <a:buClr>
                <a:srgbClr val="00B050"/>
              </a:buClr>
              <a:buFont typeface="Wingdings" pitchFamily="2" charset="2"/>
              <a:buChar char="v"/>
            </a:pPr>
            <a:r>
              <a:rPr lang="ar-SA" sz="2400" dirty="0" smtClean="0"/>
              <a:t>استبعاد ما ليس صحيحا حول العملية </a:t>
            </a:r>
            <a:r>
              <a:rPr lang="ar-SA" sz="2400" dirty="0" err="1" smtClean="0"/>
              <a:t>التربوية .</a:t>
            </a:r>
            <a:r>
              <a:rPr lang="ar-SA" sz="2400" dirty="0" smtClean="0"/>
              <a:t> </a:t>
            </a:r>
            <a:endParaRPr lang="en-US" sz="2400" dirty="0" smtClean="0"/>
          </a:p>
          <a:p>
            <a:pPr lvl="1">
              <a:lnSpc>
                <a:spcPct val="200000"/>
              </a:lnSpc>
              <a:buClr>
                <a:srgbClr val="00B050"/>
              </a:buClr>
              <a:buFont typeface="Wingdings" pitchFamily="2" charset="2"/>
              <a:buChar char="v"/>
            </a:pPr>
            <a:r>
              <a:rPr lang="ar-SA" sz="2400" dirty="0" smtClean="0"/>
              <a:t>ارشاد المعلم في ممارسته لمهنة </a:t>
            </a:r>
            <a:r>
              <a:rPr lang="ar-SA" sz="2400" dirty="0" err="1" smtClean="0"/>
              <a:t>التعليم .</a:t>
            </a:r>
            <a:r>
              <a:rPr lang="ar-SA" sz="2400" dirty="0" smtClean="0"/>
              <a:t> </a:t>
            </a:r>
          </a:p>
          <a:p>
            <a:pPr lvl="2">
              <a:lnSpc>
                <a:spcPct val="200000"/>
              </a:lnSpc>
              <a:buClr>
                <a:srgbClr val="00B050"/>
              </a:buClr>
              <a:buFont typeface="Wingdings" pitchFamily="2" charset="2"/>
              <a:buChar char="v"/>
            </a:pPr>
            <a:r>
              <a:rPr lang="ar-SA" sz="2400" dirty="0" smtClean="0"/>
              <a:t>تزويد المعلم بالمبادئ الصحيحة التي تفسر التعلم </a:t>
            </a:r>
            <a:r>
              <a:rPr lang="ar-SA" sz="2400" dirty="0" err="1" smtClean="0"/>
              <a:t>والتدريس .</a:t>
            </a:r>
            <a:r>
              <a:rPr lang="ar-SA" sz="2400" dirty="0" smtClean="0"/>
              <a:t> </a:t>
            </a:r>
            <a:endParaRPr lang="en-US" sz="2400" dirty="0" smtClean="0"/>
          </a:p>
          <a:p>
            <a:pPr lvl="1">
              <a:lnSpc>
                <a:spcPct val="200000"/>
              </a:lnSpc>
              <a:buClr>
                <a:srgbClr val="00B050"/>
              </a:buClr>
              <a:buFont typeface="Wingdings" pitchFamily="2" charset="2"/>
              <a:buChar char="v"/>
            </a:pPr>
            <a:r>
              <a:rPr lang="ar-SA" sz="2400" dirty="0" smtClean="0"/>
              <a:t>تدريب المعلم على التفسير العلمي للتربية </a:t>
            </a:r>
            <a:endParaRPr lang="en-US" sz="2400" dirty="0" smtClean="0"/>
          </a:p>
          <a:p>
            <a:pPr>
              <a:lnSpc>
                <a:spcPct val="200000"/>
              </a:lnSpc>
              <a:buClr>
                <a:srgbClr val="00B050"/>
              </a:buClr>
              <a:buFont typeface="Wingdings" pitchFamily="2" charset="2"/>
              <a:buChar char="v"/>
            </a:pPr>
            <a:r>
              <a:rPr lang="ar-SA" sz="2400" dirty="0" smtClean="0"/>
              <a:t>مساعدة المعلم على التنبؤ بسلوك </a:t>
            </a:r>
            <a:r>
              <a:rPr lang="ar-SA" sz="2400" dirty="0" err="1" smtClean="0"/>
              <a:t>التلميذ .</a:t>
            </a:r>
            <a:r>
              <a:rPr lang="ar-SA" sz="2400" dirty="0" smtClean="0"/>
              <a:t> </a:t>
            </a:r>
            <a:endParaRPr lang="en-US" sz="2400" dirty="0" smtClean="0"/>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4067944" y="764704"/>
            <a:ext cx="1588897" cy="769441"/>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rgbClr val="00B050"/>
                </a:solidFill>
                <a:effectLst>
                  <a:outerShdw blurRad="50800" algn="tl" rotWithShape="0">
                    <a:srgbClr val="000000"/>
                  </a:outerShdw>
                </a:effectLst>
              </a:rPr>
              <a:t>الأهداف</a:t>
            </a:r>
            <a:endParaRPr lang="ar-SA" sz="32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18" name="رابط مستقيم 17"/>
          <p:cNvCxnSpPr/>
          <p:nvPr/>
        </p:nvCxnSpPr>
        <p:spPr>
          <a:xfrm>
            <a:off x="5724128" y="1196752"/>
            <a:ext cx="266429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252028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252028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7</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pic>
        <p:nvPicPr>
          <p:cNvPr id="37890" name="Picture 2" descr="https://encrypted-tbn3.gstatic.com/images?q=tbn:ANd9GcTkwzTJqiFzMza_A2TbAN7rPPvlPnfDcfmhfWO8IFRlqtE7-zbNPw"/>
          <p:cNvPicPr>
            <a:picLocks noChangeArrowheads="1"/>
          </p:cNvPicPr>
          <p:nvPr/>
        </p:nvPicPr>
        <p:blipFill>
          <a:blip r:embed="rId3" cstate="print"/>
          <a:srcRect r="68594"/>
          <a:stretch>
            <a:fillRect/>
          </a:stretch>
        </p:blipFill>
        <p:spPr bwMode="auto">
          <a:xfrm>
            <a:off x="1187624" y="1996453"/>
            <a:ext cx="1116000" cy="140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2" descr="https://encrypted-tbn3.gstatic.com/images?q=tbn:ANd9GcTkwzTJqiFzMza_A2TbAN7rPPvlPnfDcfmhfWO8IFRlqtE7-zbNPw"/>
          <p:cNvPicPr>
            <a:picLocks noChangeAspect="1" noChangeArrowheads="1"/>
          </p:cNvPicPr>
          <p:nvPr/>
        </p:nvPicPr>
        <p:blipFill>
          <a:blip r:embed="rId3" cstate="print"/>
          <a:srcRect l="32512" r="32701"/>
          <a:stretch>
            <a:fillRect/>
          </a:stretch>
        </p:blipFill>
        <p:spPr bwMode="auto">
          <a:xfrm>
            <a:off x="6804248" y="1988840"/>
            <a:ext cx="1116632" cy="14192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2" descr="https://encrypted-tbn3.gstatic.com/images?q=tbn:ANd9GcTkwzTJqiFzMza_A2TbAN7rPPvlPnfDcfmhfWO8IFRlqtE7-zbNPw"/>
          <p:cNvPicPr>
            <a:picLocks noChangeArrowheads="1"/>
          </p:cNvPicPr>
          <p:nvPr/>
        </p:nvPicPr>
        <p:blipFill>
          <a:blip r:embed="rId3" cstate="print"/>
          <a:srcRect l="67299" r="1295"/>
          <a:stretch>
            <a:fillRect/>
          </a:stretch>
        </p:blipFill>
        <p:spPr bwMode="auto">
          <a:xfrm>
            <a:off x="3995936" y="1988840"/>
            <a:ext cx="1116000" cy="14192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مربع نص 15"/>
          <p:cNvSpPr txBox="1"/>
          <p:nvPr/>
        </p:nvSpPr>
        <p:spPr>
          <a:xfrm>
            <a:off x="6012160" y="3861046"/>
            <a:ext cx="2736304" cy="1620000"/>
          </a:xfrm>
          <a:prstGeom prst="roundRect">
            <a:avLst/>
          </a:prstGeom>
          <a:noFill/>
          <a:ln w="38100">
            <a:solidFill>
              <a:schemeClr val="accent3"/>
            </a:solidFill>
          </a:ln>
        </p:spPr>
        <p:txBody>
          <a:bodyPr wrap="square" rtlCol="1">
            <a:spAutoFit/>
          </a:bodyPr>
          <a:lstStyle/>
          <a:p>
            <a:pPr lvl="0" algn="ctr"/>
            <a:r>
              <a:rPr lang="ar-SA" sz="2400" dirty="0" err="1" smtClean="0">
                <a:solidFill>
                  <a:schemeClr val="accent6"/>
                </a:solidFill>
              </a:rPr>
              <a:t>الفهم </a:t>
            </a:r>
            <a:r>
              <a:rPr lang="ar-SA" sz="2400" dirty="0" smtClean="0">
                <a:solidFill>
                  <a:schemeClr val="accent6"/>
                </a:solidFill>
              </a:rPr>
              <a:t>: </a:t>
            </a:r>
            <a:r>
              <a:rPr lang="ar-SA" sz="2400" dirty="0" smtClean="0"/>
              <a:t>فهم المفاهيم والمتطلبات المرتبطة بالظاهرة.</a:t>
            </a:r>
            <a:endParaRPr lang="en-US" sz="2400" dirty="0" smtClean="0"/>
          </a:p>
        </p:txBody>
      </p:sp>
      <p:sp>
        <p:nvSpPr>
          <p:cNvPr id="23" name="مربع نص 22"/>
          <p:cNvSpPr txBox="1"/>
          <p:nvPr/>
        </p:nvSpPr>
        <p:spPr>
          <a:xfrm>
            <a:off x="3131840" y="3861047"/>
            <a:ext cx="2736304" cy="1620000"/>
          </a:xfrm>
          <a:prstGeom prst="roundRect">
            <a:avLst/>
          </a:prstGeom>
          <a:noFill/>
          <a:ln w="38100">
            <a:solidFill>
              <a:schemeClr val="accent3"/>
            </a:solidFill>
          </a:ln>
        </p:spPr>
        <p:txBody>
          <a:bodyPr wrap="square" rtlCol="1">
            <a:spAutoFit/>
          </a:bodyPr>
          <a:lstStyle/>
          <a:p>
            <a:pPr lvl="0" algn="ctr">
              <a:lnSpc>
                <a:spcPct val="150000"/>
              </a:lnSpc>
              <a:buClr>
                <a:srgbClr val="00B050"/>
              </a:buClr>
            </a:pPr>
            <a:r>
              <a:rPr lang="ar-SA" sz="2000" dirty="0" err="1" smtClean="0">
                <a:solidFill>
                  <a:schemeClr val="accent6"/>
                </a:solidFill>
              </a:rPr>
              <a:t>التنبوء</a:t>
            </a:r>
            <a:r>
              <a:rPr lang="ar-SA" sz="2000" dirty="0" smtClean="0">
                <a:solidFill>
                  <a:schemeClr val="accent6"/>
                </a:solidFill>
              </a:rPr>
              <a:t>: </a:t>
            </a:r>
            <a:r>
              <a:rPr lang="ar-SA" sz="2000" dirty="0" smtClean="0"/>
              <a:t>القدرة على معرفة الحوادث المستقبلية في مجال معين.</a:t>
            </a:r>
            <a:endParaRPr lang="en-US" sz="2000" dirty="0" smtClean="0"/>
          </a:p>
        </p:txBody>
      </p:sp>
      <p:sp>
        <p:nvSpPr>
          <p:cNvPr id="24" name="مربع نص 23"/>
          <p:cNvSpPr txBox="1"/>
          <p:nvPr/>
        </p:nvSpPr>
        <p:spPr>
          <a:xfrm>
            <a:off x="251520" y="3861048"/>
            <a:ext cx="2736304" cy="1634490"/>
          </a:xfrm>
          <a:prstGeom prst="roundRect">
            <a:avLst/>
          </a:prstGeom>
          <a:noFill/>
          <a:ln w="38100">
            <a:solidFill>
              <a:schemeClr val="accent3"/>
            </a:solidFill>
          </a:ln>
        </p:spPr>
        <p:txBody>
          <a:bodyPr wrap="square" rtlCol="1">
            <a:spAutoFit/>
          </a:bodyPr>
          <a:lstStyle/>
          <a:p>
            <a:pPr lvl="0" algn="ctr">
              <a:lnSpc>
                <a:spcPct val="150000"/>
              </a:lnSpc>
              <a:buClr>
                <a:srgbClr val="00B050"/>
              </a:buClr>
            </a:pPr>
            <a:r>
              <a:rPr lang="ar-SA" sz="2000" dirty="0" smtClean="0">
                <a:solidFill>
                  <a:schemeClr val="accent6"/>
                </a:solidFill>
              </a:rPr>
              <a:t>الضبط: </a:t>
            </a:r>
            <a:r>
              <a:rPr lang="ar-SA" sz="2000" dirty="0" smtClean="0"/>
              <a:t>التحكم في بعض  المتغيرات التي تساهم في إحداث ظاهرة ما.</a:t>
            </a:r>
            <a:endParaRPr lang="en-US" sz="2000" dirty="0" smtClean="0"/>
          </a:p>
        </p:txBody>
      </p:sp>
      <p:cxnSp>
        <p:nvCxnSpPr>
          <p:cNvPr id="29" name="رابط مستقيم 28"/>
          <p:cNvCxnSpPr/>
          <p:nvPr/>
        </p:nvCxnSpPr>
        <p:spPr>
          <a:xfrm>
            <a:off x="5724128" y="1124744"/>
            <a:ext cx="266429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267744" y="836712"/>
            <a:ext cx="5421677" cy="646331"/>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solidFill>
                  <a:srgbClr val="00B050"/>
                </a:solidFill>
                <a:effectLst>
                  <a:outerShdw blurRad="50800" algn="tl" rotWithShape="0">
                    <a:srgbClr val="000000"/>
                  </a:outerShdw>
                </a:effectLst>
              </a:rPr>
              <a:t>طرق البحث في علم النفس التربوي</a:t>
            </a:r>
            <a:endParaRPr lang="ar-SA" sz="24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20" name="رابط مستقيم 19"/>
          <p:cNvCxnSpPr/>
          <p:nvPr/>
        </p:nvCxnSpPr>
        <p:spPr>
          <a:xfrm>
            <a:off x="1547664" y="1196752"/>
            <a:ext cx="792088"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8</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sp>
        <p:nvSpPr>
          <p:cNvPr id="12" name="مربع نص 11"/>
          <p:cNvSpPr txBox="1"/>
          <p:nvPr/>
        </p:nvSpPr>
        <p:spPr>
          <a:xfrm>
            <a:off x="1187624" y="2276872"/>
            <a:ext cx="7200800" cy="2554225"/>
          </a:xfrm>
          <a:prstGeom prst="rect">
            <a:avLst/>
          </a:prstGeom>
          <a:noFill/>
        </p:spPr>
        <p:txBody>
          <a:bodyPr wrap="square" rtlCol="1">
            <a:spAutoFit/>
          </a:bodyPr>
          <a:lstStyle/>
          <a:p>
            <a:pPr lvl="0">
              <a:lnSpc>
                <a:spcPct val="200000"/>
              </a:lnSpc>
              <a:buClr>
                <a:srgbClr val="00B050"/>
              </a:buClr>
              <a:buFont typeface="Wingdings" pitchFamily="2" charset="2"/>
              <a:buChar char="v"/>
            </a:pPr>
            <a:r>
              <a:rPr lang="ar-SA" sz="2800" dirty="0" smtClean="0"/>
              <a:t>الطرق التجريبية.</a:t>
            </a:r>
            <a:endParaRPr lang="en-US" sz="2800" dirty="0" smtClean="0"/>
          </a:p>
          <a:p>
            <a:pPr lvl="0">
              <a:lnSpc>
                <a:spcPct val="200000"/>
              </a:lnSpc>
              <a:buClr>
                <a:srgbClr val="00B050"/>
              </a:buClr>
              <a:buFont typeface="Wingdings" pitchFamily="2" charset="2"/>
              <a:buChar char="v"/>
            </a:pPr>
            <a:r>
              <a:rPr lang="ar-SA" sz="2800" dirty="0" smtClean="0"/>
              <a:t>بالملاحظة.</a:t>
            </a:r>
            <a:endParaRPr lang="en-US" sz="2800" dirty="0" smtClean="0"/>
          </a:p>
          <a:p>
            <a:pPr>
              <a:lnSpc>
                <a:spcPct val="200000"/>
              </a:lnSpc>
              <a:buClr>
                <a:srgbClr val="00B050"/>
              </a:buClr>
              <a:buFont typeface="Wingdings" pitchFamily="2" charset="2"/>
              <a:buChar char="v"/>
            </a:pPr>
            <a:r>
              <a:rPr lang="ar-SA" sz="2800" dirty="0" smtClean="0"/>
              <a:t>الطرق </a:t>
            </a:r>
            <a:r>
              <a:rPr lang="ar-SA" sz="2800" dirty="0" err="1" smtClean="0"/>
              <a:t>الترابيطة</a:t>
            </a:r>
            <a:r>
              <a:rPr lang="ar-SA" sz="2800" dirty="0" smtClean="0"/>
              <a:t> الوصفية.</a:t>
            </a:r>
            <a:endParaRPr lang="en-US" sz="2800" dirty="0" smtClean="0"/>
          </a:p>
        </p:txBody>
      </p:sp>
      <p:cxnSp>
        <p:nvCxnSpPr>
          <p:cNvPr id="14" name="رابط مستقيم 13"/>
          <p:cNvCxnSpPr/>
          <p:nvPr/>
        </p:nvCxnSpPr>
        <p:spPr>
          <a:xfrm>
            <a:off x="1547664" y="1124744"/>
            <a:ext cx="792088"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5" name="رابط مستقيم 14"/>
          <p:cNvCxnSpPr/>
          <p:nvPr/>
        </p:nvCxnSpPr>
        <p:spPr>
          <a:xfrm>
            <a:off x="7668344" y="1196752"/>
            <a:ext cx="792088"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7668344" y="1124744"/>
            <a:ext cx="792088"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371685" y="692696"/>
            <a:ext cx="5125121" cy="769441"/>
          </a:xfrm>
          <a:prstGeom prst="rect">
            <a:avLst/>
          </a:prstGeom>
          <a:noFill/>
        </p:spPr>
        <p:txBody>
          <a:bodyPr wrap="none" lIns="91440" tIns="45720" rIns="91440" bIns="45720">
            <a:spAutoFit/>
          </a:bodyPr>
          <a:lstStyle/>
          <a:p>
            <a:pPr algn="ctr"/>
            <a:r>
              <a:rPr lang="ar-SA" sz="4400" b="1" dirty="0" smtClean="0">
                <a:ln w="17780" cmpd="sng">
                  <a:solidFill>
                    <a:srgbClr val="FFFFFF"/>
                  </a:solidFill>
                  <a:prstDash val="solid"/>
                  <a:miter lim="800000"/>
                </a:ln>
                <a:solidFill>
                  <a:srgbClr val="00B050"/>
                </a:solidFill>
                <a:effectLst>
                  <a:outerShdw blurRad="50800" algn="tl" rotWithShape="0">
                    <a:srgbClr val="000000"/>
                  </a:outerShdw>
                </a:effectLst>
              </a:rPr>
              <a:t>مجالات علم النفس التربوي</a:t>
            </a:r>
            <a:endParaRPr lang="ar-SA" sz="3200" b="1" dirty="0">
              <a:ln w="17780" cmpd="sng">
                <a:solidFill>
                  <a:srgbClr val="FFFFFF"/>
                </a:solidFill>
                <a:prstDash val="solid"/>
                <a:miter lim="800000"/>
              </a:ln>
              <a:solidFill>
                <a:srgbClr val="00B050"/>
              </a:solidFill>
              <a:effectLst>
                <a:outerShdw blurRad="50800" algn="tl" rotWithShape="0">
                  <a:srgbClr val="000000"/>
                </a:outerShdw>
              </a:effectLst>
              <a:cs typeface="Diwani Letter" pitchFamily="2" charset="-78"/>
            </a:endParaRPr>
          </a:p>
        </p:txBody>
      </p:sp>
      <p:cxnSp>
        <p:nvCxnSpPr>
          <p:cNvPr id="17" name="رابط مستقيم 16"/>
          <p:cNvCxnSpPr/>
          <p:nvPr/>
        </p:nvCxnSpPr>
        <p:spPr>
          <a:xfrm>
            <a:off x="7452320"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7452320"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1547664" y="1124744"/>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 name="رابط مستقيم 19"/>
          <p:cNvCxnSpPr/>
          <p:nvPr/>
        </p:nvCxnSpPr>
        <p:spPr>
          <a:xfrm>
            <a:off x="1547664" y="1196752"/>
            <a:ext cx="93610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21" name="عنصر نائب لرقم الشريحة 20"/>
          <p:cNvSpPr>
            <a:spLocks noGrp="1"/>
          </p:cNvSpPr>
          <p:nvPr>
            <p:ph type="sldNum" sz="quarter" idx="12"/>
          </p:nvPr>
        </p:nvSpPr>
        <p:spPr/>
        <p:txBody>
          <a:bodyPr/>
          <a:lstStyle/>
          <a:p>
            <a:fld id="{76E144E9-FD18-40EB-BD00-57D6D426D25B}" type="slidenum">
              <a:rPr lang="ar-SA" smtClean="0"/>
              <a:pPr/>
              <a:t>9</a:t>
            </a:fld>
            <a:endParaRPr lang="ar-SA"/>
          </a:p>
        </p:txBody>
      </p:sp>
      <p:sp>
        <p:nvSpPr>
          <p:cNvPr id="22" name="عنصر نائب للتذييل 21"/>
          <p:cNvSpPr>
            <a:spLocks noGrp="1"/>
          </p:cNvSpPr>
          <p:nvPr>
            <p:ph type="ftr" sz="quarter" idx="11"/>
          </p:nvPr>
        </p:nvSpPr>
        <p:spPr/>
        <p:txBody>
          <a:bodyPr/>
          <a:lstStyle/>
          <a:p>
            <a:r>
              <a:rPr lang="ar-SA" smtClean="0"/>
              <a:t>جامعة الملك سعود - 2016</a:t>
            </a:r>
            <a:endParaRPr lang="ar-SA"/>
          </a:p>
        </p:txBody>
      </p:sp>
      <p:pic>
        <p:nvPicPr>
          <p:cNvPr id="21506" name="Picture 2" descr="https://encrypted-tbn1.gstatic.com/images?q=tbn:ANd9GcRTPh_5dfxUqc_lGFz8nOzvSK7iQtqaQS4n__WU5g0bdz_FerC7uw"/>
          <p:cNvPicPr>
            <a:picLocks noChangeAspect="1" noChangeArrowheads="1"/>
          </p:cNvPicPr>
          <p:nvPr/>
        </p:nvPicPr>
        <p:blipFill>
          <a:blip r:embed="rId2" cstate="print"/>
          <a:srcRect/>
          <a:stretch>
            <a:fillRect/>
          </a:stretch>
        </p:blipFill>
        <p:spPr bwMode="auto">
          <a:xfrm>
            <a:off x="539552" y="620688"/>
            <a:ext cx="990997" cy="986593"/>
          </a:xfrm>
          <a:prstGeom prst="flowChartConnector">
            <a:avLst/>
          </a:prstGeom>
          <a:noFill/>
        </p:spPr>
      </p:pic>
      <p:sp>
        <p:nvSpPr>
          <p:cNvPr id="12" name="مربع نص 11"/>
          <p:cNvSpPr txBox="1"/>
          <p:nvPr/>
        </p:nvSpPr>
        <p:spPr>
          <a:xfrm>
            <a:off x="1115616" y="2276872"/>
            <a:ext cx="7200800" cy="3416320"/>
          </a:xfrm>
          <a:prstGeom prst="rect">
            <a:avLst/>
          </a:prstGeom>
          <a:noFill/>
        </p:spPr>
        <p:txBody>
          <a:bodyPr wrap="square" rtlCol="1">
            <a:spAutoFit/>
          </a:bodyPr>
          <a:lstStyle/>
          <a:p>
            <a:pPr lvl="0">
              <a:lnSpc>
                <a:spcPct val="150000"/>
              </a:lnSpc>
              <a:buClr>
                <a:srgbClr val="00B050"/>
              </a:buClr>
              <a:buFont typeface="Wingdings" pitchFamily="2" charset="2"/>
              <a:buChar char="v"/>
            </a:pPr>
            <a:r>
              <a:rPr lang="ar-SA" sz="2400" dirty="0" smtClean="0"/>
              <a:t>النمو الجسمي والانفعالي والمعرفي والاجتماعي </a:t>
            </a:r>
            <a:r>
              <a:rPr lang="ar-SA" sz="2400" dirty="0" err="1" smtClean="0"/>
              <a:t>والخلقي .</a:t>
            </a:r>
            <a:endParaRPr lang="en-US" sz="2400" dirty="0" smtClean="0"/>
          </a:p>
          <a:p>
            <a:pPr lvl="0">
              <a:lnSpc>
                <a:spcPct val="150000"/>
              </a:lnSpc>
              <a:buClr>
                <a:srgbClr val="00B050"/>
              </a:buClr>
              <a:buFont typeface="Wingdings" pitchFamily="2" charset="2"/>
              <a:buChar char="v"/>
            </a:pPr>
            <a:r>
              <a:rPr lang="ar-SA" sz="2400" dirty="0" smtClean="0"/>
              <a:t>التعلم ونظرياته وطرق قياسه والعوامل المؤثرة </a:t>
            </a:r>
            <a:r>
              <a:rPr lang="ar-SA" sz="2400" dirty="0" err="1" smtClean="0"/>
              <a:t>فيه .</a:t>
            </a:r>
            <a:r>
              <a:rPr lang="ar-SA" sz="2400" dirty="0" smtClean="0"/>
              <a:t> </a:t>
            </a:r>
            <a:endParaRPr lang="en-US" sz="2400" dirty="0" smtClean="0"/>
          </a:p>
          <a:p>
            <a:pPr lvl="0">
              <a:lnSpc>
                <a:spcPct val="150000"/>
              </a:lnSpc>
              <a:buClr>
                <a:srgbClr val="00B050"/>
              </a:buClr>
              <a:buFont typeface="Wingdings" pitchFamily="2" charset="2"/>
              <a:buChar char="v"/>
            </a:pPr>
            <a:r>
              <a:rPr lang="ar-SA" sz="2400" dirty="0" smtClean="0"/>
              <a:t>الذكاء والقدرات العقلية وسمات الشخصية </a:t>
            </a:r>
            <a:r>
              <a:rPr lang="ar-SA" sz="2400" dirty="0" err="1" smtClean="0"/>
              <a:t>وقياسها .</a:t>
            </a:r>
            <a:r>
              <a:rPr lang="ar-SA" sz="2400" dirty="0" smtClean="0"/>
              <a:t> </a:t>
            </a:r>
            <a:endParaRPr lang="en-US" sz="2400" dirty="0" smtClean="0"/>
          </a:p>
          <a:p>
            <a:pPr lvl="0">
              <a:lnSpc>
                <a:spcPct val="150000"/>
              </a:lnSpc>
              <a:buClr>
                <a:srgbClr val="00B050"/>
              </a:buClr>
              <a:buFont typeface="Wingdings" pitchFamily="2" charset="2"/>
              <a:buChar char="v"/>
            </a:pPr>
            <a:r>
              <a:rPr lang="ar-SA" sz="2400" dirty="0" smtClean="0"/>
              <a:t>التحصيل وأسس بناء الاختبارات </a:t>
            </a:r>
            <a:r>
              <a:rPr lang="ar-SA" sz="2400" dirty="0" err="1" smtClean="0"/>
              <a:t>التحصيلية</a:t>
            </a:r>
            <a:r>
              <a:rPr lang="ar-SA" sz="2400" dirty="0" smtClean="0"/>
              <a:t> </a:t>
            </a:r>
            <a:r>
              <a:rPr lang="ar-SA" sz="2400" dirty="0" err="1" smtClean="0"/>
              <a:t>.</a:t>
            </a:r>
            <a:r>
              <a:rPr lang="ar-SA" sz="2400" dirty="0" smtClean="0"/>
              <a:t> </a:t>
            </a:r>
            <a:endParaRPr lang="en-US" sz="2400" dirty="0" smtClean="0"/>
          </a:p>
          <a:p>
            <a:pPr lvl="0">
              <a:lnSpc>
                <a:spcPct val="150000"/>
              </a:lnSpc>
              <a:buClr>
                <a:srgbClr val="00B050"/>
              </a:buClr>
              <a:buFont typeface="Wingdings" pitchFamily="2" charset="2"/>
              <a:buChar char="v"/>
            </a:pPr>
            <a:r>
              <a:rPr lang="ar-SA" sz="2400" dirty="0" smtClean="0"/>
              <a:t>التفاعل الاجتماعي بين الطلاب وبين الطلاب </a:t>
            </a:r>
            <a:r>
              <a:rPr lang="ar-SA" sz="2400" dirty="0" err="1" smtClean="0"/>
              <a:t>والمعلمين .</a:t>
            </a:r>
            <a:r>
              <a:rPr lang="ar-SA" sz="2400" dirty="0" smtClean="0"/>
              <a:t> </a:t>
            </a:r>
            <a:endParaRPr lang="en-US" sz="2400" dirty="0" smtClean="0"/>
          </a:p>
          <a:p>
            <a:pPr>
              <a:lnSpc>
                <a:spcPct val="150000"/>
              </a:lnSpc>
              <a:buClr>
                <a:srgbClr val="00B050"/>
              </a:buClr>
              <a:buFont typeface="Wingdings" pitchFamily="2" charset="2"/>
              <a:buChar char="v"/>
            </a:pPr>
            <a:r>
              <a:rPr lang="ar-SA" sz="2400" dirty="0" smtClean="0"/>
              <a:t>الصحة النفسية </a:t>
            </a:r>
            <a:r>
              <a:rPr lang="ar-SA" sz="2400" dirty="0" err="1" smtClean="0"/>
              <a:t>للفرد .</a:t>
            </a:r>
            <a:endParaRPr lang="en-US" sz="2400" dirty="0" smtClean="0"/>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485</TotalTime>
  <Words>989</Words>
  <Application>Microsoft Office PowerPoint</Application>
  <PresentationFormat>عرض على الشاشة (3:4)‏</PresentationFormat>
  <Paragraphs>113</Paragraphs>
  <Slides>16</Slides>
  <Notes>1</Notes>
  <HiddenSlides>0</HiddenSlides>
  <MMClips>0</MMClips>
  <ScaleCrop>false</ScaleCrop>
  <HeadingPairs>
    <vt:vector size="4" baseType="variant">
      <vt:variant>
        <vt:lpstr>نسق</vt:lpstr>
      </vt:variant>
      <vt:variant>
        <vt:i4>1</vt:i4>
      </vt:variant>
      <vt:variant>
        <vt:lpstr>عناوين الشرائح</vt:lpstr>
      </vt:variant>
      <vt:variant>
        <vt:i4>16</vt:i4>
      </vt:variant>
    </vt:vector>
  </HeadingPairs>
  <TitlesOfParts>
    <vt:vector size="17"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lenovo</dc:creator>
  <cp:lastModifiedBy>hams</cp:lastModifiedBy>
  <cp:revision>15</cp:revision>
  <dcterms:created xsi:type="dcterms:W3CDTF">2016-01-31T16:24:47Z</dcterms:created>
  <dcterms:modified xsi:type="dcterms:W3CDTF">2016-02-07T12:40:01Z</dcterms:modified>
</cp:coreProperties>
</file>