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notesMasterIdLst>
    <p:notesMasterId r:id="rId13"/>
  </p:notesMasterIdLst>
  <p:sldIdLst>
    <p:sldId id="256" r:id="rId2"/>
    <p:sldId id="257" r:id="rId3"/>
    <p:sldId id="258" r:id="rId4"/>
    <p:sldId id="259" r:id="rId5"/>
    <p:sldId id="260" r:id="rId6"/>
    <p:sldId id="261" r:id="rId7"/>
    <p:sldId id="262" r:id="rId8"/>
    <p:sldId id="263" r:id="rId9"/>
    <p:sldId id="264" r:id="rId10"/>
    <p:sldId id="265" r:id="rId11"/>
    <p:sldId id="272" r:id="rId1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415" autoAdjust="0"/>
    <p:restoredTop sz="94619" autoAdjust="0"/>
  </p:normalViewPr>
  <p:slideViewPr>
    <p:cSldViewPr>
      <p:cViewPr varScale="1">
        <p:scale>
          <a:sx n="84" d="100"/>
          <a:sy n="84" d="100"/>
        </p:scale>
        <p:origin x="-1110" y="-7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D83CC27A-5549-4E49-9C22-C9A267B562E3}" type="datetimeFigureOut">
              <a:rPr lang="ar-SA" smtClean="0"/>
              <a:pPr/>
              <a:t>12/01/36</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0EAAD774-3EA9-42F4-A953-1D2C92F9BC15}" type="slidenum">
              <a:rPr lang="ar-SA" smtClean="0"/>
              <a:pPr/>
              <a:t>‹#›</a:t>
            </a:fld>
            <a:endParaRPr lang="ar-SA"/>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ar-SA"/>
          </a:p>
        </p:txBody>
      </p:sp>
      <p:sp>
        <p:nvSpPr>
          <p:cNvPr id="4" name="Slide Number Placeholder 3"/>
          <p:cNvSpPr>
            <a:spLocks noGrp="1"/>
          </p:cNvSpPr>
          <p:nvPr>
            <p:ph type="sldNum" sz="quarter" idx="10"/>
          </p:nvPr>
        </p:nvSpPr>
        <p:spPr/>
        <p:txBody>
          <a:bodyPr/>
          <a:lstStyle/>
          <a:p>
            <a:fld id="{0EAAD774-3EA9-42F4-A953-1D2C92F9BC15}" type="slidenum">
              <a:rPr lang="ar-SA" smtClean="0"/>
              <a:pPr/>
              <a:t>1</a:t>
            </a:fld>
            <a:endParaRPr lang="ar-SA"/>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1"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2"/>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1"/>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4DE2C37D-C623-4B4D-B79B-C443EEEBCB26}" type="datetimeFigureOut">
              <a:rPr lang="ar-SA" smtClean="0"/>
              <a:pPr/>
              <a:t>12/01/36</a:t>
            </a:fld>
            <a:endParaRPr lang="ar-SA"/>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ar-SA"/>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539140A3-30F8-409A-98ED-D044548F1785}"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30"/>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4DE2C37D-C623-4B4D-B79B-C443EEEBCB26}" type="datetimeFigureOut">
              <a:rPr lang="ar-SA" smtClean="0"/>
              <a:pPr/>
              <a:t>12/01/36</a:t>
            </a:fld>
            <a:endParaRPr lang="ar-SA"/>
          </a:p>
        </p:txBody>
      </p:sp>
      <p:sp>
        <p:nvSpPr>
          <p:cNvPr id="5" name="Footer Placeholder 4"/>
          <p:cNvSpPr>
            <a:spLocks noGrp="1"/>
          </p:cNvSpPr>
          <p:nvPr>
            <p:ph type="ftr" sz="quarter" idx="11"/>
          </p:nvPr>
        </p:nvSpPr>
        <p:spPr/>
        <p:txBody>
          <a:bodyPr/>
          <a:lstStyle>
            <a:extLst/>
          </a:lstStyle>
          <a:p>
            <a:endParaRPr lang="ar-SA"/>
          </a:p>
        </p:txBody>
      </p:sp>
      <p:sp>
        <p:nvSpPr>
          <p:cNvPr id="6" name="Slide Number Placeholder 5"/>
          <p:cNvSpPr>
            <a:spLocks noGrp="1"/>
          </p:cNvSpPr>
          <p:nvPr>
            <p:ph type="sldNum" sz="quarter" idx="12"/>
          </p:nvPr>
        </p:nvSpPr>
        <p:spPr/>
        <p:txBody>
          <a:bodyPr/>
          <a:lstStyle>
            <a:extLst/>
          </a:lstStyle>
          <a:p>
            <a:fld id="{539140A3-30F8-409A-98ED-D044548F1785}"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4" y="274641"/>
            <a:ext cx="1777471"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4DE2C37D-C623-4B4D-B79B-C443EEEBCB26}" type="datetimeFigureOut">
              <a:rPr lang="ar-SA" smtClean="0"/>
              <a:pPr/>
              <a:t>12/01/36</a:t>
            </a:fld>
            <a:endParaRPr lang="ar-SA"/>
          </a:p>
        </p:txBody>
      </p:sp>
      <p:sp>
        <p:nvSpPr>
          <p:cNvPr id="5" name="Footer Placeholder 4"/>
          <p:cNvSpPr>
            <a:spLocks noGrp="1"/>
          </p:cNvSpPr>
          <p:nvPr>
            <p:ph type="ftr" sz="quarter" idx="11"/>
          </p:nvPr>
        </p:nvSpPr>
        <p:spPr/>
        <p:txBody>
          <a:bodyPr/>
          <a:lstStyle>
            <a:extLst/>
          </a:lstStyle>
          <a:p>
            <a:endParaRPr lang="ar-SA"/>
          </a:p>
        </p:txBody>
      </p:sp>
      <p:sp>
        <p:nvSpPr>
          <p:cNvPr id="6" name="Slide Number Placeholder 5"/>
          <p:cNvSpPr>
            <a:spLocks noGrp="1"/>
          </p:cNvSpPr>
          <p:nvPr>
            <p:ph type="sldNum" sz="quarter" idx="12"/>
          </p:nvPr>
        </p:nvSpPr>
        <p:spPr/>
        <p:txBody>
          <a:bodyPr/>
          <a:lstStyle>
            <a:extLst/>
          </a:lstStyle>
          <a:p>
            <a:fld id="{539140A3-30F8-409A-98ED-D044548F1785}"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4DE2C37D-C623-4B4D-B79B-C443EEEBCB26}" type="datetimeFigureOut">
              <a:rPr lang="ar-SA" smtClean="0"/>
              <a:pPr/>
              <a:t>12/01/36</a:t>
            </a:fld>
            <a:endParaRPr lang="ar-SA"/>
          </a:p>
        </p:txBody>
      </p:sp>
      <p:sp>
        <p:nvSpPr>
          <p:cNvPr id="5" name="Footer Placeholder 4"/>
          <p:cNvSpPr>
            <a:spLocks noGrp="1"/>
          </p:cNvSpPr>
          <p:nvPr>
            <p:ph type="ftr" sz="quarter" idx="11"/>
          </p:nvPr>
        </p:nvSpPr>
        <p:spPr/>
        <p:txBody>
          <a:bodyPr/>
          <a:lstStyle>
            <a:extLst/>
          </a:lstStyle>
          <a:p>
            <a:endParaRPr lang="ar-SA"/>
          </a:p>
        </p:txBody>
      </p:sp>
      <p:sp>
        <p:nvSpPr>
          <p:cNvPr id="6" name="Slide Number Placeholder 5"/>
          <p:cNvSpPr>
            <a:spLocks noGrp="1"/>
          </p:cNvSpPr>
          <p:nvPr>
            <p:ph type="sldNum" sz="quarter" idx="12"/>
          </p:nvPr>
        </p:nvSpPr>
        <p:spPr/>
        <p:txBody>
          <a:bodyPr/>
          <a:lstStyle>
            <a:extLst/>
          </a:lstStyle>
          <a:p>
            <a:fld id="{539140A3-30F8-409A-98ED-D044548F1785}" type="slidenum">
              <a:rPr lang="ar-SA" smtClean="0"/>
              <a:pPr/>
              <a:t>‹#›</a:t>
            </a:fld>
            <a:endParaRPr lang="ar-SA"/>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4DE2C37D-C623-4B4D-B79B-C443EEEBCB26}" type="datetimeFigureOut">
              <a:rPr lang="ar-SA" smtClean="0"/>
              <a:pPr/>
              <a:t>12/01/36</a:t>
            </a:fld>
            <a:endParaRPr lang="ar-SA"/>
          </a:p>
        </p:txBody>
      </p:sp>
      <p:sp>
        <p:nvSpPr>
          <p:cNvPr id="5" name="Footer Placeholder 4"/>
          <p:cNvSpPr>
            <a:spLocks noGrp="1"/>
          </p:cNvSpPr>
          <p:nvPr>
            <p:ph type="ftr" sz="quarter" idx="11"/>
          </p:nvPr>
        </p:nvSpPr>
        <p:spPr/>
        <p:txBody>
          <a:bodyPr/>
          <a:lstStyle>
            <a:extLst/>
          </a:lstStyle>
          <a:p>
            <a:endParaRPr lang="ar-SA"/>
          </a:p>
        </p:txBody>
      </p:sp>
      <p:sp>
        <p:nvSpPr>
          <p:cNvPr id="6" name="Slide Number Placeholder 5"/>
          <p:cNvSpPr>
            <a:spLocks noGrp="1"/>
          </p:cNvSpPr>
          <p:nvPr>
            <p:ph type="sldNum" sz="quarter" idx="12"/>
          </p:nvPr>
        </p:nvSpPr>
        <p:spPr/>
        <p:txBody>
          <a:bodyPr/>
          <a:lstStyle>
            <a:extLst/>
          </a:lstStyle>
          <a:p>
            <a:fld id="{539140A3-30F8-409A-98ED-D044548F1785}" type="slidenum">
              <a:rPr lang="ar-SA" smtClean="0"/>
              <a:pPr/>
              <a:t>‹#›</a:t>
            </a:fld>
            <a:endParaRPr lang="ar-SA"/>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9"/>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9"/>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4DE2C37D-C623-4B4D-B79B-C443EEEBCB26}" type="datetimeFigureOut">
              <a:rPr lang="ar-SA" smtClean="0"/>
              <a:pPr/>
              <a:t>12/01/36</a:t>
            </a:fld>
            <a:endParaRPr lang="ar-SA"/>
          </a:p>
        </p:txBody>
      </p:sp>
      <p:sp>
        <p:nvSpPr>
          <p:cNvPr id="6" name="Footer Placeholder 5"/>
          <p:cNvSpPr>
            <a:spLocks noGrp="1"/>
          </p:cNvSpPr>
          <p:nvPr>
            <p:ph type="ftr" sz="quarter" idx="11"/>
          </p:nvPr>
        </p:nvSpPr>
        <p:spPr/>
        <p:txBody>
          <a:bodyPr/>
          <a:lstStyle>
            <a:extLst/>
          </a:lstStyle>
          <a:p>
            <a:endParaRPr lang="ar-SA"/>
          </a:p>
        </p:txBody>
      </p:sp>
      <p:sp>
        <p:nvSpPr>
          <p:cNvPr id="7" name="Slide Number Placeholder 6"/>
          <p:cNvSpPr>
            <a:spLocks noGrp="1"/>
          </p:cNvSpPr>
          <p:nvPr>
            <p:ph type="sldNum" sz="quarter" idx="12"/>
          </p:nvPr>
        </p:nvSpPr>
        <p:spPr/>
        <p:txBody>
          <a:bodyPr/>
          <a:lstStyle>
            <a:extLst/>
          </a:lstStyle>
          <a:p>
            <a:fld id="{539140A3-30F8-409A-98ED-D044548F1785}" type="slidenum">
              <a:rPr lang="ar-SA" smtClean="0"/>
              <a:pPr/>
              <a:t>‹#›</a:t>
            </a:fld>
            <a:endParaRPr lang="ar-SA"/>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1"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7"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1" y="1444295"/>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6" y="1444295"/>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4DE2C37D-C623-4B4D-B79B-C443EEEBCB26}" type="datetimeFigureOut">
              <a:rPr lang="ar-SA" smtClean="0"/>
              <a:pPr/>
              <a:t>12/01/36</a:t>
            </a:fld>
            <a:endParaRPr lang="ar-SA"/>
          </a:p>
        </p:txBody>
      </p:sp>
      <p:sp>
        <p:nvSpPr>
          <p:cNvPr id="8" name="Footer Placeholder 7"/>
          <p:cNvSpPr>
            <a:spLocks noGrp="1"/>
          </p:cNvSpPr>
          <p:nvPr>
            <p:ph type="ftr" sz="quarter" idx="11"/>
          </p:nvPr>
        </p:nvSpPr>
        <p:spPr/>
        <p:txBody>
          <a:bodyPr/>
          <a:lstStyle>
            <a:extLst/>
          </a:lstStyle>
          <a:p>
            <a:endParaRPr lang="ar-SA"/>
          </a:p>
        </p:txBody>
      </p:sp>
      <p:sp>
        <p:nvSpPr>
          <p:cNvPr id="9" name="Slide Number Placeholder 8"/>
          <p:cNvSpPr>
            <a:spLocks noGrp="1"/>
          </p:cNvSpPr>
          <p:nvPr>
            <p:ph type="sldNum" sz="quarter" idx="12"/>
          </p:nvPr>
        </p:nvSpPr>
        <p:spPr/>
        <p:txBody>
          <a:bodyPr/>
          <a:lstStyle>
            <a:extLst/>
          </a:lstStyle>
          <a:p>
            <a:fld id="{539140A3-30F8-409A-98ED-D044548F1785}"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4DE2C37D-C623-4B4D-B79B-C443EEEBCB26}" type="datetimeFigureOut">
              <a:rPr lang="ar-SA" smtClean="0"/>
              <a:pPr/>
              <a:t>12/01/36</a:t>
            </a:fld>
            <a:endParaRPr lang="ar-SA"/>
          </a:p>
        </p:txBody>
      </p:sp>
      <p:sp>
        <p:nvSpPr>
          <p:cNvPr id="4" name="Footer Placeholder 3"/>
          <p:cNvSpPr>
            <a:spLocks noGrp="1"/>
          </p:cNvSpPr>
          <p:nvPr>
            <p:ph type="ftr" sz="quarter" idx="11"/>
          </p:nvPr>
        </p:nvSpPr>
        <p:spPr/>
        <p:txBody>
          <a:bodyPr/>
          <a:lstStyle>
            <a:extLst/>
          </a:lstStyle>
          <a:p>
            <a:endParaRPr lang="ar-SA"/>
          </a:p>
        </p:txBody>
      </p:sp>
      <p:sp>
        <p:nvSpPr>
          <p:cNvPr id="5" name="Slide Number Placeholder 4"/>
          <p:cNvSpPr>
            <a:spLocks noGrp="1"/>
          </p:cNvSpPr>
          <p:nvPr>
            <p:ph type="sldNum" sz="quarter" idx="12"/>
          </p:nvPr>
        </p:nvSpPr>
        <p:spPr/>
        <p:txBody>
          <a:bodyPr/>
          <a:lstStyle>
            <a:extLst/>
          </a:lstStyle>
          <a:p>
            <a:fld id="{539140A3-30F8-409A-98ED-D044548F1785}" type="slidenum">
              <a:rPr lang="ar-SA" smtClean="0"/>
              <a:pPr/>
              <a:t>‹#›</a:t>
            </a:fld>
            <a:endParaRPr lang="ar-SA"/>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4DE2C37D-C623-4B4D-B79B-C443EEEBCB26}" type="datetimeFigureOut">
              <a:rPr lang="ar-SA" smtClean="0"/>
              <a:pPr/>
              <a:t>12/01/36</a:t>
            </a:fld>
            <a:endParaRPr lang="ar-SA"/>
          </a:p>
        </p:txBody>
      </p:sp>
      <p:sp>
        <p:nvSpPr>
          <p:cNvPr id="3" name="Footer Placeholder 2"/>
          <p:cNvSpPr>
            <a:spLocks noGrp="1"/>
          </p:cNvSpPr>
          <p:nvPr>
            <p:ph type="ftr" sz="quarter" idx="11"/>
          </p:nvPr>
        </p:nvSpPr>
        <p:spPr/>
        <p:txBody>
          <a:bodyPr/>
          <a:lstStyle>
            <a:extLst/>
          </a:lstStyle>
          <a:p>
            <a:endParaRPr lang="ar-SA"/>
          </a:p>
        </p:txBody>
      </p:sp>
      <p:sp>
        <p:nvSpPr>
          <p:cNvPr id="4" name="Slide Number Placeholder 3"/>
          <p:cNvSpPr>
            <a:spLocks noGrp="1"/>
          </p:cNvSpPr>
          <p:nvPr>
            <p:ph type="sldNum" sz="quarter" idx="12"/>
          </p:nvPr>
        </p:nvSpPr>
        <p:spPr/>
        <p:txBody>
          <a:bodyPr/>
          <a:lstStyle>
            <a:extLst/>
          </a:lstStyle>
          <a:p>
            <a:fld id="{539140A3-30F8-409A-98ED-D044548F1785}"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4DE2C37D-C623-4B4D-B79B-C443EEEBCB26}" type="datetimeFigureOut">
              <a:rPr lang="ar-SA" smtClean="0"/>
              <a:pPr/>
              <a:t>12/01/36</a:t>
            </a:fld>
            <a:endParaRPr lang="ar-SA"/>
          </a:p>
        </p:txBody>
      </p:sp>
      <p:sp>
        <p:nvSpPr>
          <p:cNvPr id="6" name="Footer Placeholder 5"/>
          <p:cNvSpPr>
            <a:spLocks noGrp="1"/>
          </p:cNvSpPr>
          <p:nvPr>
            <p:ph type="ftr" sz="quarter" idx="11"/>
          </p:nvPr>
        </p:nvSpPr>
        <p:spPr/>
        <p:txBody>
          <a:bodyPr/>
          <a:lstStyle>
            <a:extLst/>
          </a:lstStyle>
          <a:p>
            <a:endParaRPr lang="ar-SA"/>
          </a:p>
        </p:txBody>
      </p:sp>
      <p:sp>
        <p:nvSpPr>
          <p:cNvPr id="7" name="Slide Number Placeholder 6"/>
          <p:cNvSpPr>
            <a:spLocks noGrp="1"/>
          </p:cNvSpPr>
          <p:nvPr>
            <p:ph type="sldNum" sz="quarter" idx="12"/>
          </p:nvPr>
        </p:nvSpPr>
        <p:spPr/>
        <p:txBody>
          <a:bodyPr/>
          <a:lstStyle>
            <a:extLst/>
          </a:lstStyle>
          <a:p>
            <a:fld id="{539140A3-30F8-409A-98ED-D044548F1785}" type="slidenum">
              <a:rPr lang="ar-SA" smtClean="0"/>
              <a:pPr/>
              <a:t>‹#›</a:t>
            </a:fld>
            <a:endParaRPr lang="ar-SA"/>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3"/>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4DE2C37D-C623-4B4D-B79B-C443EEEBCB26}" type="datetimeFigureOut">
              <a:rPr lang="ar-SA" smtClean="0"/>
              <a:pPr/>
              <a:t>12/01/36</a:t>
            </a:fld>
            <a:endParaRPr lang="ar-SA"/>
          </a:p>
        </p:txBody>
      </p:sp>
      <p:sp>
        <p:nvSpPr>
          <p:cNvPr id="6" name="Footer Placeholder 5"/>
          <p:cNvSpPr>
            <a:spLocks noGrp="1"/>
          </p:cNvSpPr>
          <p:nvPr>
            <p:ph type="ftr" sz="quarter" idx="11"/>
          </p:nvPr>
        </p:nvSpPr>
        <p:spPr>
          <a:xfrm>
            <a:off x="4380073" y="6407945"/>
            <a:ext cx="2350681" cy="365125"/>
          </a:xfrm>
        </p:spPr>
        <p:txBody>
          <a:bodyPr/>
          <a:lstStyle>
            <a:lvl1pPr>
              <a:defRPr>
                <a:solidFill>
                  <a:schemeClr val="tx1"/>
                </a:solidFill>
              </a:defRPr>
            </a:lvl1pPr>
            <a:extLst/>
          </a:lstStyle>
          <a:p>
            <a:endParaRPr lang="ar-SA"/>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539140A3-30F8-409A-98ED-D044548F1785}" type="slidenum">
              <a:rPr lang="ar-SA" smtClean="0"/>
              <a:pPr/>
              <a:t>‹#›</a:t>
            </a:fld>
            <a:endParaRPr lang="ar-SA"/>
          </a:p>
        </p:txBody>
      </p:sp>
      <p:sp>
        <p:nvSpPr>
          <p:cNvPr id="2" name="Title 1"/>
          <p:cNvSpPr>
            <a:spLocks noGrp="1"/>
          </p:cNvSpPr>
          <p:nvPr>
            <p:ph type="title"/>
          </p:nvPr>
        </p:nvSpPr>
        <p:spPr>
          <a:xfrm>
            <a:off x="228600" y="4865123"/>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7"/>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3" y="5791254"/>
            <a:ext cx="3402315"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9"/>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7"/>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3" y="5791254"/>
            <a:ext cx="3402315"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9"/>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9"/>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4DE2C37D-C623-4B4D-B79B-C443EEEBCB26}" type="datetimeFigureOut">
              <a:rPr lang="ar-SA" smtClean="0"/>
              <a:pPr/>
              <a:t>12/01/36</a:t>
            </a:fld>
            <a:endParaRPr lang="ar-SA"/>
          </a:p>
        </p:txBody>
      </p:sp>
      <p:sp>
        <p:nvSpPr>
          <p:cNvPr id="22" name="Footer Placeholder 21"/>
          <p:cNvSpPr>
            <a:spLocks noGrp="1"/>
          </p:cNvSpPr>
          <p:nvPr>
            <p:ph type="ftr" sz="quarter" idx="3"/>
          </p:nvPr>
        </p:nvSpPr>
        <p:spPr>
          <a:xfrm>
            <a:off x="4380073" y="6407945"/>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ar-SA"/>
          </a:p>
        </p:txBody>
      </p:sp>
      <p:sp>
        <p:nvSpPr>
          <p:cNvPr id="18" name="Slide Number Placeholder 17"/>
          <p:cNvSpPr>
            <a:spLocks noGrp="1"/>
          </p:cNvSpPr>
          <p:nvPr>
            <p:ph type="sldNum" sz="quarter" idx="4"/>
          </p:nvPr>
        </p:nvSpPr>
        <p:spPr>
          <a:xfrm>
            <a:off x="8647272" y="6407945"/>
            <a:ext cx="365760" cy="365125"/>
          </a:xfrm>
          <a:prstGeom prst="rect">
            <a:avLst/>
          </a:prstGeom>
        </p:spPr>
        <p:txBody>
          <a:bodyPr vert="horz" anchor="b"/>
          <a:lstStyle>
            <a:lvl1pPr algn="r" eaLnBrk="1" latinLnBrk="0" hangingPunct="1">
              <a:defRPr kumimoji="0" sz="1000" b="0">
                <a:solidFill>
                  <a:schemeClr val="tx1"/>
                </a:solidFill>
              </a:defRPr>
            </a:lvl1pPr>
            <a:extLst/>
          </a:lstStyle>
          <a:p>
            <a:fld id="{539140A3-30F8-409A-98ED-D044548F1785}"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r" rtl="1"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r" rtl="1"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r" rtl="1"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r" rtl="1"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r" rtl="1"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r" rtl="1"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r" rtl="1"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r" rtl="1"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r" rtl="1"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55576" y="332657"/>
            <a:ext cx="7772400" cy="936103"/>
          </a:xfrm>
        </p:spPr>
        <p:txBody>
          <a:bodyPr/>
          <a:lstStyle/>
          <a:p>
            <a:pPr algn="ctr"/>
            <a:r>
              <a:rPr lang="ar-SA" dirty="0" smtClean="0"/>
              <a:t>وكالة الأنباء السعودية</a:t>
            </a:r>
            <a:endParaRPr lang="ar-SA" dirty="0"/>
          </a:p>
        </p:txBody>
      </p:sp>
      <p:sp>
        <p:nvSpPr>
          <p:cNvPr id="3" name="Subtitle 2"/>
          <p:cNvSpPr>
            <a:spLocks noGrp="1"/>
          </p:cNvSpPr>
          <p:nvPr>
            <p:ph type="subTitle" idx="1"/>
          </p:nvPr>
        </p:nvSpPr>
        <p:spPr>
          <a:xfrm>
            <a:off x="467544" y="1412777"/>
            <a:ext cx="8280920" cy="5184576"/>
          </a:xfrm>
        </p:spPr>
        <p:txBody>
          <a:bodyPr>
            <a:normAutofit fontScale="40000" lnSpcReduction="20000"/>
          </a:bodyPr>
          <a:lstStyle/>
          <a:p>
            <a:endParaRPr lang="ar-SA" dirty="0" smtClean="0"/>
          </a:p>
          <a:p>
            <a:endParaRPr lang="ar-SA" dirty="0" smtClean="0"/>
          </a:p>
          <a:p>
            <a:r>
              <a:rPr lang="ar-SA" sz="5900" b="1" dirty="0" smtClean="0">
                <a:solidFill>
                  <a:srgbClr val="FF0000"/>
                </a:solidFill>
              </a:rPr>
              <a:t>تأسيس الوكالة وعلاقاتها الخارجية : </a:t>
            </a:r>
            <a:r>
              <a:rPr lang="ar-SA" sz="5900" b="1" dirty="0" smtClean="0"/>
              <a:t/>
            </a:r>
            <a:br>
              <a:rPr lang="ar-SA" sz="5900" b="1" dirty="0" smtClean="0"/>
            </a:br>
            <a:r>
              <a:rPr lang="ar-SA" sz="5900" b="1" dirty="0" smtClean="0"/>
              <a:t>تأسست وكالة الأنباء السعودية ( واس ) عام 1390هـ ـ 1971م ، وهي أول وكالة أنباء </a:t>
            </a:r>
            <a:r>
              <a:rPr lang="ar-SA" sz="5900" b="1" dirty="0" smtClean="0"/>
              <a:t>وطنية.</a:t>
            </a:r>
          </a:p>
          <a:p>
            <a:r>
              <a:rPr lang="ar-SA" sz="5900" b="1" dirty="0" smtClean="0">
                <a:solidFill>
                  <a:srgbClr val="FF0000"/>
                </a:solidFill>
              </a:rPr>
              <a:t>الهدف </a:t>
            </a:r>
            <a:r>
              <a:rPr lang="ar-SA" sz="5900" b="1" dirty="0" smtClean="0">
                <a:solidFill>
                  <a:srgbClr val="FF0000"/>
                </a:solidFill>
              </a:rPr>
              <a:t>من إنشائها </a:t>
            </a:r>
            <a:r>
              <a:rPr lang="ar-SA" sz="5900" b="1" dirty="0" smtClean="0"/>
              <a:t>أن تكون جهازاً مركزياً لجمع وتوزيع الأخبار المحلية والعالمية داخل المملكة وخارجها تواكب تطور المملكة في مرحلة هامة من مراحل نموها وتطورها وتعكس صورة حقيقية لواقع هذا البلاد وأهلها ولتكون مرآة صادقة لنقل المعلومات على مختلف أشكالها لمواطنيها من مواقع الأحداث في الداخل والخارج . </a:t>
            </a:r>
            <a:br>
              <a:rPr lang="ar-SA" sz="5900" b="1" dirty="0" smtClean="0"/>
            </a:br>
            <a:r>
              <a:rPr lang="ar-SA" sz="5900" b="1" dirty="0" smtClean="0"/>
              <a:t/>
            </a:r>
            <a:br>
              <a:rPr lang="ar-SA" sz="5900" b="1" dirty="0" smtClean="0"/>
            </a:br>
            <a:r>
              <a:rPr lang="ar-SA" sz="5900" b="1" dirty="0" smtClean="0"/>
              <a:t>ووكالة الأنباء السعودية عضو مؤسس في اتحاد الوكالات العربية ووكالة الأنباء الخليجية ووكالة الأنباء الإسلامية </a:t>
            </a:r>
            <a:r>
              <a:rPr lang="ar-SA" sz="5900" b="1" dirty="0" smtClean="0"/>
              <a:t>.</a:t>
            </a:r>
            <a:r>
              <a:rPr lang="ar-SA" sz="5900" b="1" dirty="0" smtClean="0"/>
              <a:t/>
            </a:r>
            <a:br>
              <a:rPr lang="ar-SA" sz="5900" b="1" dirty="0" smtClean="0"/>
            </a:br>
            <a:r>
              <a:rPr lang="ar-SA" sz="5900" b="1" dirty="0" smtClean="0"/>
              <a:t/>
            </a:r>
            <a:br>
              <a:rPr lang="ar-SA" sz="5900" b="1" dirty="0" smtClean="0"/>
            </a:br>
            <a:endParaRPr lang="ar-SA" sz="5900" dirty="0" smtClean="0"/>
          </a:p>
          <a:p>
            <a:pPr algn="l"/>
            <a:r>
              <a:rPr lang="ar-SA" sz="4500" dirty="0" smtClean="0"/>
              <a:t>المحاضرة الرابعة</a:t>
            </a:r>
            <a:endParaRPr lang="ar-SA" sz="4500" dirty="0" smtClean="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pPr>
              <a:buNone/>
            </a:pPr>
            <a:r>
              <a:rPr lang="ar-SA" sz="3200" b="1" dirty="0" smtClean="0"/>
              <a:t>الهوية الإسلامية في:</a:t>
            </a:r>
          </a:p>
          <a:p>
            <a:r>
              <a:rPr lang="ar-SA" dirty="0" smtClean="0"/>
              <a:t>السياسة الإعلامية للمملكة. </a:t>
            </a:r>
          </a:p>
          <a:p>
            <a:r>
              <a:rPr lang="ar-SA" dirty="0" smtClean="0"/>
              <a:t>الصحافة .</a:t>
            </a:r>
          </a:p>
          <a:p>
            <a:r>
              <a:rPr lang="ar-SA" dirty="0" smtClean="0"/>
              <a:t>الإذاعة .</a:t>
            </a:r>
          </a:p>
          <a:p>
            <a:r>
              <a:rPr lang="ar-SA" dirty="0" smtClean="0"/>
              <a:t>التلفزيون.</a:t>
            </a:r>
            <a:endParaRPr lang="ar-SA"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endParaRPr lang="ar-SA" dirty="0" smtClean="0"/>
          </a:p>
          <a:p>
            <a:endParaRPr lang="ar-SA" dirty="0" smtClean="0"/>
          </a:p>
          <a:p>
            <a:endParaRPr lang="ar-SA" dirty="0" smtClean="0"/>
          </a:p>
          <a:p>
            <a:pPr algn="ctr"/>
            <a:r>
              <a:rPr lang="ar-SA" sz="5400" b="1" dirty="0" smtClean="0"/>
              <a:t>انتهى</a:t>
            </a:r>
          </a:p>
          <a:p>
            <a:endParaRPr lang="ar-SA" dirty="0" smtClean="0"/>
          </a:p>
          <a:p>
            <a:endParaRPr lang="ar-SA" dirty="0" smtClean="0"/>
          </a:p>
          <a:p>
            <a:pPr algn="l"/>
            <a:r>
              <a:rPr lang="ar-SA" dirty="0" smtClean="0"/>
              <a:t>أ. ريم المطيري</a:t>
            </a:r>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3717032"/>
            <a:ext cx="8003232" cy="2290260"/>
          </a:xfrm>
        </p:spPr>
        <p:txBody>
          <a:bodyPr/>
          <a:lstStyle/>
          <a:p>
            <a:endParaRPr lang="ar-SA" dirty="0" smtClean="0"/>
          </a:p>
          <a:p>
            <a:endParaRPr lang="ar-SA" dirty="0" smtClean="0"/>
          </a:p>
          <a:p>
            <a:r>
              <a:rPr lang="ar-SA" dirty="0" smtClean="0"/>
              <a:t>.</a:t>
            </a:r>
            <a:endParaRPr lang="ar-SA" dirty="0"/>
          </a:p>
        </p:txBody>
      </p:sp>
      <p:sp>
        <p:nvSpPr>
          <p:cNvPr id="3" name="Title 2"/>
          <p:cNvSpPr>
            <a:spLocks noGrp="1"/>
          </p:cNvSpPr>
          <p:nvPr>
            <p:ph type="title"/>
          </p:nvPr>
        </p:nvSpPr>
        <p:spPr>
          <a:xfrm>
            <a:off x="539552" y="332656"/>
            <a:ext cx="8435280" cy="5976664"/>
          </a:xfrm>
        </p:spPr>
        <p:txBody>
          <a:bodyPr>
            <a:normAutofit/>
          </a:bodyPr>
          <a:lstStyle/>
          <a:p>
            <a:pPr algn="just"/>
            <a:r>
              <a:rPr lang="ar-SA" dirty="0" smtClean="0"/>
              <a:t/>
            </a:r>
            <a:br>
              <a:rPr lang="ar-SA" dirty="0" smtClean="0"/>
            </a:br>
            <a:r>
              <a:rPr lang="ar-SA" sz="4400" dirty="0" smtClean="0"/>
              <a:t> </a:t>
            </a:r>
            <a:r>
              <a:rPr lang="ar-SA" sz="3100" b="0" dirty="0" smtClean="0"/>
              <a:t>وقد خطت الوكالة منذ تأسيسها خطوات حثيثة في اتجاه استكمال المقومات الأساسية لوكالة أنباء حديثة وفعالة بحيث أصبحت خلال فترة وجيزة المصدر الأول والأساسي للأخبار في المملكة العربية السعودية كما اكتسبت خدماتها الأخبارية ثقة واسعة النطاق لما تميزت به من تحري الدقة والموضوعية وفقاً لأرفع المقاييس المهنية . </a:t>
            </a:r>
            <a:br>
              <a:rPr lang="ar-SA" sz="3100" b="0" dirty="0" smtClean="0"/>
            </a:br>
            <a:endParaRPr lang="ar-SA" sz="3100" b="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457200" y="274638"/>
            <a:ext cx="8229600" cy="5602634"/>
          </a:xfrm>
        </p:spPr>
        <p:txBody>
          <a:bodyPr>
            <a:normAutofit/>
          </a:bodyPr>
          <a:lstStyle/>
          <a:p>
            <a:pPr algn="r"/>
            <a:r>
              <a:rPr lang="ar-SA" dirty="0" smtClean="0"/>
              <a:t> </a:t>
            </a:r>
            <a:endParaRPr lang="ar-SA" dirty="0"/>
          </a:p>
        </p:txBody>
      </p:sp>
      <p:sp>
        <p:nvSpPr>
          <p:cNvPr id="4" name="Rectangle 3"/>
          <p:cNvSpPr/>
          <p:nvPr/>
        </p:nvSpPr>
        <p:spPr>
          <a:xfrm>
            <a:off x="395536" y="908720"/>
            <a:ext cx="8424936" cy="4524315"/>
          </a:xfrm>
          <a:prstGeom prst="rect">
            <a:avLst/>
          </a:prstGeom>
        </p:spPr>
        <p:txBody>
          <a:bodyPr wrap="square">
            <a:spAutoFit/>
          </a:bodyPr>
          <a:lstStyle/>
          <a:p>
            <a:pPr algn="just"/>
            <a:r>
              <a:rPr lang="ar-SA" sz="3200" dirty="0" smtClean="0"/>
              <a:t>وقد هيأ تقدم وسائل الاتصال السلكية واللاسلكية في المملكة إمكانيات كبيرة لانتشار خدمات الوكالة الإخبارية بشكل سريع داخل المملكة وخارجها ووضعها في متناول مختلف وسائل الإعلام المرئية والمسموعة والمقروءة وكذلك الدوائر الحكومية والمؤسسات التي تشترك في تلقي خدمات الوكالة اليومية المبثوثة من مقر الوكالة الرئيس في الرياض وقد سعت الوكالة منذ تأسيسها إلى إقامة علاقات تعاون وثيقة مع وكالات الأنباء العالمية والعربية </a:t>
            </a:r>
            <a:r>
              <a:rPr lang="ar-SA" sz="3200" dirty="0" smtClean="0"/>
              <a:t>والعديد </a:t>
            </a:r>
            <a:r>
              <a:rPr lang="ar-SA" sz="3200" dirty="0" smtClean="0"/>
              <a:t>من المؤسسات الإعلامية </a:t>
            </a:r>
            <a:r>
              <a:rPr lang="ar-SA" sz="3200" dirty="0" smtClean="0"/>
              <a:t>بهدف تنمية عملية التبادل الاخباري.</a:t>
            </a:r>
            <a:endParaRPr lang="ar-SA" sz="32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457200" y="274638"/>
            <a:ext cx="8229600" cy="4738538"/>
          </a:xfrm>
        </p:spPr>
        <p:txBody>
          <a:bodyPr>
            <a:normAutofit/>
          </a:bodyPr>
          <a:lstStyle/>
          <a:p>
            <a:pPr algn="r"/>
            <a:r>
              <a:rPr lang="ar-SA" sz="3600" b="0" dirty="0" smtClean="0">
                <a:effectLst/>
              </a:rPr>
              <a:t>وقد تم تحويل الوكالة بقرار من مجلس الوزراء في 7 رجب 1433 إلى هيئة عامة تسمى </a:t>
            </a:r>
            <a:r>
              <a:rPr lang="ar-SA" sz="3600" b="0" dirty="0" smtClean="0">
                <a:effectLst/>
              </a:rPr>
              <a:t>(وكالة </a:t>
            </a:r>
            <a:r>
              <a:rPr lang="ar-SA" sz="3600" b="0" dirty="0" smtClean="0">
                <a:effectLst/>
              </a:rPr>
              <a:t>الأنباء </a:t>
            </a:r>
            <a:r>
              <a:rPr lang="ar-SA" sz="3600" b="0" dirty="0" smtClean="0">
                <a:effectLst/>
              </a:rPr>
              <a:t>السعودية)</a:t>
            </a:r>
            <a:br>
              <a:rPr lang="ar-SA" sz="3600" b="0" dirty="0" smtClean="0">
                <a:effectLst/>
              </a:rPr>
            </a:br>
            <a:r>
              <a:rPr lang="ar-SA" sz="3600" b="0" dirty="0" smtClean="0">
                <a:effectLst/>
              </a:rPr>
              <a:t> ترتبط </a:t>
            </a:r>
            <a:r>
              <a:rPr lang="ar-SA" sz="3600" b="0" dirty="0" smtClean="0">
                <a:effectLst/>
              </a:rPr>
              <a:t>إداريا بوزير الثقافة والإعلام ولها مجلس إدارة يرأسه وزير الثقافة والإعلام </a:t>
            </a:r>
            <a:r>
              <a:rPr lang="ar-SA" sz="3600" b="0" dirty="0" smtClean="0">
                <a:effectLst/>
              </a:rPr>
              <a:t>ويضم </a:t>
            </a:r>
            <a:r>
              <a:rPr lang="ar-SA" sz="3600" b="0" dirty="0" smtClean="0">
                <a:effectLst/>
              </a:rPr>
              <a:t>في عضويته ممثليين من عدد من الجهات </a:t>
            </a:r>
            <a:r>
              <a:rPr lang="ar-SA" sz="3600" b="0" dirty="0" smtClean="0">
                <a:effectLst/>
              </a:rPr>
              <a:t>الحكومية.</a:t>
            </a:r>
            <a:endParaRPr lang="ar-SA" sz="3600" b="0" dirty="0">
              <a:effectLst/>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idx="1"/>
          </p:nvPr>
        </p:nvSpPr>
        <p:spPr/>
        <p:txBody>
          <a:bodyPr>
            <a:normAutofit lnSpcReduction="10000"/>
          </a:bodyPr>
          <a:lstStyle/>
          <a:p>
            <a:pPr>
              <a:buNone/>
            </a:pPr>
            <a:r>
              <a:rPr lang="ar-SA" sz="3200" b="1" dirty="0" smtClean="0">
                <a:solidFill>
                  <a:srgbClr val="FF0000"/>
                </a:solidFill>
              </a:rPr>
              <a:t>هيكل الوكالة :</a:t>
            </a:r>
            <a:r>
              <a:rPr lang="ar-SA" sz="3200" b="1" dirty="0" smtClean="0"/>
              <a:t> </a:t>
            </a:r>
            <a:br>
              <a:rPr lang="ar-SA" sz="3200" b="1" dirty="0" smtClean="0"/>
            </a:br>
            <a:r>
              <a:rPr lang="ar-SA" sz="3200" b="1" dirty="0" smtClean="0"/>
              <a:t>هيئة عامة تتمتع بالشخصية الاعتبارية المستقلة ويعمل بها اكثر من 600 شخص ويرأسها رئيس بالمرتبة الممتازة يرتبط بمعالي وزير الثقافة والإعلام . </a:t>
            </a:r>
            <a:br>
              <a:rPr lang="ar-SA" sz="3200" b="1" dirty="0" smtClean="0"/>
            </a:br>
            <a:r>
              <a:rPr lang="ar-SA" sz="3200" b="1" dirty="0" smtClean="0"/>
              <a:t>ويرتبط بمعالي الرئيس </a:t>
            </a:r>
            <a:r>
              <a:rPr lang="ar-SA" sz="3200" b="1" u="sng" dirty="0" smtClean="0"/>
              <a:t>ثلاثة أقسام رئيسية هي :</a:t>
            </a:r>
            <a:r>
              <a:rPr lang="ar-SA" sz="3200" b="1" dirty="0" smtClean="0"/>
              <a:t> </a:t>
            </a:r>
            <a:br>
              <a:rPr lang="ar-SA" sz="3200" b="1" dirty="0" smtClean="0"/>
            </a:br>
            <a:endParaRPr lang="ar-SA" sz="3200" b="1" dirty="0" smtClean="0"/>
          </a:p>
          <a:p>
            <a:pPr>
              <a:buNone/>
            </a:pPr>
            <a:r>
              <a:rPr lang="ar-SA" sz="3200" b="1" dirty="0" smtClean="0"/>
              <a:t>أولاً </a:t>
            </a:r>
            <a:r>
              <a:rPr lang="ar-SA" sz="3200" b="1" dirty="0" smtClean="0"/>
              <a:t>: إدارة الأخبار </a:t>
            </a:r>
            <a:r>
              <a:rPr lang="ar-SA" sz="3200" b="1" dirty="0" smtClean="0"/>
              <a:t>والتحرير.</a:t>
            </a:r>
            <a:endParaRPr lang="ar-SA" sz="3200" b="1" dirty="0" smtClean="0"/>
          </a:p>
          <a:p>
            <a:pPr>
              <a:buNone/>
            </a:pPr>
            <a:r>
              <a:rPr lang="ar-SA" sz="3200" b="1" dirty="0" smtClean="0"/>
              <a:t>ثانياً </a:t>
            </a:r>
            <a:r>
              <a:rPr lang="ar-SA" sz="3200" b="1" dirty="0" smtClean="0"/>
              <a:t>: الإدارة </a:t>
            </a:r>
            <a:r>
              <a:rPr lang="ar-SA" sz="3200" b="1" dirty="0" smtClean="0"/>
              <a:t>الفنية.</a:t>
            </a:r>
          </a:p>
          <a:p>
            <a:pPr>
              <a:buNone/>
            </a:pPr>
            <a:r>
              <a:rPr lang="ar-SA" sz="3200" b="1" dirty="0" smtClean="0"/>
              <a:t>ثالثاً </a:t>
            </a:r>
            <a:r>
              <a:rPr lang="ar-SA" sz="3200" b="1" dirty="0" smtClean="0"/>
              <a:t>: إدارة الشئون </a:t>
            </a:r>
            <a:r>
              <a:rPr lang="ar-SA" sz="3200" b="1" dirty="0" smtClean="0"/>
              <a:t>الإدارية.</a:t>
            </a:r>
            <a:endParaRPr lang="ar-SA" sz="3200" b="1" dirty="0" smtClean="0"/>
          </a:p>
          <a:p>
            <a:pPr>
              <a:buNone/>
            </a:pPr>
            <a:endParaRPr lang="ar-SA" sz="3200" b="1"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457200" y="274638"/>
            <a:ext cx="8435280" cy="5890666"/>
          </a:xfrm>
        </p:spPr>
        <p:txBody>
          <a:bodyPr>
            <a:normAutofit fontScale="90000"/>
          </a:bodyPr>
          <a:lstStyle/>
          <a:p>
            <a:pPr algn="r"/>
            <a:r>
              <a:rPr lang="ar-SA" dirty="0" smtClean="0">
                <a:solidFill>
                  <a:srgbClr val="FF0000"/>
                </a:solidFill>
              </a:rPr>
              <a:t>دور وكالات الأنباء وأهميتها في العملية الإعلامية </a:t>
            </a:r>
            <a:r>
              <a:rPr lang="ar-SA" dirty="0" smtClean="0">
                <a:solidFill>
                  <a:srgbClr val="FF0000"/>
                </a:solidFill>
              </a:rPr>
              <a:t>:</a:t>
            </a:r>
            <a:r>
              <a:rPr lang="ar-SA" dirty="0" smtClean="0"/>
              <a:t/>
            </a:r>
            <a:br>
              <a:rPr lang="ar-SA" dirty="0" smtClean="0"/>
            </a:br>
            <a:r>
              <a:rPr lang="ar-SA" dirty="0" smtClean="0"/>
              <a:t>تعتبر وكالات الأنباء من ابرز وسائل الإعلام تأثيراً على الصعيدين الداخلي والخارجي.. وهذا التأثير ناتج عن سببين أساسيين </a:t>
            </a:r>
            <a:r>
              <a:rPr lang="ar-SA" dirty="0" smtClean="0"/>
              <a:t>:</a:t>
            </a:r>
            <a:br>
              <a:rPr lang="ar-SA" dirty="0" smtClean="0"/>
            </a:br>
            <a:r>
              <a:rPr lang="ar-SA" dirty="0" smtClean="0"/>
              <a:t>هو </a:t>
            </a:r>
            <a:r>
              <a:rPr lang="ar-SA" dirty="0" smtClean="0"/>
              <a:t>أن وكالة الأنباء لا يقتصر عملها على المحيط الداخلي وإنما يشمل نطاق عملها المحيط </a:t>
            </a:r>
            <a:r>
              <a:rPr lang="ar-SA" dirty="0" smtClean="0"/>
              <a:t>الخارجي.</a:t>
            </a:r>
            <a:br>
              <a:rPr lang="ar-SA" dirty="0" smtClean="0"/>
            </a:br>
            <a:r>
              <a:rPr lang="ar-SA" dirty="0" smtClean="0"/>
              <a:t> قادرة </a:t>
            </a:r>
            <a:r>
              <a:rPr lang="ar-SA" dirty="0" smtClean="0"/>
              <a:t>على الوصول إلى مناطق وبقع جغرافية تعجز وسائل الإعلام الأخرى عن الوصول إليها بسبب الأجهزة المستخدمة في نقل الخبر وبثه.</a:t>
            </a:r>
            <a:br>
              <a:rPr lang="ar-SA" dirty="0" smtClean="0"/>
            </a:br>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Autofit/>
          </a:bodyPr>
          <a:lstStyle/>
          <a:p>
            <a:pPr>
              <a:buNone/>
            </a:pPr>
            <a:r>
              <a:rPr lang="ar-SA" sz="2800" dirty="0" smtClean="0"/>
              <a:t>وتعرف وكالات الأنباء بأنها المؤسسة التي تمتلك إمكانيات واسعة تمكنها من استقبال الأخبار ونقلها وتستخدم شبكة من المراسلين لجمع الأخبار في عدد كبير من دول العالم.. كما تستخدم العديد من المحررين في مركزها الرئيسي يتولون تحرير المواد الإخبارية عالمية كانت أم محلية وإرسالها بأسرع وقت إلى مكاتب الوكالة في الخارج للتوزيع المحلي على الصحف ومحطات الإذاعة والى وكالات الأنباء المتعاقد معها والصحف ومحطات الإذاعة والتلفزيون خارج المناطق المشتركة فيها مباشرة.</a:t>
            </a:r>
            <a:br>
              <a:rPr lang="ar-SA" sz="2800" dirty="0" smtClean="0"/>
            </a:br>
            <a:r>
              <a:rPr lang="ar-SA" sz="2800" dirty="0" smtClean="0"/>
              <a:t>وتعد وكالات الأنباء أيضا بأنها وسيلة من وسائل الإعلام غير المباشرة تصل إلى الجمهور من خلال وسائل الإعلام الجماهيرية المعروفة كالصحافة المكتوبة والصحافة المسموعة والصحافة المسموعة المرئية.</a:t>
            </a:r>
            <a:br>
              <a:rPr lang="ar-SA" sz="2800" dirty="0" smtClean="0"/>
            </a:br>
            <a:r>
              <a:rPr lang="ar-SA" sz="2800" dirty="0" smtClean="0"/>
              <a:t>.</a:t>
            </a:r>
            <a:endParaRPr lang="ar-SA" sz="2800"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a:bodyPr>
          <a:lstStyle/>
          <a:p>
            <a:pPr lvl="2">
              <a:buNone/>
            </a:pPr>
            <a:r>
              <a:rPr lang="ar-SA" sz="2400" dirty="0" smtClean="0"/>
              <a:t>وهي المصدر الرئيسي الذي تعتمد عليه وسائل الإعلام وتقتبس منه الأخبار والمعلومات والممون الرئيسي لهذه الوسائل بالمادة الإخبارية على اختلاف أنواعها وأشكالها وتقوم بدور عالمي هام في نقل وتبادل الأنباء عبر القارات ويؤهلها للقيام بهذا الدور قدراتها التكنولوجية وكوادرها البشرية المدربة التي تستعين بها في جمع الأنباء وتوزيعها بلغات عديدة في مختلف أنحاء العالم* فضلا عن قدراتها المادية التي تجعلها قادرة على نقل أخبار العالم وتشكيل التصورات عن الأشخاص والشعوب والثقافات والوصول إلى كل إنسان على سطح الكرة الأرضية</a:t>
            </a:r>
            <a:endParaRPr lang="ar-SA"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pPr>
              <a:buNone/>
            </a:pPr>
            <a:r>
              <a:rPr lang="ar-SA" b="1" dirty="0" smtClean="0">
                <a:solidFill>
                  <a:srgbClr val="FF0000"/>
                </a:solidFill>
              </a:rPr>
              <a:t>الهوية الإسلامية في الإعلام السعودي:</a:t>
            </a:r>
          </a:p>
          <a:p>
            <a:pPr algn="ctr">
              <a:buNone/>
            </a:pPr>
            <a:endParaRPr lang="ar-SA" b="1" dirty="0" smtClean="0">
              <a:solidFill>
                <a:srgbClr val="FF0000"/>
              </a:solidFill>
            </a:endParaRPr>
          </a:p>
          <a:p>
            <a:pPr algn="ctr">
              <a:buNone/>
            </a:pPr>
            <a:endParaRPr lang="ar-SA" b="1" dirty="0" smtClean="0">
              <a:solidFill>
                <a:srgbClr val="FF0000"/>
              </a:solidFill>
            </a:endParaRPr>
          </a:p>
          <a:p>
            <a:pPr algn="ctr">
              <a:buNone/>
            </a:pPr>
            <a:endParaRPr lang="ar-SA" b="1" dirty="0" smtClean="0">
              <a:solidFill>
                <a:srgbClr val="FF0000"/>
              </a:solidFill>
            </a:endParaRPr>
          </a:p>
          <a:p>
            <a:pPr algn="ctr">
              <a:buNone/>
            </a:pPr>
            <a:r>
              <a:rPr lang="ar-SA" sz="4000" b="1" i="1" dirty="0" smtClean="0">
                <a:solidFill>
                  <a:srgbClr val="002060"/>
                </a:solidFill>
              </a:rPr>
              <a:t>الهوية الإسلامية صفة مميزة للإعلام السعودي.</a:t>
            </a:r>
          </a:p>
          <a:p>
            <a:pPr>
              <a:buNone/>
            </a:pPr>
            <a:endParaRPr lang="ar-SA" dirty="0" smtClean="0">
              <a:solidFill>
                <a:srgbClr val="002060"/>
              </a:solidFill>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244</TotalTime>
  <Words>298</Words>
  <Application>Microsoft Office PowerPoint</Application>
  <PresentationFormat>On-screen Show (4:3)</PresentationFormat>
  <Paragraphs>38</Paragraphs>
  <Slides>11</Slides>
  <Notes>1</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Concourse</vt:lpstr>
      <vt:lpstr>وكالة الأنباء السعودية</vt:lpstr>
      <vt:lpstr>  وقد خطت الوكالة منذ تأسيسها خطوات حثيثة في اتجاه استكمال المقومات الأساسية لوكالة أنباء حديثة وفعالة بحيث أصبحت خلال فترة وجيزة المصدر الأول والأساسي للأخبار في المملكة العربية السعودية كما اكتسبت خدماتها الأخبارية ثقة واسعة النطاق لما تميزت به من تحري الدقة والموضوعية وفقاً لأرفع المقاييس المهنية .  </vt:lpstr>
      <vt:lpstr> </vt:lpstr>
      <vt:lpstr>وقد تم تحويل الوكالة بقرار من مجلس الوزراء في 7 رجب 1433 إلى هيئة عامة تسمى (وكالة الأنباء السعودية)  ترتبط إداريا بوزير الثقافة والإعلام ولها مجلس إدارة يرأسه وزير الثقافة والإعلام ويضم في عضويته ممثليين من عدد من الجهات الحكومية.</vt:lpstr>
      <vt:lpstr>Slide 5</vt:lpstr>
      <vt:lpstr>دور وكالات الأنباء وأهميتها في العملية الإعلامية : تعتبر وكالات الأنباء من ابرز وسائل الإعلام تأثيراً على الصعيدين الداخلي والخارجي.. وهذا التأثير ناتج عن سببين أساسيين : هو أن وكالة الأنباء لا يقتصر عملها على المحيط الداخلي وإنما يشمل نطاق عملها المحيط الخارجي.  قادرة على الوصول إلى مناطق وبقع جغرافية تعجز وسائل الإعلام الأخرى عن الوصول إليها بسبب الأجهزة المستخدمة في نقل الخبر وبثه. </vt:lpstr>
      <vt:lpstr>Slide 7</vt:lpstr>
      <vt:lpstr>Slide 8</vt:lpstr>
      <vt:lpstr>Slide 9</vt:lpstr>
      <vt:lpstr>Slide 10</vt:lpstr>
      <vt:lpstr>Slide 11</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الصحافة السعودية </dc:title>
  <dc:creator>MediaLab5-17</dc:creator>
  <cp:lastModifiedBy>MediaLab5-17</cp:lastModifiedBy>
  <cp:revision>18</cp:revision>
  <dcterms:created xsi:type="dcterms:W3CDTF">2014-09-11T08:50:08Z</dcterms:created>
  <dcterms:modified xsi:type="dcterms:W3CDTF">2014-11-04T06:20:48Z</dcterms:modified>
</cp:coreProperties>
</file>

<file path=docProps/thumbnail.jpeg>
</file>