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0" d="100"/>
          <a:sy n="60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A8C4B-6189-4785-8627-19C13AF59CFD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ED64-78DF-43DD-9751-46322AB992FF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04327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6826A-12C7-4B83-BB16-65BEC236A0C9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2528-51EE-40F1-9B51-FFD2D2AB36E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57292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AC67-A4E3-4A63-A3F4-DBADF562CF43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659DB-406E-4576-B49C-112DD945BFE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917812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A8C4B-6189-4785-8627-19C13AF59CFD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ED64-78DF-43DD-9751-46322AB992FF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567422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9DDA9-F220-4319-9B84-1B091FBF073F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3DCD1-5F12-439E-845E-C5625E8E23FE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00944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A7F0C-6C73-40EC-A433-F017E379D60F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CD739-D5D2-4E1A-BE02-7BFC88355A0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74586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BE2F-738E-4E3C-964D-881D2539956D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396F-22FA-41F5-AE46-11ECC1F18A06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840573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2FC2C-21E2-40E1-B8BC-31C9C1F487F8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251F7-3233-4EC9-B3D3-C7F340146B3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77776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3A56-5C86-496F-A3CF-09E8D4420B66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E33A2-0657-4177-943C-28A7EE07D0F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320677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20E49-6106-407F-B6F2-FA29B0F6127C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1084D-00F1-4CF6-9591-ADC6413FECC9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20498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88D55-5D12-4121-89D8-11A4ABCEEA85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170B8-2D09-4ED7-823A-7CDDDA56CC9F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0153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9DDA9-F220-4319-9B84-1B091FBF073F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3DCD1-5F12-439E-845E-C5625E8E23FE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492541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77D69-C1C3-4C8A-ABDD-384230BD098D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95D41-F027-4236-AFF2-79E01CD5611B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19303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6826A-12C7-4B83-BB16-65BEC236A0C9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2528-51EE-40F1-9B51-FFD2D2AB36E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499147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AC67-A4E3-4A63-A3F4-DBADF562CF43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659DB-406E-4576-B49C-112DD945BFE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38408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A7F0C-6C73-40EC-A433-F017E379D60F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CD739-D5D2-4E1A-BE02-7BFC88355A0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166601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BE2F-738E-4E3C-964D-881D2539956D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396F-22FA-41F5-AE46-11ECC1F18A06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31101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2FC2C-21E2-40E1-B8BC-31C9C1F487F8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251F7-3233-4EC9-B3D3-C7F340146B3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52360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3A56-5C86-496F-A3CF-09E8D4420B66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E33A2-0657-4177-943C-28A7EE07D0F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028404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20E49-6106-407F-B6F2-FA29B0F6127C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1084D-00F1-4CF6-9591-ADC6413FECC9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86453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88D55-5D12-4121-89D8-11A4ABCEEA85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170B8-2D09-4ED7-823A-7CDDDA56CC9F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16997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77D69-C1C3-4C8A-ABDD-384230BD098D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95D41-F027-4236-AFF2-79E01CD5611B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284909"/>
      </p:ext>
    </p:extLst>
  </p:cSld>
  <p:clrMapOvr>
    <a:masterClrMapping/>
  </p:clrMapOvr>
  <p:transition spd="med">
    <p:wheel spokes="8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BA7D1B-9F4E-41AB-B9A2-454F6E2B5B53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B76123-B35B-4D19-96D8-C45EECBC6FC1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28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  <p:sndAc>
      <p:stSnd>
        <p:snd r:embed="rId13" name="chimes.wav"/>
      </p:stSnd>
    </p:sndAc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BA7D1B-9F4E-41AB-B9A2-454F6E2B5B53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15/02/36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B76123-B35B-4D19-96D8-C45EECBC6FC1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03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8"/>
    <p:sndAc>
      <p:stSnd>
        <p:snd r:embed="rId13" name="chimes.wav"/>
      </p:stSnd>
    </p:sndAc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09E915-79D3-4EDA-B2CC-47ECCBDD6704}" type="datetimeFigureOut">
              <a:rPr lang="ar-SA" smtClean="0"/>
              <a:t>16/02/36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835646-A60A-42CB-B8BC-A5927895DBB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35696" y="3501008"/>
            <a:ext cx="5637010" cy="882119"/>
          </a:xfrm>
        </p:spPr>
        <p:txBody>
          <a:bodyPr/>
          <a:lstStyle/>
          <a:p>
            <a:pPr algn="ctr"/>
            <a:r>
              <a:rPr lang="ar-SA" dirty="0" err="1" smtClean="0"/>
              <a:t>أ.نجلاء</a:t>
            </a:r>
            <a:r>
              <a:rPr lang="ar-SA" dirty="0" smtClean="0"/>
              <a:t> القاسم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ar-SA" dirty="0" smtClean="0"/>
              <a:t>لماذا يسئ الاطفال السلوك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79670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وان 1"/>
          <p:cNvSpPr>
            <a:spLocks noGrp="1"/>
          </p:cNvSpPr>
          <p:nvPr>
            <p:ph type="title"/>
          </p:nvPr>
        </p:nvSpPr>
        <p:spPr>
          <a:xfrm>
            <a:off x="468313" y="11113"/>
            <a:ext cx="8229600" cy="561975"/>
          </a:xfrm>
        </p:spPr>
        <p:txBody>
          <a:bodyPr/>
          <a:lstStyle/>
          <a:p>
            <a:r>
              <a:rPr lang="ar-SA" altLang="ar-SA" sz="2800" smtClean="0">
                <a:solidFill>
                  <a:srgbClr val="FF0000"/>
                </a:solidFill>
              </a:rPr>
              <a:t>اهداف السلوك المشكل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830177"/>
              </p:ext>
            </p:extLst>
          </p:nvPr>
        </p:nvGraphicFramePr>
        <p:xfrm>
          <a:off x="28575" y="765175"/>
          <a:ext cx="9115425" cy="610711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19777"/>
                <a:gridCol w="856987"/>
                <a:gridCol w="1197865"/>
                <a:gridCol w="1805416"/>
                <a:gridCol w="1555978"/>
                <a:gridCol w="2479402"/>
              </a:tblGrid>
              <a:tr h="712096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ما </a:t>
                      </a:r>
                      <a:r>
                        <a:rPr lang="ar-SA" sz="1800" dirty="0" err="1" smtClean="0"/>
                        <a:t>يعنقاده</a:t>
                      </a:r>
                      <a:r>
                        <a:rPr lang="ar-SA" sz="1800" dirty="0" smtClean="0"/>
                        <a:t> الطفل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الهدف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رده فعل المعلمة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استجابة الطفل</a:t>
                      </a:r>
                      <a:r>
                        <a:rPr lang="ar-SA" sz="1800" baseline="0" dirty="0" smtClean="0"/>
                        <a:t> لرده فعل المعلمة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السلوك المشكل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بدائل للمعلمة</a:t>
                      </a:r>
                      <a:endParaRPr lang="ar-SA" sz="1800" dirty="0"/>
                    </a:p>
                  </a:txBody>
                  <a:tcPr marL="91442" marR="91442"/>
                </a:tc>
              </a:tr>
              <a:tr h="2560347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احتاج الي ان لكون ملاحظ ويخدمني الاخرون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الاهتمام والانتباه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- منزعج</a:t>
                      </a:r>
                      <a:r>
                        <a:rPr lang="ar-SA" sz="1800" baseline="0" dirty="0" smtClean="0"/>
                        <a:t> الميل علي تذكير الطفل ان يتوقف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يتوقف السلوك  غير المقبول بشكل موقت 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 يستأنف السلوك لاحقا او يقاطع</a:t>
                      </a:r>
                      <a:r>
                        <a:rPr lang="ar-SA" sz="1800" baseline="0" dirty="0" smtClean="0"/>
                        <a:t> بطريقه متشابه او مختلفة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بان </a:t>
                      </a:r>
                      <a:r>
                        <a:rPr lang="ar-SA" sz="1800" dirty="0" err="1" smtClean="0"/>
                        <a:t>ويتنحب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- </a:t>
                      </a:r>
                      <a:r>
                        <a:rPr lang="ar-SA" sz="1800" dirty="0" smtClean="0"/>
                        <a:t>تجاهل</a:t>
                      </a:r>
                      <a:r>
                        <a:rPr lang="ar-SA" sz="1800" baseline="0" dirty="0" smtClean="0"/>
                        <a:t>  </a:t>
                      </a:r>
                      <a:r>
                        <a:rPr lang="ar-SA" sz="1800" baseline="0" dirty="0" smtClean="0"/>
                        <a:t>السلوك قدر الاستطاعة </a:t>
                      </a:r>
                      <a:endParaRPr lang="ar-SA" sz="1800" dirty="0" smtClean="0"/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اعطي</a:t>
                      </a:r>
                      <a:r>
                        <a:rPr lang="ar-SA" sz="1800" baseline="0" dirty="0" smtClean="0"/>
                        <a:t> انتباها للسلوك الايجابي ( عندما لا يطلب انتباه .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تحاش خدمه الطفل في أعمال لا تتطلب مساعدتك 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 -وجهي الطفل لنشاط اكثر مناسبه</a:t>
                      </a:r>
                      <a:endParaRPr lang="ar-SA" sz="1800" dirty="0"/>
                    </a:p>
                  </a:txBody>
                  <a:tcPr marL="91442" marR="91442"/>
                </a:tc>
              </a:tr>
              <a:tr h="2834670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أنت لا تستطيع التحكم</a:t>
                      </a:r>
                      <a:r>
                        <a:rPr lang="ar-SA" sz="1800" baseline="0" dirty="0" smtClean="0"/>
                        <a:t> بي وانني في موقع التحكم وانا الرئيس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السلطة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الغضب, السخط,</a:t>
                      </a:r>
                      <a:r>
                        <a:rPr lang="ar-SA" sz="1800" baseline="0" dirty="0" smtClean="0"/>
                        <a:t> الميل الي العراك او الاستسلام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يصعد السلوك او انه يخضع بتحدي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الإجابة الفورية</a:t>
                      </a:r>
                      <a:r>
                        <a:rPr lang="ar-SA" sz="1800" baseline="0" dirty="0" smtClean="0"/>
                        <a:t> علي طلب التعاون ( لا )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عنف سلبي ( عناد ) عنف  نشيط ( ضرب او تخريب )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قد </a:t>
                      </a:r>
                      <a:r>
                        <a:rPr lang="ar-SA" sz="1800" baseline="0" dirty="0" err="1" smtClean="0"/>
                        <a:t>يخطع</a:t>
                      </a:r>
                      <a:r>
                        <a:rPr lang="ar-SA" sz="1800" baseline="0" dirty="0" smtClean="0"/>
                        <a:t> الطفل موقتا ( خضوع موقتا</a:t>
                      </a:r>
                      <a:endParaRPr lang="ar-SA" sz="18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انسحبي من الصراع</a:t>
                      </a:r>
                      <a:r>
                        <a:rPr lang="ar-SA" sz="1800" baseline="0" dirty="0" smtClean="0"/>
                        <a:t> حول السلطة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لا تستلمي لصنع السلام اتركي النتائج تحدث </a:t>
                      </a:r>
                      <a:endParaRPr lang="ar-SA" sz="1800" dirty="0" smtClean="0"/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عطي</a:t>
                      </a:r>
                      <a:r>
                        <a:rPr lang="ar-SA" sz="1800" baseline="0" dirty="0" smtClean="0"/>
                        <a:t> اختيارات حتي يستطيع الطفل صنع القرار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- ساعد الطفل في استخدام القوه </a:t>
                      </a:r>
                      <a:r>
                        <a:rPr lang="ar-SA" sz="1800" baseline="0" dirty="0" err="1" smtClean="0"/>
                        <a:t>والسلطه</a:t>
                      </a:r>
                      <a:r>
                        <a:rPr lang="ar-SA" sz="1800" baseline="0" dirty="0" smtClean="0"/>
                        <a:t> في مواقف ايجابيه</a:t>
                      </a:r>
                      <a:endParaRPr lang="ar-SA" sz="1800" dirty="0"/>
                    </a:p>
                  </a:txBody>
                  <a:tcPr marL="91442" marR="9144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609823"/>
      </p:ext>
    </p:extLst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وان 1"/>
          <p:cNvSpPr>
            <a:spLocks noGrp="1"/>
          </p:cNvSpPr>
          <p:nvPr>
            <p:ph type="title"/>
          </p:nvPr>
        </p:nvSpPr>
        <p:spPr>
          <a:xfrm>
            <a:off x="468313" y="31750"/>
            <a:ext cx="8229600" cy="777875"/>
          </a:xfrm>
        </p:spPr>
        <p:txBody>
          <a:bodyPr/>
          <a:lstStyle/>
          <a:p>
            <a:r>
              <a:rPr lang="ar-SA" altLang="ar-SA" sz="2800" b="1" smtClean="0">
                <a:solidFill>
                  <a:srgbClr val="FF0000"/>
                </a:solidFill>
              </a:rPr>
              <a:t>اهداف السلوك المشكل 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712657"/>
              </p:ext>
            </p:extLst>
          </p:nvPr>
        </p:nvGraphicFramePr>
        <p:xfrm>
          <a:off x="28575" y="765175"/>
          <a:ext cx="9115425" cy="583245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19777"/>
                <a:gridCol w="856987"/>
                <a:gridCol w="1197865"/>
                <a:gridCol w="1805416"/>
                <a:gridCol w="1555978"/>
                <a:gridCol w="2479402"/>
              </a:tblGrid>
              <a:tr h="711869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ما </a:t>
                      </a:r>
                      <a:r>
                        <a:rPr lang="ar-SA" sz="1800" dirty="0" err="1" smtClean="0"/>
                        <a:t>يعنقاده</a:t>
                      </a:r>
                      <a:r>
                        <a:rPr lang="ar-SA" sz="1800" dirty="0" smtClean="0"/>
                        <a:t> الطفل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الهدف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رده فعل المعلمة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استجابة الطفل</a:t>
                      </a:r>
                      <a:r>
                        <a:rPr lang="ar-SA" sz="1800" baseline="0" dirty="0" smtClean="0"/>
                        <a:t> لرده فعل المعلمة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السلوك المشكل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بدائل للمعلمة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</a:tr>
              <a:tr h="2559947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انت</a:t>
                      </a:r>
                      <a:r>
                        <a:rPr lang="ar-SA" sz="1800" baseline="0" dirty="0" smtClean="0"/>
                        <a:t> لا تحبني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r>
                        <a:rPr lang="ar-SA" sz="1800" dirty="0" smtClean="0"/>
                        <a:t>الانتقام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dirty="0" smtClean="0"/>
                        <a:t>يجرح شعور</a:t>
                      </a:r>
                      <a:r>
                        <a:rPr lang="ar-SA" sz="1800" baseline="0" dirty="0" smtClean="0"/>
                        <a:t> المعلمة بعميق وشعور بالألم النفسي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baseline="0" dirty="0" smtClean="0"/>
                        <a:t>الميل الي الانتقام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dirty="0" smtClean="0"/>
                        <a:t>يبحث عن انتقام اكبر من خلال تصعيد السلوك المشكل </a:t>
                      </a:r>
                      <a:r>
                        <a:rPr lang="ar-SA" sz="1800" baseline="0" dirty="0" smtClean="0"/>
                        <a:t>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baseline="0" dirty="0" smtClean="0"/>
                        <a:t>البحث عن سلاح اخر</a:t>
                      </a:r>
                      <a:endParaRPr lang="ar-SA" sz="1800" dirty="0" smtClean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r>
                        <a:rPr lang="ar-SA" sz="1800" dirty="0" smtClean="0"/>
                        <a:t>يضرب او يشتم المعلمة عندما لا يحقق ما يريد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r>
                        <a:rPr lang="ar-SA" sz="1800" dirty="0" smtClean="0"/>
                        <a:t>- تجنبي </a:t>
                      </a:r>
                      <a:r>
                        <a:rPr lang="ar-SA" sz="1800" dirty="0" smtClean="0"/>
                        <a:t>الشعور بالألم النفسي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dirty="0" smtClean="0"/>
                        <a:t>تجنبي معاقبه الطفل </a:t>
                      </a:r>
                      <a:endParaRPr lang="ar-SA" sz="18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dirty="0" smtClean="0"/>
                        <a:t>الاستجابة</a:t>
                      </a:r>
                      <a:r>
                        <a:rPr lang="ar-SA" sz="1800" baseline="0" dirty="0" smtClean="0"/>
                        <a:t> بطريقه غير متوقعه</a:t>
                      </a:r>
                      <a:endParaRPr lang="ar-SA" sz="18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dirty="0" smtClean="0"/>
                        <a:t>ابني</a:t>
                      </a:r>
                      <a:r>
                        <a:rPr lang="ar-SA" sz="1800" baseline="0" dirty="0" smtClean="0"/>
                        <a:t> علاقه وثقه واحترام متبادل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ar-SA" sz="1800" baseline="0" dirty="0" smtClean="0"/>
                        <a:t>حاول اقناع الطفل بانه محبوب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</a:tr>
              <a:tr h="2011384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ان</a:t>
                      </a:r>
                      <a:r>
                        <a:rPr lang="ar-SA" sz="1800" baseline="0" dirty="0" smtClean="0"/>
                        <a:t> غير مفيد ولا اقدر</a:t>
                      </a:r>
                      <a:r>
                        <a:rPr lang="ar-SA" sz="1800" dirty="0" smtClean="0"/>
                        <a:t> 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استعراض العجز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قنوط يأس التوجيه</a:t>
                      </a:r>
                      <a:r>
                        <a:rPr lang="ar-SA" sz="1800" baseline="0" dirty="0" smtClean="0"/>
                        <a:t> الي مواقفه الطفل علي انه لا يوجد ما يمكن عمله 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يتجاوب بسلبيه يفشل في التجاوب مع أي </a:t>
                      </a:r>
                      <a:r>
                        <a:rPr lang="ar-SA" sz="1800" dirty="0" err="1" smtClean="0"/>
                        <a:t>شي</a:t>
                      </a:r>
                      <a:r>
                        <a:rPr lang="ar-SA" sz="1800" dirty="0" smtClean="0"/>
                        <a:t> يقدم 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الخوف</a:t>
                      </a:r>
                      <a:r>
                        <a:rPr lang="ar-SA" sz="1800" baseline="0" dirty="0" smtClean="0"/>
                        <a:t> من </a:t>
                      </a:r>
                      <a:r>
                        <a:rPr lang="ar-SA" sz="1800" baseline="0" dirty="0" smtClean="0"/>
                        <a:t>المحاولة </a:t>
                      </a:r>
                      <a:r>
                        <a:rPr lang="ar-SA" sz="1800" baseline="0" dirty="0" smtClean="0"/>
                        <a:t>او </a:t>
                      </a:r>
                      <a:r>
                        <a:rPr lang="ar-SA" sz="1800" baseline="0" dirty="0" smtClean="0"/>
                        <a:t>عدم ابدا  </a:t>
                      </a:r>
                      <a:r>
                        <a:rPr lang="ar-SA" sz="1800" baseline="0" dirty="0" smtClean="0"/>
                        <a:t>أي تحسن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-يبكي انا </a:t>
                      </a:r>
                      <a:r>
                        <a:rPr lang="ar-SA" sz="1800" dirty="0" smtClean="0"/>
                        <a:t>لا يستطيع</a:t>
                      </a:r>
                      <a:r>
                        <a:rPr lang="ar-SA" sz="1800" baseline="0" dirty="0" smtClean="0"/>
                        <a:t>  </a:t>
                      </a:r>
                      <a:r>
                        <a:rPr lang="ar-SA" sz="1800" baseline="0" dirty="0" smtClean="0"/>
                        <a:t>القيام بذلك او يتذمر 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توقف</a:t>
                      </a:r>
                      <a:r>
                        <a:rPr lang="ar-SA" sz="1800" baseline="0" dirty="0" smtClean="0"/>
                        <a:t> عن النقد نهائيا </a:t>
                      </a:r>
                      <a:endParaRPr lang="ar-SA" sz="1800" dirty="0" smtClean="0"/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-تجنبي الشعور بالشفقة ولا تيأس نهائيا </a:t>
                      </a: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شجعني أي محاوله او جهد حتي لو كانت طفيفة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dirty="0" smtClean="0"/>
                        <a:t>ركز</a:t>
                      </a:r>
                      <a:r>
                        <a:rPr lang="ar-SA" sz="1800" baseline="0" dirty="0" smtClean="0"/>
                        <a:t> علي </a:t>
                      </a:r>
                      <a:r>
                        <a:rPr lang="ar-SA" sz="1800" baseline="0" dirty="0" err="1" smtClean="0"/>
                        <a:t>مالذي</a:t>
                      </a:r>
                      <a:r>
                        <a:rPr lang="ar-SA" sz="1800" baseline="0" dirty="0" smtClean="0"/>
                        <a:t> </a:t>
                      </a:r>
                      <a:r>
                        <a:rPr lang="ar-SA" sz="1800" baseline="0" dirty="0" smtClean="0"/>
                        <a:t>الطفل من نقاء قوه </a:t>
                      </a:r>
                      <a:endParaRPr lang="ar-SA" sz="1800" baseline="0" dirty="0" smtClean="0"/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العزو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sz="1800" baseline="0" dirty="0" smtClean="0"/>
                        <a:t>تجزأه المهام </a:t>
                      </a:r>
                      <a:endParaRPr lang="ar-SA" sz="1800" dirty="0"/>
                    </a:p>
                  </a:txBody>
                  <a:tcPr marL="91442" marR="91442" marT="45706" marB="457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82916"/>
      </p:ext>
    </p:extLst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دفق الهواء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دفق الهواء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فق الهواء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326</Words>
  <Application>Microsoft Office PowerPoint</Application>
  <PresentationFormat>عرض على الشاشة (3:4)‏</PresentationFormat>
  <Paragraphs>61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3</vt:i4>
      </vt:variant>
    </vt:vector>
  </HeadingPairs>
  <TitlesOfParts>
    <vt:vector size="6" baseType="lpstr">
      <vt:lpstr>سمة Office</vt:lpstr>
      <vt:lpstr>1_سمة Office</vt:lpstr>
      <vt:lpstr>دفق الهواء</vt:lpstr>
      <vt:lpstr>لماذا يسئ الاطفال السلوك </vt:lpstr>
      <vt:lpstr>اهداف السلوك المشكل</vt:lpstr>
      <vt:lpstr>اهداف السلوك المشكل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لماذا يسئ الاطفال السلوك </dc:title>
  <dc:creator>Mac</dc:creator>
  <cp:lastModifiedBy>Mac</cp:lastModifiedBy>
  <cp:revision>1</cp:revision>
  <dcterms:created xsi:type="dcterms:W3CDTF">2014-12-07T21:04:20Z</dcterms:created>
  <dcterms:modified xsi:type="dcterms:W3CDTF">2014-12-07T21:06:28Z</dcterms:modified>
</cp:coreProperties>
</file>