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60" r:id="rId1"/>
    <p:sldMasterId id="2147483672" r:id="rId2"/>
    <p:sldMasterId id="2147483684" r:id="rId3"/>
  </p:sldMasterIdLst>
  <p:sldIdLst>
    <p:sldId id="256" r:id="rId4"/>
    <p:sldId id="257" r:id="rId5"/>
    <p:sldId id="258" r:id="rId6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4380"/>
    <p:restoredTop sz="94660"/>
  </p:normalViewPr>
  <p:slideViewPr>
    <p:cSldViewPr>
      <p:cViewPr varScale="1">
        <p:scale>
          <a:sx n="60" d="100"/>
          <a:sy n="60" d="100"/>
        </p:scale>
        <p:origin x="-143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5" Type="http://schemas.openxmlformats.org/officeDocument/2006/relationships/slide" Target="slides/slide2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media/audio1.wav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1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1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1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2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2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2.xml"/><Relationship Id="rId1" Type="http://schemas.openxmlformats.org/officeDocument/2006/relationships/audio" Target="../media/audio1.wav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6A8C4B-6189-4785-8627-19C13AF59CFD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71ED64-78DF-43DD-9751-46322AB992FF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1804327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B6826A-12C7-4B83-BB16-65BEC236A0C9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BB2528-51EE-40F1-9B51-FFD2D2AB36E4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4557292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68AC67-A4E3-4A63-A3F4-DBADF562CF43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6659DB-406E-4576-B49C-112DD945BFE2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3917812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6A8C4B-6189-4785-8627-19C13AF59CFD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71ED64-78DF-43DD-9751-46322AB992FF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7567422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B9DDA9-F220-4319-9B84-1B091FBF073F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3DCD1-5F12-439E-845E-C5625E8E23FE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0100944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2A7F0C-6C73-40EC-A433-F017E379D60F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0CD739-D5D2-4E1A-BE02-7BFC88355A08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4774586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32BE2F-738E-4E3C-964D-881D2539956D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68396F-22FA-41F5-AE46-11ECC1F18A06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1840573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62FC2C-21E2-40E1-B8BC-31C9C1F487F8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5251F7-3233-4EC9-B3D3-C7F340146B3A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7677776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FB3A56-5C86-496F-A3CF-09E8D4420B66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AE33A2-0657-4177-943C-28A7EE07D0F8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8320677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320E49-6106-407F-B6F2-FA29B0F6127C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91084D-00F1-4CF6-9591-ADC6413FECC9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2120498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488D55-5D12-4121-89D8-11A4ABCEEA85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5170B8-2D09-4ED7-823A-7CDDDA56CC9F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040153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B9DDA9-F220-4319-9B84-1B091FBF073F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E3DCD1-5F12-439E-845E-C5625E8E23FE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41492541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ar-SA" noProof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277D69-C1C3-4C8A-ABDD-384230BD098D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895D41-F027-4236-AFF2-79E01CD5611B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0619303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B6826A-12C7-4B83-BB16-65BEC236A0C9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BB2528-51EE-40F1-9B51-FFD2D2AB36E4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8499147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68AC67-A4E3-4A63-A3F4-DBADF562CF43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6659DB-406E-4576-B49C-112DD945BFE2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86338408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2A7F0C-6C73-40EC-A433-F017E379D60F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0CD739-D5D2-4E1A-BE02-7BFC88355A08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0166601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ar-SA" smtClean="0"/>
              <a:t>انقر فوق الأيقونة لإضافة صورة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32BE2F-738E-4E3C-964D-881D2539956D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68396F-22FA-41F5-AE46-11ECC1F18A06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5331101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62FC2C-21E2-40E1-B8BC-31C9C1F487F8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5251F7-3233-4EC9-B3D3-C7F340146B3A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0552360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FB3A56-5C86-496F-A3CF-09E8D4420B66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AE33A2-0657-4177-943C-28A7EE07D0F8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2028404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320E49-6106-407F-B6F2-FA29B0F6127C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91084D-00F1-4CF6-9591-ADC6413FECC9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986453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488D55-5D12-4121-89D8-11A4ABCEEA85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5170B8-2D09-4ED7-823A-7CDDDA56CC9F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87216997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1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ar-SA" noProof="0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277D69-C1C3-4C8A-ABDD-384230BD098D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895D41-F027-4236-AFF2-79E01CD5611B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2284909"/>
      </p:ext>
    </p:extLst>
  </p:cSld>
  <p:clrMapOvr>
    <a:masterClrMapping/>
  </p:clrMapOvr>
  <p:transition spd="med">
    <p:wheel spokes="8"/>
    <p:sndAc>
      <p:stSnd>
        <p:snd r:embed="rId1" name="chimes.wav"/>
      </p:stSnd>
    </p:sndAc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عنصر نائب للعنوان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ar-SA" altLang="ar-SA" smtClean="0"/>
              <a:t>انقر لتحرير نمط العنوان الرئيسي</a:t>
            </a:r>
          </a:p>
        </p:txBody>
      </p:sp>
      <p:sp>
        <p:nvSpPr>
          <p:cNvPr id="1027" name="عنصر نائب للنص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altLang="ar-SA" smtClean="0"/>
              <a:t>انقر لتحرير أنماط النص الرئيسي</a:t>
            </a:r>
          </a:p>
          <a:p>
            <a:pPr lvl="1"/>
            <a:r>
              <a:rPr lang="ar-SA" altLang="ar-SA" smtClean="0"/>
              <a:t>المستوى الثاني</a:t>
            </a:r>
          </a:p>
          <a:p>
            <a:pPr lvl="2"/>
            <a:r>
              <a:rPr lang="ar-SA" altLang="ar-SA" smtClean="0"/>
              <a:t>المستوى الثالث</a:t>
            </a:r>
          </a:p>
          <a:p>
            <a:pPr lvl="3"/>
            <a:r>
              <a:rPr lang="ar-SA" altLang="ar-SA" smtClean="0"/>
              <a:t>المستوى الرابع</a:t>
            </a:r>
          </a:p>
          <a:p>
            <a:pPr lvl="4"/>
            <a:r>
              <a:rPr lang="ar-SA" altLang="ar-SA" smtClean="0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9FBA7D1B-9F4E-41AB-B9A2-454F6E2B5B53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0B76123-B35B-4D19-96D8-C45EECBC6FC1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92844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 spd="med">
    <p:wheel spokes="8"/>
    <p:sndAc>
      <p:stSnd>
        <p:snd r:embed="rId13" name="chimes.wav"/>
      </p:stSnd>
    </p:sndAc>
  </p:transition>
  <p:txStyles>
    <p:titleStyle>
      <a:lvl1pPr algn="ctr" rtl="1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2pPr>
      <a:lvl3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3pPr>
      <a:lvl4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4pPr>
      <a:lvl5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5pPr>
      <a:lvl6pPr marL="4572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6pPr>
      <a:lvl7pPr marL="9144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7pPr>
      <a:lvl8pPr marL="13716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8pPr>
      <a:lvl9pPr marL="18288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9pPr>
    </p:titleStyle>
    <p:bodyStyle>
      <a:lvl1pPr marL="342900" indent="-34290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عنصر نائب للعنوان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ar-SA" altLang="ar-SA" smtClean="0"/>
              <a:t>انقر لتحرير نمط العنوان الرئيسي</a:t>
            </a:r>
          </a:p>
        </p:txBody>
      </p:sp>
      <p:sp>
        <p:nvSpPr>
          <p:cNvPr id="1027" name="عنصر نائب للنص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ar-SA" altLang="ar-SA" smtClean="0"/>
              <a:t>انقر لتحرير أنماط النص الرئيسي</a:t>
            </a:r>
          </a:p>
          <a:p>
            <a:pPr lvl="1"/>
            <a:r>
              <a:rPr lang="ar-SA" altLang="ar-SA" smtClean="0"/>
              <a:t>المستوى الثاني</a:t>
            </a:r>
          </a:p>
          <a:p>
            <a:pPr lvl="2"/>
            <a:r>
              <a:rPr lang="ar-SA" altLang="ar-SA" smtClean="0"/>
              <a:t>المستوى الثالث</a:t>
            </a:r>
          </a:p>
          <a:p>
            <a:pPr lvl="3"/>
            <a:r>
              <a:rPr lang="ar-SA" altLang="ar-SA" smtClean="0"/>
              <a:t>المستوى الرابع</a:t>
            </a:r>
          </a:p>
          <a:p>
            <a:pPr lvl="4"/>
            <a:r>
              <a:rPr lang="ar-SA" altLang="ar-SA" smtClean="0"/>
              <a:t>المستوى الخامس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9FBA7D1B-9F4E-41AB-B9A2-454F6E2B5B53}" type="datetimeFigureOut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15/02/36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00B76123-B35B-4D19-96D8-C45EECBC6FC1}" type="slidenum">
              <a:rPr lang="ar-SA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ar-SA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20360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ransition spd="med">
    <p:wheel spokes="8"/>
    <p:sndAc>
      <p:stSnd>
        <p:snd r:embed="rId13" name="chimes.wav"/>
      </p:stSnd>
    </p:sndAc>
  </p:transition>
  <p:txStyles>
    <p:titleStyle>
      <a:lvl1pPr algn="ctr" rtl="1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2pPr>
      <a:lvl3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3pPr>
      <a:lvl4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4pPr>
      <a:lvl5pPr algn="ctr" rtl="1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5pPr>
      <a:lvl6pPr marL="4572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6pPr>
      <a:lvl7pPr marL="9144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7pPr>
      <a:lvl8pPr marL="13716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8pPr>
      <a:lvl9pPr marL="1828800" algn="ctr" rtl="1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cs typeface="Times New Roman" pitchFamily="18" charset="0"/>
        </a:defRPr>
      </a:lvl9pPr>
    </p:titleStyle>
    <p:bodyStyle>
      <a:lvl1pPr marL="342900" indent="-34290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rtl="1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ar-SA" smtClean="0"/>
              <a:t>انقر لتحرير نمط العنوان الرئيسي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3F09E915-79D3-4EDA-B2CC-47ECCBDD6704}" type="datetimeFigureOut">
              <a:rPr lang="ar-SA" smtClean="0"/>
              <a:t>16/02/36</a:t>
            </a:fld>
            <a:endParaRPr lang="ar-S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A7835646-A60A-42CB-B8BC-A5927895DBBB}" type="slidenum">
              <a:rPr lang="ar-SA" smtClean="0"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1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rtl="1" eaLnBrk="1" hangingPunct="1">
        <a:defRPr>
          <a:solidFill>
            <a:schemeClr val="tx2"/>
          </a:solidFill>
        </a:defRPr>
      </a:lvl2pPr>
      <a:lvl3pPr rtl="1" eaLnBrk="1" hangingPunct="1">
        <a:defRPr>
          <a:solidFill>
            <a:schemeClr val="tx2"/>
          </a:solidFill>
        </a:defRPr>
      </a:lvl3pPr>
      <a:lvl4pPr rtl="1" eaLnBrk="1" hangingPunct="1">
        <a:defRPr>
          <a:solidFill>
            <a:schemeClr val="tx2"/>
          </a:solidFill>
        </a:defRPr>
      </a:lvl4pPr>
      <a:lvl5pPr rtl="1" eaLnBrk="1" hangingPunct="1">
        <a:defRPr>
          <a:solidFill>
            <a:schemeClr val="tx2"/>
          </a:solidFill>
        </a:defRPr>
      </a:lvl5pPr>
      <a:lvl6pPr rtl="1" eaLnBrk="1" hangingPunct="1">
        <a:defRPr>
          <a:solidFill>
            <a:schemeClr val="tx2"/>
          </a:solidFill>
        </a:defRPr>
      </a:lvl6pPr>
      <a:lvl7pPr rtl="1" eaLnBrk="1" hangingPunct="1">
        <a:defRPr>
          <a:solidFill>
            <a:schemeClr val="tx2"/>
          </a:solidFill>
        </a:defRPr>
      </a:lvl7pPr>
      <a:lvl8pPr rtl="1" eaLnBrk="1" hangingPunct="1">
        <a:defRPr>
          <a:solidFill>
            <a:schemeClr val="tx2"/>
          </a:solidFill>
        </a:defRPr>
      </a:lvl8pPr>
      <a:lvl9pPr rtl="1" eaLnBrk="1" hangingPunct="1">
        <a:defRPr>
          <a:solidFill>
            <a:schemeClr val="tx2"/>
          </a:solidFill>
        </a:defRPr>
      </a:lvl9pPr>
    </p:titleStyle>
    <p:bodyStyle>
      <a:lvl1pPr marL="22860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r" defTabSz="914400" rtl="1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audio" Target="../media/audio1.wav"/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835696" y="3501008"/>
            <a:ext cx="5637010" cy="882119"/>
          </a:xfrm>
        </p:spPr>
        <p:txBody>
          <a:bodyPr/>
          <a:lstStyle/>
          <a:p>
            <a:pPr algn="ctr"/>
            <a:r>
              <a:rPr lang="ar-SA" dirty="0" err="1" smtClean="0"/>
              <a:t>أ.نجلاء</a:t>
            </a:r>
            <a:r>
              <a:rPr lang="ar-SA" dirty="0" smtClean="0"/>
              <a:t> القاسم</a:t>
            </a:r>
            <a:endParaRPr lang="ar-SA" dirty="0"/>
          </a:p>
        </p:txBody>
      </p:sp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1403648" y="908720"/>
            <a:ext cx="7175351" cy="1793167"/>
          </a:xfrm>
        </p:spPr>
        <p:txBody>
          <a:bodyPr/>
          <a:lstStyle/>
          <a:p>
            <a:pPr marL="182880" indent="0" algn="ctr">
              <a:buNone/>
            </a:pPr>
            <a:r>
              <a:rPr lang="ar-SA" dirty="0" smtClean="0"/>
              <a:t>لماذا يسئ الاطفال السلوك 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7796705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عنوان 1"/>
          <p:cNvSpPr>
            <a:spLocks noGrp="1"/>
          </p:cNvSpPr>
          <p:nvPr>
            <p:ph type="title"/>
          </p:nvPr>
        </p:nvSpPr>
        <p:spPr>
          <a:xfrm>
            <a:off x="468313" y="11113"/>
            <a:ext cx="8229600" cy="561975"/>
          </a:xfrm>
        </p:spPr>
        <p:txBody>
          <a:bodyPr/>
          <a:lstStyle/>
          <a:p>
            <a:r>
              <a:rPr lang="ar-SA" altLang="ar-SA" sz="2800" smtClean="0">
                <a:solidFill>
                  <a:srgbClr val="FF0000"/>
                </a:solidFill>
              </a:rPr>
              <a:t>اهداف السلوك المشكل</a:t>
            </a:r>
          </a:p>
        </p:txBody>
      </p:sp>
      <p:graphicFrame>
        <p:nvGraphicFramePr>
          <p:cNvPr id="3" name="جدول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91830177"/>
              </p:ext>
            </p:extLst>
          </p:nvPr>
        </p:nvGraphicFramePr>
        <p:xfrm>
          <a:off x="28575" y="765175"/>
          <a:ext cx="9115425" cy="6107113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219777"/>
                <a:gridCol w="856987"/>
                <a:gridCol w="1197865"/>
                <a:gridCol w="1805416"/>
                <a:gridCol w="1555978"/>
                <a:gridCol w="2479402"/>
              </a:tblGrid>
              <a:tr h="712096"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ما </a:t>
                      </a:r>
                      <a:r>
                        <a:rPr lang="ar-SA" sz="1800" dirty="0" err="1" smtClean="0"/>
                        <a:t>يعنقاده</a:t>
                      </a:r>
                      <a:r>
                        <a:rPr lang="ar-SA" sz="1800" dirty="0" smtClean="0"/>
                        <a:t> الطفل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الهدف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رده فعل المعلمة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استجابة الطفل</a:t>
                      </a:r>
                      <a:r>
                        <a:rPr lang="ar-SA" sz="1800" baseline="0" dirty="0" smtClean="0"/>
                        <a:t> لرده فعل المعلمة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السلوك المشكل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بدائل للمعلمة</a:t>
                      </a:r>
                      <a:endParaRPr lang="ar-SA" sz="1800" dirty="0"/>
                    </a:p>
                  </a:txBody>
                  <a:tcPr marL="91442" marR="91442"/>
                </a:tc>
              </a:tr>
              <a:tr h="2560347"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احتاج الي ان لكون ملاحظ ويخدمني الاخرون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الاهتمام والانتباه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- منزعج</a:t>
                      </a:r>
                      <a:r>
                        <a:rPr lang="ar-SA" sz="1800" baseline="0" dirty="0" smtClean="0"/>
                        <a:t> الميل علي تذكير الطفل ان يتوقف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يتوقف السلوك  غير المقبول بشكل موقت 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 يستأنف السلوك لاحقا او يقاطع</a:t>
                      </a:r>
                      <a:r>
                        <a:rPr lang="ar-SA" sz="1800" baseline="0" dirty="0" smtClean="0"/>
                        <a:t> بطريقه متشابه او مختلفة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بان </a:t>
                      </a:r>
                      <a:r>
                        <a:rPr lang="ar-SA" sz="1800" dirty="0" err="1" smtClean="0"/>
                        <a:t>ويتنحب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- </a:t>
                      </a:r>
                      <a:r>
                        <a:rPr lang="ar-SA" sz="1800" dirty="0" smtClean="0"/>
                        <a:t>تجاهل</a:t>
                      </a:r>
                      <a:r>
                        <a:rPr lang="ar-SA" sz="1800" baseline="0" dirty="0" smtClean="0"/>
                        <a:t>  </a:t>
                      </a:r>
                      <a:r>
                        <a:rPr lang="ar-SA" sz="1800" baseline="0" dirty="0" smtClean="0"/>
                        <a:t>السلوك قدر الاستطاعة </a:t>
                      </a:r>
                      <a:endParaRPr lang="ar-SA" sz="1800" dirty="0" smtClean="0"/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اعطي</a:t>
                      </a:r>
                      <a:r>
                        <a:rPr lang="ar-SA" sz="1800" baseline="0" dirty="0" smtClean="0"/>
                        <a:t> انتباها للسلوك الايجابي ( عندما لا يطلب انتباه .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baseline="0" dirty="0" smtClean="0"/>
                        <a:t>تحاش خدمه الطفل في أعمال لا تتطلب مساعدتك 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baseline="0" dirty="0" smtClean="0"/>
                        <a:t> -وجهي الطفل لنشاط اكثر مناسبه</a:t>
                      </a:r>
                      <a:endParaRPr lang="ar-SA" sz="1800" dirty="0"/>
                    </a:p>
                  </a:txBody>
                  <a:tcPr marL="91442" marR="91442"/>
                </a:tc>
              </a:tr>
              <a:tr h="2834670"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أنت لا تستطيع التحكم</a:t>
                      </a:r>
                      <a:r>
                        <a:rPr lang="ar-SA" sz="1800" baseline="0" dirty="0" smtClean="0"/>
                        <a:t> بي وانني في موقع التحكم وانا الرئيس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السلطة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الغضب, السخط,</a:t>
                      </a:r>
                      <a:r>
                        <a:rPr lang="ar-SA" sz="1800" baseline="0" dirty="0" smtClean="0"/>
                        <a:t> الميل الي العراك او الاستسلام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يصعد السلوك او انه يخضع بتحدي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الإجابة الفورية</a:t>
                      </a:r>
                      <a:r>
                        <a:rPr lang="ar-SA" sz="1800" baseline="0" dirty="0" smtClean="0"/>
                        <a:t> علي طلب التعاون ( لا )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baseline="0" dirty="0" smtClean="0"/>
                        <a:t>عنف سلبي ( عناد ) عنف  نشيط ( ضرب او تخريب )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baseline="0" dirty="0" smtClean="0"/>
                        <a:t>قد </a:t>
                      </a:r>
                      <a:r>
                        <a:rPr lang="ar-SA" sz="1800" baseline="0" dirty="0" err="1" smtClean="0"/>
                        <a:t>يخطع</a:t>
                      </a:r>
                      <a:r>
                        <a:rPr lang="ar-SA" sz="1800" baseline="0" dirty="0" smtClean="0"/>
                        <a:t> الطفل موقتا ( خضوع موقتا</a:t>
                      </a:r>
                      <a:endParaRPr lang="ar-SA" sz="1800" dirty="0"/>
                    </a:p>
                  </a:txBody>
                  <a:tcPr marL="91442" marR="91442"/>
                </a:tc>
                <a:tc>
                  <a:txBody>
                    <a:bodyPr/>
                    <a:lstStyle/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انسحبي من الصراع</a:t>
                      </a:r>
                      <a:r>
                        <a:rPr lang="ar-SA" sz="1800" baseline="0" dirty="0" smtClean="0"/>
                        <a:t> حول السلطة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baseline="0" dirty="0" smtClean="0"/>
                        <a:t>لا تستلمي لصنع السلام اتركي النتائج تحدث </a:t>
                      </a:r>
                      <a:endParaRPr lang="ar-SA" sz="1800" dirty="0" smtClean="0"/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عطي</a:t>
                      </a:r>
                      <a:r>
                        <a:rPr lang="ar-SA" sz="1800" baseline="0" dirty="0" smtClean="0"/>
                        <a:t> اختيارات حتي يستطيع الطفل صنع القرار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baseline="0" dirty="0" smtClean="0"/>
                        <a:t>- ساعد الطفل في استخدام القوه </a:t>
                      </a:r>
                      <a:r>
                        <a:rPr lang="ar-SA" sz="1800" baseline="0" dirty="0" err="1" smtClean="0"/>
                        <a:t>والسلطه</a:t>
                      </a:r>
                      <a:r>
                        <a:rPr lang="ar-SA" sz="1800" baseline="0" dirty="0" smtClean="0"/>
                        <a:t> في مواقف ايجابيه</a:t>
                      </a:r>
                      <a:endParaRPr lang="ar-SA" sz="1800" dirty="0"/>
                    </a:p>
                  </a:txBody>
                  <a:tcPr marL="91442" marR="91442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01609823"/>
      </p:ext>
    </p:extLst>
  </p:cSld>
  <p:clrMapOvr>
    <a:masterClrMapping/>
  </p:clrMapOvr>
  <p:transition spd="med">
    <p:wheel spokes="8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عنوان 1"/>
          <p:cNvSpPr>
            <a:spLocks noGrp="1"/>
          </p:cNvSpPr>
          <p:nvPr>
            <p:ph type="title"/>
          </p:nvPr>
        </p:nvSpPr>
        <p:spPr>
          <a:xfrm>
            <a:off x="468313" y="31750"/>
            <a:ext cx="8229600" cy="777875"/>
          </a:xfrm>
        </p:spPr>
        <p:txBody>
          <a:bodyPr/>
          <a:lstStyle/>
          <a:p>
            <a:r>
              <a:rPr lang="ar-SA" altLang="ar-SA" sz="2800" b="1" smtClean="0">
                <a:solidFill>
                  <a:srgbClr val="FF0000"/>
                </a:solidFill>
              </a:rPr>
              <a:t>اهداف السلوك المشكل </a:t>
            </a:r>
          </a:p>
        </p:txBody>
      </p:sp>
      <p:graphicFrame>
        <p:nvGraphicFramePr>
          <p:cNvPr id="3" name="جدول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2712657"/>
              </p:ext>
            </p:extLst>
          </p:nvPr>
        </p:nvGraphicFramePr>
        <p:xfrm>
          <a:off x="28575" y="765175"/>
          <a:ext cx="9115425" cy="5832453"/>
        </p:xfrm>
        <a:graphic>
          <a:graphicData uri="http://schemas.openxmlformats.org/drawingml/2006/table">
            <a:tbl>
              <a:tblPr rtl="1" firstRow="1" bandRow="1">
                <a:tableStyleId>{5C22544A-7EE6-4342-B048-85BDC9FD1C3A}</a:tableStyleId>
              </a:tblPr>
              <a:tblGrid>
                <a:gridCol w="1219777"/>
                <a:gridCol w="856987"/>
                <a:gridCol w="1197865"/>
                <a:gridCol w="1805416"/>
                <a:gridCol w="1555978"/>
                <a:gridCol w="2479402"/>
              </a:tblGrid>
              <a:tr h="711869"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ما </a:t>
                      </a:r>
                      <a:r>
                        <a:rPr lang="ar-SA" sz="1800" dirty="0" err="1" smtClean="0"/>
                        <a:t>يعنقاده</a:t>
                      </a:r>
                      <a:r>
                        <a:rPr lang="ar-SA" sz="1800" dirty="0" smtClean="0"/>
                        <a:t> الطفل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الهدف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رده فعل المعلمة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استجابة الطفل</a:t>
                      </a:r>
                      <a:r>
                        <a:rPr lang="ar-SA" sz="1800" baseline="0" dirty="0" smtClean="0"/>
                        <a:t> لرده فعل المعلمة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السلوك المشكل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بدائل للمعلمة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</a:tr>
              <a:tr h="2559947"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انت</a:t>
                      </a:r>
                      <a:r>
                        <a:rPr lang="ar-SA" sz="1800" baseline="0" dirty="0" smtClean="0"/>
                        <a:t> لا تحبني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r>
                        <a:rPr lang="ar-SA" sz="1800" dirty="0" smtClean="0"/>
                        <a:t>الانتقام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marL="285750" indent="-285750">
                        <a:buFontTx/>
                        <a:buChar char="-"/>
                      </a:pPr>
                      <a:r>
                        <a:rPr lang="ar-SA" sz="1800" dirty="0" smtClean="0"/>
                        <a:t>يجرح شعور</a:t>
                      </a:r>
                      <a:r>
                        <a:rPr lang="ar-SA" sz="1800" baseline="0" dirty="0" smtClean="0"/>
                        <a:t> المعلمة بعميق وشعور بالألم النفسي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ar-SA" sz="1800" baseline="0" dirty="0" smtClean="0"/>
                        <a:t>الميل الي الانتقام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marL="285750" indent="-285750">
                        <a:buFontTx/>
                        <a:buChar char="-"/>
                      </a:pPr>
                      <a:r>
                        <a:rPr lang="ar-SA" sz="1800" dirty="0" smtClean="0"/>
                        <a:t>يبحث عن انتقام اكبر من خلال تصعيد السلوك المشكل </a:t>
                      </a:r>
                      <a:r>
                        <a:rPr lang="ar-SA" sz="1800" baseline="0" dirty="0" smtClean="0"/>
                        <a:t> 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ar-SA" sz="1800" baseline="0" dirty="0" smtClean="0"/>
                        <a:t>البحث عن سلاح اخر</a:t>
                      </a:r>
                      <a:endParaRPr lang="ar-SA" sz="1800" dirty="0" smtClean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r>
                        <a:rPr lang="ar-SA" sz="1800" dirty="0" smtClean="0"/>
                        <a:t>يضرب او يشتم المعلمة عندما لا يحقق ما يريد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r>
                        <a:rPr lang="ar-SA" sz="1800" dirty="0" smtClean="0"/>
                        <a:t>- تجنبي </a:t>
                      </a:r>
                      <a:r>
                        <a:rPr lang="ar-SA" sz="1800" dirty="0" smtClean="0"/>
                        <a:t>الشعور بالألم النفسي 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ar-SA" sz="1800" dirty="0" smtClean="0"/>
                        <a:t>تجنبي معاقبه الطفل </a:t>
                      </a:r>
                      <a:endParaRPr lang="ar-SA" sz="1800" dirty="0" smtClean="0"/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ar-SA" sz="1800" dirty="0" smtClean="0"/>
                        <a:t>الاستجابة</a:t>
                      </a:r>
                      <a:r>
                        <a:rPr lang="ar-SA" sz="1800" baseline="0" dirty="0" smtClean="0"/>
                        <a:t> بطريقه غير متوقعه</a:t>
                      </a:r>
                      <a:endParaRPr lang="ar-SA" sz="1800" dirty="0" smtClean="0"/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ar-SA" sz="1800" dirty="0" smtClean="0"/>
                        <a:t>ابني</a:t>
                      </a:r>
                      <a:r>
                        <a:rPr lang="ar-SA" sz="1800" baseline="0" dirty="0" smtClean="0"/>
                        <a:t> علاقه وثقه واحترام متبادل</a:t>
                      </a:r>
                    </a:p>
                    <a:p>
                      <a:pPr marL="285750" indent="-285750">
                        <a:buFontTx/>
                        <a:buChar char="-"/>
                      </a:pPr>
                      <a:r>
                        <a:rPr lang="ar-SA" sz="1800" baseline="0" dirty="0" smtClean="0"/>
                        <a:t>حاول اقناع الطفل بانه محبوب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</a:tr>
              <a:tr h="2011384"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ان</a:t>
                      </a:r>
                      <a:r>
                        <a:rPr lang="ar-SA" sz="1800" baseline="0" dirty="0" smtClean="0"/>
                        <a:t> غير مفيد ولا اقدر</a:t>
                      </a:r>
                      <a:r>
                        <a:rPr lang="ar-SA" sz="1800" dirty="0" smtClean="0"/>
                        <a:t> 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استعراض العجز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rtl="1"/>
                      <a:r>
                        <a:rPr lang="ar-SA" sz="1800" dirty="0" smtClean="0"/>
                        <a:t>قنوط يأس التوجيه</a:t>
                      </a:r>
                      <a:r>
                        <a:rPr lang="ar-SA" sz="1800" baseline="0" dirty="0" smtClean="0"/>
                        <a:t> الي مواقفه الطفل علي انه لا يوجد ما يمكن عمله 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يتجاوب بسلبيه يفشل في التجاوب مع أي </a:t>
                      </a:r>
                      <a:r>
                        <a:rPr lang="ar-SA" sz="1800" dirty="0" err="1" smtClean="0"/>
                        <a:t>شي</a:t>
                      </a:r>
                      <a:r>
                        <a:rPr lang="ar-SA" sz="1800" dirty="0" smtClean="0"/>
                        <a:t> يقدم 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الخوف</a:t>
                      </a:r>
                      <a:r>
                        <a:rPr lang="ar-SA" sz="1800" baseline="0" dirty="0" smtClean="0"/>
                        <a:t> من </a:t>
                      </a:r>
                      <a:r>
                        <a:rPr lang="ar-SA" sz="1800" baseline="0" dirty="0" smtClean="0"/>
                        <a:t>المحاولة </a:t>
                      </a:r>
                      <a:r>
                        <a:rPr lang="ar-SA" sz="1800" baseline="0" dirty="0" smtClean="0"/>
                        <a:t>او </a:t>
                      </a:r>
                      <a:r>
                        <a:rPr lang="ar-SA" sz="1800" baseline="0" dirty="0" smtClean="0"/>
                        <a:t>عدم ابدا  </a:t>
                      </a:r>
                      <a:r>
                        <a:rPr lang="ar-SA" sz="1800" baseline="0" dirty="0" smtClean="0"/>
                        <a:t>أي تحسن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-يبكي انا </a:t>
                      </a:r>
                      <a:r>
                        <a:rPr lang="ar-SA" sz="1800" dirty="0" smtClean="0"/>
                        <a:t>لا يستطيع</a:t>
                      </a:r>
                      <a:r>
                        <a:rPr lang="ar-SA" sz="1800" baseline="0" dirty="0" smtClean="0"/>
                        <a:t>  </a:t>
                      </a:r>
                      <a:r>
                        <a:rPr lang="ar-SA" sz="1800" baseline="0" dirty="0" smtClean="0"/>
                        <a:t>القيام بذلك او يتذمر 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  <a:tc>
                  <a:txBody>
                    <a:bodyPr/>
                    <a:lstStyle/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توقف</a:t>
                      </a:r>
                      <a:r>
                        <a:rPr lang="ar-SA" sz="1800" baseline="0" dirty="0" smtClean="0"/>
                        <a:t> عن النقد نهائيا </a:t>
                      </a:r>
                      <a:endParaRPr lang="ar-SA" sz="1800" dirty="0" smtClean="0"/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baseline="0" dirty="0" smtClean="0"/>
                        <a:t>-تجنبي الشعور بالشفقة ولا تيأس نهائيا </a:t>
                      </a:r>
                    </a:p>
                    <a:p>
                      <a:pPr marL="285750" marR="0" lvl="0" indent="-285750" algn="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kumimoji="0" lang="ar-SA" sz="1800" b="0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cs typeface="+mn-cs"/>
                        </a:rPr>
                        <a:t>شجعني أي محاوله او جهد حتي لو كانت طفيفة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dirty="0" smtClean="0"/>
                        <a:t>ركز</a:t>
                      </a:r>
                      <a:r>
                        <a:rPr lang="ar-SA" sz="1800" baseline="0" dirty="0" smtClean="0"/>
                        <a:t> علي </a:t>
                      </a:r>
                      <a:r>
                        <a:rPr lang="ar-SA" sz="1800" baseline="0" dirty="0" err="1" smtClean="0"/>
                        <a:t>مالذي</a:t>
                      </a:r>
                      <a:r>
                        <a:rPr lang="ar-SA" sz="1800" baseline="0" dirty="0" smtClean="0"/>
                        <a:t> </a:t>
                      </a:r>
                      <a:r>
                        <a:rPr lang="ar-SA" sz="1800" baseline="0" dirty="0" smtClean="0"/>
                        <a:t>الطفل من نقاء قوه </a:t>
                      </a:r>
                      <a:endParaRPr lang="ar-SA" sz="1800" baseline="0" dirty="0" smtClean="0"/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baseline="0" dirty="0" smtClean="0"/>
                        <a:t>العزو</a:t>
                      </a:r>
                    </a:p>
                    <a:p>
                      <a:pPr marL="285750" indent="-285750" rtl="1">
                        <a:buFontTx/>
                        <a:buChar char="-"/>
                      </a:pPr>
                      <a:r>
                        <a:rPr lang="ar-SA" sz="1800" baseline="0" dirty="0" smtClean="0"/>
                        <a:t>تجزأه المهام </a:t>
                      </a:r>
                      <a:endParaRPr lang="ar-SA" sz="1800" dirty="0"/>
                    </a:p>
                  </a:txBody>
                  <a:tcPr marL="91442" marR="91442" marT="45706" marB="45706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6582916"/>
      </p:ext>
    </p:extLst>
  </p:cSld>
  <p:clrMapOvr>
    <a:masterClrMapping/>
  </p:clrMapOvr>
  <p:transition spd="med">
    <p:wheel spokes="8"/>
    <p:sndAc>
      <p:stSnd>
        <p:snd r:embed="rId2" name="chimes.wav"/>
      </p:stSnd>
    </p:sndAc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دفق الهواء">
  <a:themeElements>
    <a:clrScheme name="دفق الهواء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دفق الهواء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دفق الهواء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326</Words>
  <Application>Microsoft Office PowerPoint</Application>
  <PresentationFormat>عرض على الشاشة (3:4)‏</PresentationFormat>
  <Paragraphs>61</Paragraphs>
  <Slides>3</Slides>
  <Notes>0</Notes>
  <HiddenSlides>0</HiddenSlides>
  <MMClips>0</MMClips>
  <ScaleCrop>false</ScaleCrop>
  <HeadingPairs>
    <vt:vector size="4" baseType="variant">
      <vt:variant>
        <vt:lpstr>نسق</vt:lpstr>
      </vt:variant>
      <vt:variant>
        <vt:i4>3</vt:i4>
      </vt:variant>
      <vt:variant>
        <vt:lpstr>عناوين الشرائح</vt:lpstr>
      </vt:variant>
      <vt:variant>
        <vt:i4>3</vt:i4>
      </vt:variant>
    </vt:vector>
  </HeadingPairs>
  <TitlesOfParts>
    <vt:vector size="6" baseType="lpstr">
      <vt:lpstr>سمة Office</vt:lpstr>
      <vt:lpstr>1_سمة Office</vt:lpstr>
      <vt:lpstr>دفق الهواء</vt:lpstr>
      <vt:lpstr>لماذا يسئ الاطفال السلوك </vt:lpstr>
      <vt:lpstr>اهداف السلوك المشكل</vt:lpstr>
      <vt:lpstr>اهداف السلوك المشكل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لماذا يسئ الاطفال السلوك </dc:title>
  <dc:creator>Mac</dc:creator>
  <cp:lastModifiedBy>Mac</cp:lastModifiedBy>
  <cp:revision>1</cp:revision>
  <dcterms:created xsi:type="dcterms:W3CDTF">2014-12-07T21:04:20Z</dcterms:created>
  <dcterms:modified xsi:type="dcterms:W3CDTF">2014-12-07T21:06:28Z</dcterms:modified>
</cp:coreProperties>
</file>

<file path=docProps/thumbnail.jpeg>
</file>