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50" d="100"/>
          <a:sy n="50" d="100"/>
        </p:scale>
        <p:origin x="-1253"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15FBB05-FEE6-4D3D-8547-E7C269A11830}" type="datetimeFigureOut">
              <a:rPr lang="ar-SA" smtClean="0"/>
              <a:pPr/>
              <a:t>24/05/36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6EDDE73-7F63-4E8B-8967-E8469699C49A}"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15FBB05-FEE6-4D3D-8547-E7C269A11830}" type="datetimeFigureOut">
              <a:rPr lang="ar-SA" smtClean="0"/>
              <a:pPr/>
              <a:t>24/05/36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6EDDE73-7F63-4E8B-8967-E8469699C49A}"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15FBB05-FEE6-4D3D-8547-E7C269A11830}" type="datetimeFigureOut">
              <a:rPr lang="ar-SA" smtClean="0"/>
              <a:pPr/>
              <a:t>24/05/36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6EDDE73-7F63-4E8B-8967-E8469699C49A}"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15FBB05-FEE6-4D3D-8547-E7C269A11830}" type="datetimeFigureOut">
              <a:rPr lang="ar-SA" smtClean="0"/>
              <a:pPr/>
              <a:t>24/05/36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6EDDE73-7F63-4E8B-8967-E8469699C49A}"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15FBB05-FEE6-4D3D-8547-E7C269A11830}" type="datetimeFigureOut">
              <a:rPr lang="ar-SA" smtClean="0"/>
              <a:pPr/>
              <a:t>24/05/36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6EDDE73-7F63-4E8B-8967-E8469699C49A}"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15FBB05-FEE6-4D3D-8547-E7C269A11830}" type="datetimeFigureOut">
              <a:rPr lang="ar-SA" smtClean="0"/>
              <a:pPr/>
              <a:t>24/05/36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6EDDE73-7F63-4E8B-8967-E8469699C49A}"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B15FBB05-FEE6-4D3D-8547-E7C269A11830}" type="datetimeFigureOut">
              <a:rPr lang="ar-SA" smtClean="0"/>
              <a:pPr/>
              <a:t>24/05/36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6EDDE73-7F63-4E8B-8967-E8469699C49A}"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B15FBB05-FEE6-4D3D-8547-E7C269A11830}" type="datetimeFigureOut">
              <a:rPr lang="ar-SA" smtClean="0"/>
              <a:pPr/>
              <a:t>24/05/36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16EDDE73-7F63-4E8B-8967-E8469699C49A}"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15FBB05-FEE6-4D3D-8547-E7C269A11830}" type="datetimeFigureOut">
              <a:rPr lang="ar-SA" smtClean="0"/>
              <a:pPr/>
              <a:t>24/05/36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6EDDE73-7F63-4E8B-8967-E8469699C49A}"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15FBB05-FEE6-4D3D-8547-E7C269A11830}" type="datetimeFigureOut">
              <a:rPr lang="ar-SA" smtClean="0"/>
              <a:pPr/>
              <a:t>24/05/36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6EDDE73-7F63-4E8B-8967-E8469699C49A}"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15FBB05-FEE6-4D3D-8547-E7C269A11830}" type="datetimeFigureOut">
              <a:rPr lang="ar-SA" smtClean="0"/>
              <a:pPr/>
              <a:t>24/05/36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6EDDE73-7F63-4E8B-8967-E8469699C49A}"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15FBB05-FEE6-4D3D-8547-E7C269A11830}" type="datetimeFigureOut">
              <a:rPr lang="ar-SA" smtClean="0"/>
              <a:pPr/>
              <a:t>24/05/36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6EDDE73-7F63-4E8B-8967-E8469699C49A}"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28601"/>
            <a:ext cx="7772400" cy="1295400"/>
          </a:xfrm>
        </p:spPr>
        <p:style>
          <a:lnRef idx="3">
            <a:schemeClr val="lt1"/>
          </a:lnRef>
          <a:fillRef idx="1">
            <a:schemeClr val="accent3"/>
          </a:fillRef>
          <a:effectRef idx="1">
            <a:schemeClr val="accent3"/>
          </a:effectRef>
          <a:fontRef idx="minor">
            <a:schemeClr val="lt1"/>
          </a:fontRef>
        </p:style>
        <p:txBody>
          <a:bodyPr/>
          <a:lstStyle/>
          <a:p>
            <a:r>
              <a:rPr lang="ar-SA" dirty="0" smtClean="0"/>
              <a:t>المدخل إلى صعوبات التعلم</a:t>
            </a:r>
            <a:endParaRPr lang="ar-SA" dirty="0"/>
          </a:p>
        </p:txBody>
      </p:sp>
      <p:sp>
        <p:nvSpPr>
          <p:cNvPr id="3" name="عنوان فرعي 2"/>
          <p:cNvSpPr>
            <a:spLocks noGrp="1"/>
          </p:cNvSpPr>
          <p:nvPr>
            <p:ph type="subTitle" idx="1"/>
          </p:nvPr>
        </p:nvSpPr>
        <p:spPr>
          <a:xfrm>
            <a:off x="609600" y="1600200"/>
            <a:ext cx="7924800" cy="4876800"/>
          </a:xfrm>
        </p:spPr>
        <p:style>
          <a:lnRef idx="1">
            <a:schemeClr val="accent3"/>
          </a:lnRef>
          <a:fillRef idx="2">
            <a:schemeClr val="accent3"/>
          </a:fillRef>
          <a:effectRef idx="1">
            <a:schemeClr val="accent3"/>
          </a:effectRef>
          <a:fontRef idx="minor">
            <a:schemeClr val="dk1"/>
          </a:fontRef>
        </p:style>
        <p:txBody>
          <a:bodyPr>
            <a:normAutofit fontScale="55000" lnSpcReduction="20000"/>
          </a:bodyPr>
          <a:lstStyle/>
          <a:p>
            <a:pPr algn="r"/>
            <a:r>
              <a:rPr lang="ar-SA" dirty="0" smtClean="0"/>
              <a:t>في هذه المحاضرة سيتم</a:t>
            </a:r>
          </a:p>
          <a:p>
            <a:pPr algn="r"/>
            <a:r>
              <a:rPr lang="ar-SA" dirty="0" smtClean="0"/>
              <a:t>1- التعرف على المفاتيح الأساسية لتعريف صعوبات التعلم.</a:t>
            </a:r>
          </a:p>
          <a:p>
            <a:pPr algn="r"/>
            <a:r>
              <a:rPr lang="ar-SA" dirty="0" smtClean="0"/>
              <a:t>2-الإفراط في إجراءات التعرف.</a:t>
            </a:r>
          </a:p>
          <a:p>
            <a:pPr algn="r"/>
            <a:r>
              <a:rPr lang="ar-SA" dirty="0" smtClean="0"/>
              <a:t>3-اعتبارات أخرى.</a:t>
            </a:r>
          </a:p>
          <a:p>
            <a:pPr algn="r"/>
            <a:r>
              <a:rPr lang="ar-SA" dirty="0" smtClean="0"/>
              <a:t>4-إجراءات التعرف على صعوبات التعلم في مرحلة ما قبل المدرسة.</a:t>
            </a:r>
          </a:p>
          <a:p>
            <a:pPr algn="r"/>
            <a:r>
              <a:rPr lang="ar-SA" dirty="0" smtClean="0"/>
              <a:t>5-إجراءات التعرف على صعوبات التعلم في المرحلة الابتدائية المبكرة.</a:t>
            </a:r>
          </a:p>
          <a:p>
            <a:pPr algn="r"/>
            <a:r>
              <a:rPr lang="ar-SA" dirty="0" smtClean="0"/>
              <a:t>6-إجراءات التعرف على صعوبات التعلم في المرحلة الابتدائية المتقدمة والمرحلة المتوسطة.</a:t>
            </a:r>
          </a:p>
          <a:p>
            <a:pPr algn="r"/>
            <a:r>
              <a:rPr lang="ar-SA" dirty="0" smtClean="0"/>
              <a:t>7-تحديد نسبة التباين.</a:t>
            </a:r>
          </a:p>
          <a:p>
            <a:pPr algn="r"/>
            <a:r>
              <a:rPr lang="ar-SA" dirty="0" smtClean="0"/>
              <a:t>8-تحديد عدد المستويات الصفية.</a:t>
            </a:r>
          </a:p>
          <a:p>
            <a:pPr algn="r"/>
            <a:r>
              <a:rPr lang="ar-SA" dirty="0" smtClean="0"/>
              <a:t>9-حساب التباين.</a:t>
            </a:r>
          </a:p>
          <a:p>
            <a:pPr algn="r"/>
            <a:r>
              <a:rPr lang="ar-SA" dirty="0" smtClean="0"/>
              <a:t>10- المعادلات التي تستخدم التحصيل، الذكاء والعمر.</a:t>
            </a:r>
          </a:p>
          <a:p>
            <a:pPr algn="r"/>
            <a:r>
              <a:rPr lang="ar-SA" dirty="0" smtClean="0"/>
              <a:t>11-الضعف الاحصائي لمعادلات التباين.</a:t>
            </a:r>
          </a:p>
          <a:p>
            <a:pPr algn="r"/>
            <a:r>
              <a:rPr lang="ar-SA" dirty="0" smtClean="0"/>
              <a:t>12-الدرجات المعيارية.</a:t>
            </a:r>
          </a:p>
          <a:p>
            <a:pPr algn="r"/>
            <a:r>
              <a:rPr lang="ar-SA" dirty="0" smtClean="0"/>
              <a:t>13-معادلات الانحدار.</a:t>
            </a:r>
          </a:p>
          <a:p>
            <a:pPr algn="r"/>
            <a:r>
              <a:rPr lang="ar-SA" dirty="0" smtClean="0"/>
              <a:t>14-الأحكام الإكلينيكية.</a:t>
            </a:r>
          </a:p>
          <a:p>
            <a:pPr algn="r"/>
            <a:r>
              <a:rPr lang="ar-SA" dirty="0" smtClean="0"/>
              <a:t>15-خصائص التلاميذ ذوي صعوبات التعلم.</a:t>
            </a:r>
          </a:p>
          <a:p>
            <a:pPr algn="r"/>
            <a:r>
              <a:rPr lang="ar-SA" dirty="0" smtClean="0"/>
              <a:t>16-نسبة شيوع صعوبات التعلم.</a:t>
            </a:r>
          </a:p>
          <a:p>
            <a:pPr algn="r"/>
            <a:endParaRPr lang="ar-SA" dirty="0" smtClean="0"/>
          </a:p>
          <a:p>
            <a:pPr algn="r"/>
            <a:endParaRPr lang="ar-SA" dirty="0" smtClean="0"/>
          </a:p>
          <a:p>
            <a:pPr algn="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r>
              <a:rPr lang="ar-SA" dirty="0" smtClean="0"/>
              <a:t>عناصر التنبؤ بصعوبات التعلم</a:t>
            </a:r>
            <a:endParaRPr lang="ar-SA"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62500" lnSpcReduction="20000"/>
          </a:bodyPr>
          <a:lstStyle/>
          <a:p>
            <a:pPr>
              <a:buNone/>
            </a:pPr>
            <a:r>
              <a:rPr lang="ar-SA" dirty="0" smtClean="0"/>
              <a:t>1- معرفة الحروف الهجائية بالترتيب.</a:t>
            </a:r>
          </a:p>
          <a:p>
            <a:pPr>
              <a:buNone/>
            </a:pPr>
            <a:r>
              <a:rPr lang="ar-SA" dirty="0" smtClean="0"/>
              <a:t>2-تسمية الحروف الهجائية.</a:t>
            </a:r>
          </a:p>
          <a:p>
            <a:pPr>
              <a:buNone/>
            </a:pPr>
            <a:r>
              <a:rPr lang="ar-SA" dirty="0" smtClean="0"/>
              <a:t>3-معرفة الكلمات المتطابقة.</a:t>
            </a:r>
          </a:p>
          <a:p>
            <a:pPr>
              <a:buNone/>
            </a:pPr>
            <a:r>
              <a:rPr lang="ar-SA" dirty="0" smtClean="0"/>
              <a:t>4-معرفة المقاطع في الكلمة.</a:t>
            </a:r>
          </a:p>
          <a:p>
            <a:pPr>
              <a:buNone/>
            </a:pPr>
            <a:r>
              <a:rPr lang="ar-SA" dirty="0" smtClean="0"/>
              <a:t>5-تحليل الكلمة إلى أصواتها.</a:t>
            </a:r>
          </a:p>
          <a:p>
            <a:pPr>
              <a:buNone/>
            </a:pPr>
            <a:r>
              <a:rPr lang="ar-SA" dirty="0" smtClean="0"/>
              <a:t>6-تركيب الكلمة.</a:t>
            </a:r>
          </a:p>
          <a:p>
            <a:pPr>
              <a:buNone/>
            </a:pPr>
            <a:r>
              <a:rPr lang="ar-SA" dirty="0" smtClean="0"/>
              <a:t>7-تسمية الألوان الشائعة والأشياء في الصور.</a:t>
            </a:r>
          </a:p>
          <a:p>
            <a:pPr>
              <a:buNone/>
            </a:pPr>
            <a:r>
              <a:rPr lang="ar-SA" dirty="0" smtClean="0"/>
              <a:t>8-فهم المفردات.</a:t>
            </a:r>
          </a:p>
          <a:p>
            <a:pPr>
              <a:buNone/>
            </a:pPr>
            <a:r>
              <a:rPr lang="ar-SA" dirty="0" smtClean="0"/>
              <a:t>9-كتابة </a:t>
            </a:r>
            <a:r>
              <a:rPr lang="ar-SA" dirty="0" err="1" smtClean="0"/>
              <a:t>الأسم.</a:t>
            </a:r>
            <a:endParaRPr lang="ar-SA" dirty="0" smtClean="0"/>
          </a:p>
          <a:p>
            <a:pPr>
              <a:buNone/>
            </a:pPr>
            <a:r>
              <a:rPr lang="ar-SA" dirty="0" smtClean="0"/>
              <a:t>10-نسخ الأشكال.</a:t>
            </a:r>
          </a:p>
          <a:p>
            <a:pPr>
              <a:buNone/>
            </a:pPr>
            <a:r>
              <a:rPr lang="ar-SA" dirty="0" smtClean="0"/>
              <a:t>.............................الخ</a:t>
            </a:r>
          </a:p>
          <a:p>
            <a:pPr>
              <a:buNone/>
            </a:pPr>
            <a:r>
              <a:rPr lang="ar-SA" dirty="0" smtClean="0"/>
              <a:t>وتعتبر تقديرات المدرسين لمهارات استعداد التلميذ واستراتيجياته التعليمية مصدر تنبؤ أكثر فاعلية من الاختبارات المسحية.</a:t>
            </a:r>
          </a:p>
          <a:p>
            <a:pPr>
              <a:buNone/>
            </a:pPr>
            <a:r>
              <a:rPr lang="ar-SA" dirty="0" smtClean="0"/>
              <a:t>وتقدم ملاحظات الوالدين وسائل قيمة أخرى للتعرف.</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normAutofit fontScale="90000"/>
          </a:bodyPr>
          <a:lstStyle/>
          <a:p>
            <a:r>
              <a:rPr lang="ar-SA" dirty="0"/>
              <a:t/>
            </a:r>
            <a:br>
              <a:rPr lang="ar-SA" dirty="0"/>
            </a:br>
            <a:r>
              <a:rPr lang="ar-SA" dirty="0" smtClean="0"/>
              <a:t>إجراءات التعرف على صعوبات التعلم في المرحلة الابتدائية المتقدمة والمرحلة </a:t>
            </a:r>
            <a:r>
              <a:rPr lang="ar-SA" dirty="0" err="1" smtClean="0"/>
              <a:t>المتوسطة.</a:t>
            </a:r>
            <a:r>
              <a:rPr lang="ar-SA" dirty="0" smtClean="0"/>
              <a:t/>
            </a:r>
            <a:br>
              <a:rPr lang="ar-SA" dirty="0" smtClean="0"/>
            </a:br>
            <a:endParaRPr lang="ar-SA"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pPr>
              <a:buNone/>
            </a:pPr>
            <a:r>
              <a:rPr lang="ar-SA" dirty="0" smtClean="0"/>
              <a:t>يتفق معظم المتخصصون على أن التلاميذ الذين يحصلون على فرص كافية من التدريس هم من يجب أن يخضعوا لتصنيف صعوبات التعلم إذا ما أظهروا تفاوتاً شديداً بين التحصيل المتوقع والتحصيل الفعلي.</a:t>
            </a:r>
          </a:p>
          <a:p>
            <a:pPr>
              <a:buNone/>
            </a:pPr>
            <a:r>
              <a:rPr lang="ar-SA" dirty="0" smtClean="0"/>
              <a:t>تأخذ معادلات التباين بالاعتبار </a:t>
            </a:r>
          </a:p>
          <a:p>
            <a:pPr>
              <a:buNone/>
            </a:pPr>
            <a:r>
              <a:rPr lang="ar-SA" dirty="0" smtClean="0"/>
              <a:t>1- الذكاء.</a:t>
            </a:r>
          </a:p>
          <a:p>
            <a:pPr>
              <a:buNone/>
            </a:pPr>
            <a:r>
              <a:rPr lang="ar-SA" dirty="0" smtClean="0"/>
              <a:t>2-التحصيل.</a:t>
            </a:r>
          </a:p>
          <a:p>
            <a:pPr>
              <a:buNone/>
            </a:pPr>
            <a:r>
              <a:rPr lang="ar-SA" dirty="0" smtClean="0"/>
              <a:t>3- الخبرات التربوية السابقة.</a:t>
            </a:r>
          </a:p>
          <a:p>
            <a:pPr>
              <a:buNone/>
            </a:pPr>
            <a:r>
              <a:rPr lang="ar-SA" dirty="0" smtClean="0"/>
              <a:t>4-العمر.</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normAutofit fontScale="90000"/>
          </a:bodyPr>
          <a:lstStyle/>
          <a:p>
            <a:r>
              <a:rPr lang="ar-SA" dirty="0" smtClean="0"/>
              <a:t>تحديد نسبة التباين</a:t>
            </a:r>
            <a:br>
              <a:rPr lang="ar-SA" dirty="0" smtClean="0"/>
            </a:br>
            <a:endParaRPr lang="ar-SA"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pPr>
              <a:buNone/>
            </a:pPr>
            <a:r>
              <a:rPr lang="ar-SA" dirty="0" smtClean="0"/>
              <a:t>على سبيل </a:t>
            </a:r>
            <a:r>
              <a:rPr lang="ar-SA" dirty="0" err="1" smtClean="0"/>
              <a:t>المثال:</a:t>
            </a:r>
            <a:endParaRPr lang="ar-SA" dirty="0" smtClean="0"/>
          </a:p>
          <a:p>
            <a:pPr>
              <a:buNone/>
            </a:pPr>
            <a:r>
              <a:rPr lang="ar-SA" dirty="0" smtClean="0"/>
              <a:t>اقترحت ولاية نيويورك نسبة تباين 50 بين القدرة والتحصيل ليحكم على الطالب بأن لدية صعوبات تعلم، وهذا يعني أن الطالب يظهر على الأقل تأخراً مقداره نصف عام عما هو متوقع تحصيله في كل عام دراسي في القراءة والحساب وغيرهما.</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normAutofit fontScale="90000"/>
          </a:bodyPr>
          <a:lstStyle/>
          <a:p>
            <a:r>
              <a:rPr lang="ar-SA" dirty="0"/>
              <a:t/>
            </a:r>
            <a:br>
              <a:rPr lang="ar-SA" dirty="0"/>
            </a:br>
            <a:r>
              <a:rPr lang="ar-SA" dirty="0" smtClean="0"/>
              <a:t>تحديد عدد المستويات الصفية</a:t>
            </a:r>
            <a:br>
              <a:rPr lang="ar-SA" dirty="0" smtClean="0"/>
            </a:br>
            <a:endParaRPr lang="ar-SA"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pPr algn="ctr">
              <a:buNone/>
            </a:pPr>
            <a:r>
              <a:rPr lang="ar-SA" dirty="0" smtClean="0"/>
              <a:t>   يحسب التربويين التباين الشديد بعدد الصفوف التي يبتعد فيها تحصيل الطالب عما هو متوقع </a:t>
            </a:r>
            <a:r>
              <a:rPr lang="ar-SA" dirty="0" err="1" smtClean="0"/>
              <a:t>منه.</a:t>
            </a:r>
            <a:r>
              <a:rPr lang="ar-SA" dirty="0" smtClean="0"/>
              <a:t> وعادة </a:t>
            </a:r>
            <a:r>
              <a:rPr lang="ar-SA" dirty="0" err="1" smtClean="0"/>
              <a:t>مايستخدم</a:t>
            </a:r>
            <a:r>
              <a:rPr lang="ar-SA" dirty="0" smtClean="0"/>
              <a:t> العام الواحد للصفوف الاولى الثلاثة والعامين للصف الرابع الابتدائي فما </a:t>
            </a:r>
            <a:r>
              <a:rPr lang="ar-SA" dirty="0" err="1" smtClean="0"/>
              <a:t>فوق.</a:t>
            </a:r>
            <a:r>
              <a:rPr lang="ar-SA" dirty="0" smtClean="0"/>
              <a:t> </a:t>
            </a:r>
          </a:p>
          <a:p>
            <a:pPr algn="ctr">
              <a:buNone/>
            </a:pPr>
            <a:r>
              <a:rPr lang="ar-SA" dirty="0" smtClean="0"/>
              <a:t>   أما المرحلة المتوسطة، يرى </a:t>
            </a:r>
            <a:r>
              <a:rPr lang="ar-SA" dirty="0" err="1" smtClean="0"/>
              <a:t>ويدرهولت</a:t>
            </a:r>
            <a:r>
              <a:rPr lang="ar-SA" dirty="0" smtClean="0"/>
              <a:t> 1974 أن الطالب يكون مؤهل لخدمات صعوبات التعلم إذا انخفض تحصيله عن مستوى الصف الثالث، بينما يرى </a:t>
            </a:r>
            <a:r>
              <a:rPr lang="ar-SA" dirty="0" err="1" smtClean="0"/>
              <a:t>هاميل</a:t>
            </a:r>
            <a:r>
              <a:rPr lang="ar-SA" dirty="0" smtClean="0"/>
              <a:t> 1976 انه يعتبر كذلك اذا انخفض عن مستوى منتصف الصف الرابع الابتدائي، ويرى </a:t>
            </a:r>
            <a:r>
              <a:rPr lang="ar-SA" dirty="0" err="1" smtClean="0"/>
              <a:t>جودمان</a:t>
            </a:r>
            <a:r>
              <a:rPr lang="ar-SA" dirty="0" smtClean="0"/>
              <a:t> </a:t>
            </a:r>
            <a:r>
              <a:rPr lang="ar-SA" dirty="0" err="1" smtClean="0"/>
              <a:t>1976أنه</a:t>
            </a:r>
            <a:r>
              <a:rPr lang="ar-SA" dirty="0" smtClean="0"/>
              <a:t> يصنف بالصعوبات إذا انخفض عن مستوى الصف السادس الابتدائي.</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r>
              <a:rPr lang="ar-SA" dirty="0" smtClean="0"/>
              <a:t>حساب التباين</a:t>
            </a:r>
            <a:endParaRPr lang="ar-SA"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pPr algn="ctr">
              <a:buNone/>
            </a:pPr>
            <a:r>
              <a:rPr lang="ar-SA" dirty="0" smtClean="0"/>
              <a:t>أول من استخدم المعادلات لتقييم مستوى القراءة الذي يتوقع من مختلف الطلاب أن يصلوا إليه هم أخصائيو </a:t>
            </a:r>
            <a:r>
              <a:rPr lang="ar-SA" dirty="0" err="1" smtClean="0"/>
              <a:t>القراءة.</a:t>
            </a:r>
            <a:r>
              <a:rPr lang="ar-SA" dirty="0" smtClean="0"/>
              <a:t> ومن ثم وظف الاخصائيون التربويون هذه المعادلات في صعوبات </a:t>
            </a:r>
            <a:r>
              <a:rPr lang="ar-SA" dirty="0" err="1" smtClean="0"/>
              <a:t>التعلم .</a:t>
            </a:r>
            <a:endParaRPr lang="ar-SA" dirty="0" smtClean="0"/>
          </a:p>
          <a:p>
            <a:pPr algn="ctr">
              <a:buNone/>
            </a:pPr>
            <a:r>
              <a:rPr lang="ar-SA" dirty="0" smtClean="0"/>
              <a:t>كانت معظم المعادلات في البداية تستخدم نسبة الذكاء ومن ثم اضيف تحصيل الطالب في الموضوعات المدرسية وخبراته التربوية السابقة إلى حساب التباين.</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normAutofit fontScale="90000"/>
          </a:bodyPr>
          <a:lstStyle/>
          <a:p>
            <a:r>
              <a:rPr lang="ar-SA" dirty="0"/>
              <a:t/>
            </a:r>
            <a:br>
              <a:rPr lang="ar-SA" dirty="0"/>
            </a:br>
            <a:r>
              <a:rPr lang="ar-SA" dirty="0" smtClean="0"/>
              <a:t> المعادلات التي تستخدم </a:t>
            </a:r>
            <a:r>
              <a:rPr lang="ar-SA" dirty="0" err="1" smtClean="0"/>
              <a:t>التحصيل </a:t>
            </a:r>
            <a:r>
              <a:rPr lang="ar-SA" dirty="0" smtClean="0"/>
              <a:t>، الذكاء </a:t>
            </a:r>
            <a:r>
              <a:rPr lang="ar-SA" dirty="0" err="1" smtClean="0"/>
              <a:t>والعمر.</a:t>
            </a:r>
            <a:r>
              <a:rPr lang="ar-SA" dirty="0" smtClean="0"/>
              <a:t/>
            </a:r>
            <a:br>
              <a:rPr lang="ar-SA" dirty="0" smtClean="0"/>
            </a:br>
            <a:endParaRPr lang="ar-SA" dirty="0"/>
          </a:p>
        </p:txBody>
      </p:sp>
      <p:sp>
        <p:nvSpPr>
          <p:cNvPr id="3" name="عنصر نائب للمحتوى 2"/>
          <p:cNvSpPr>
            <a:spLocks noGrp="1"/>
          </p:cNvSpPr>
          <p:nvPr>
            <p:ph idx="1"/>
          </p:nvPr>
        </p:nvSpPr>
        <p:spPr>
          <a:xfrm>
            <a:off x="152400" y="1600200"/>
            <a:ext cx="8686800" cy="4525963"/>
          </a:xfrm>
        </p:spPr>
        <p:style>
          <a:lnRef idx="1">
            <a:schemeClr val="accent3"/>
          </a:lnRef>
          <a:fillRef idx="2">
            <a:schemeClr val="accent3"/>
          </a:fillRef>
          <a:effectRef idx="1">
            <a:schemeClr val="accent3"/>
          </a:effectRef>
          <a:fontRef idx="minor">
            <a:schemeClr val="dk1"/>
          </a:fontRef>
        </p:style>
        <p:txBody>
          <a:bodyPr/>
          <a:lstStyle/>
          <a:p>
            <a:pPr>
              <a:buNone/>
            </a:pPr>
            <a:r>
              <a:rPr lang="ar-SA" dirty="0" smtClean="0"/>
              <a:t>تعتبر طريقة </a:t>
            </a:r>
            <a:r>
              <a:rPr lang="ar-SA" dirty="0" err="1" smtClean="0"/>
              <a:t>هاريس</a:t>
            </a:r>
            <a:r>
              <a:rPr lang="ar-SA" dirty="0" smtClean="0"/>
              <a:t> 1962 أفضل الطرق المعروفه وأسهلها لحساب مستويات التحصيل المتوقعه.</a:t>
            </a:r>
          </a:p>
          <a:p>
            <a:pPr>
              <a:buNone/>
            </a:pPr>
            <a:r>
              <a:rPr lang="ar-SA" dirty="0" smtClean="0"/>
              <a:t>المستوى الصفي المتوقع للقراءة=العمر الزمني× </a:t>
            </a:r>
            <a:r>
              <a:rPr lang="ar-SA" u="sng" dirty="0" smtClean="0"/>
              <a:t>نسبة </a:t>
            </a:r>
            <a:r>
              <a:rPr lang="ar-SA" u="sng" dirty="0" err="1" smtClean="0"/>
              <a:t>الذكاء</a:t>
            </a:r>
            <a:r>
              <a:rPr lang="ar-SA" dirty="0" err="1" smtClean="0"/>
              <a:t> </a:t>
            </a:r>
            <a:r>
              <a:rPr lang="ar-SA" dirty="0" err="1"/>
              <a:t> </a:t>
            </a:r>
            <a:r>
              <a:rPr lang="ar-SA" dirty="0" err="1" smtClean="0"/>
              <a:t> </a:t>
            </a:r>
            <a:r>
              <a:rPr lang="ar-SA" dirty="0" smtClean="0"/>
              <a:t>- 5 </a:t>
            </a:r>
          </a:p>
          <a:p>
            <a:pPr>
              <a:buNone/>
            </a:pPr>
            <a:r>
              <a:rPr lang="ar-SA" dirty="0" smtClean="0"/>
              <a:t>                                                          100</a:t>
            </a:r>
          </a:p>
          <a:p>
            <a:pPr>
              <a:buNone/>
            </a:pPr>
            <a:r>
              <a:rPr lang="ar-SA" dirty="0" smtClean="0"/>
              <a:t>انظري للمعادلات التي ذكرت في الكتاب.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r>
              <a:rPr lang="ar-SA" dirty="0" smtClean="0"/>
              <a:t>الضعف الاحصائي لمعادلات التباين</a:t>
            </a:r>
            <a:endParaRPr lang="ar-SA"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92500"/>
          </a:bodyPr>
          <a:lstStyle/>
          <a:p>
            <a:pPr algn="ctr">
              <a:buNone/>
            </a:pPr>
            <a:r>
              <a:rPr lang="ar-SA" dirty="0" smtClean="0"/>
              <a:t>قد تشير إحدى المعادلات إلى أن التلميذ يعاني </a:t>
            </a:r>
            <a:r>
              <a:rPr lang="ar-SA" dirty="0" err="1" smtClean="0"/>
              <a:t>إنخفاضاً</a:t>
            </a:r>
            <a:r>
              <a:rPr lang="ar-SA" dirty="0" smtClean="0"/>
              <a:t> شديداً في التحصيل ويحتاج إلى خدمات خاصة بصعوبات </a:t>
            </a:r>
            <a:r>
              <a:rPr lang="ar-SA" dirty="0" err="1" smtClean="0"/>
              <a:t>التعلم </a:t>
            </a:r>
            <a:r>
              <a:rPr lang="ar-SA" dirty="0" smtClean="0"/>
              <a:t>، في حين قد تشير معادلات أخرى إلى أن تحصيل نفس التلميذ عادي.</a:t>
            </a:r>
          </a:p>
          <a:p>
            <a:pPr algn="ctr">
              <a:buNone/>
            </a:pPr>
            <a:r>
              <a:rPr lang="ar-SA" dirty="0" smtClean="0"/>
              <a:t>ومن هنا وجد </a:t>
            </a:r>
            <a:r>
              <a:rPr lang="ar-SA" dirty="0" err="1" smtClean="0"/>
              <a:t>يازلدايك</a:t>
            </a:r>
            <a:r>
              <a:rPr lang="ar-SA" dirty="0" smtClean="0"/>
              <a:t> وزملاؤه 1983 إلى أن 7-10% من التلاميذ العاديين في تحصيلهم قد يصنفوا ضمن صعوبة التعلم عند استخدام معادلة  متشددة عند حساب تباين القدرة والتحصيل.</a:t>
            </a:r>
          </a:p>
          <a:p>
            <a:pPr algn="ctr">
              <a:buNone/>
            </a:pPr>
            <a:r>
              <a:rPr lang="ar-SA" dirty="0" smtClean="0"/>
              <a:t>استخدمت طرق أخرى معادلات الانحدار للتغلب على ضعف معادلات التباين.</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r>
              <a:rPr lang="ar-SA" dirty="0" smtClean="0"/>
              <a:t>الدرجات المعيارية</a:t>
            </a:r>
            <a:endParaRPr lang="ar-SA"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pPr algn="ctr">
              <a:buNone/>
            </a:pPr>
            <a:r>
              <a:rPr lang="ar-SA" dirty="0" smtClean="0"/>
              <a:t>غالباً ما تستخدم الدرجة المعيارية 100 كمتوسط وكل 15 درجة معيارية فوق أو دون المتوسط تمثل انحرافاً دالاً عن ذلك المتوسط.</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r>
              <a:rPr lang="ar-SA" dirty="0" smtClean="0"/>
              <a:t>معادلات الانحدار</a:t>
            </a:r>
            <a:endParaRPr lang="ar-SA"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pPr algn="ctr">
              <a:buNone/>
            </a:pPr>
            <a:r>
              <a:rPr lang="ar-SA" dirty="0" smtClean="0"/>
              <a:t>تفترض معادلات التباين أن نسبة الذكاء ترتبط بشكل تام مع التحصيل الاكاديمي ولكن هذا ليس صحيحاً.</a:t>
            </a:r>
          </a:p>
          <a:p>
            <a:pPr>
              <a:buNone/>
            </a:pP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r>
              <a:rPr lang="ar-SA" dirty="0" smtClean="0"/>
              <a:t>الأحكام الإكلينيكية</a:t>
            </a:r>
            <a:endParaRPr lang="ar-SA"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lnSpcReduction="10000"/>
          </a:bodyPr>
          <a:lstStyle/>
          <a:p>
            <a:pPr algn="ctr">
              <a:buNone/>
            </a:pPr>
            <a:r>
              <a:rPr lang="ar-SA" dirty="0" smtClean="0"/>
              <a:t>   لا تعتبر المعادلات السابقة هي المحك الوحيد لتصنيف صعوبات التعلم لأنها لا تهتم بعوامل أخرى لها علاقة في الفشل في التعلم مثل دافعية التلميذ وتوقعات المدرس والمكان التعليمي ودعم الأسرة </a:t>
            </a:r>
            <a:r>
              <a:rPr lang="ar-SA" dirty="0" err="1" smtClean="0"/>
              <a:t>للدراسة </a:t>
            </a:r>
            <a:r>
              <a:rPr lang="ar-SA" dirty="0" smtClean="0"/>
              <a:t>.....الخ.</a:t>
            </a:r>
          </a:p>
          <a:p>
            <a:pPr algn="ctr">
              <a:buNone/>
            </a:pPr>
            <a:r>
              <a:rPr lang="ar-SA" dirty="0" smtClean="0"/>
              <a:t>   يعتبر الحكم الإكلينيكي الجيد الذي يأتي مع الخبرة أفضل الطرق للتعرف على صعوبات التعلم.</a:t>
            </a:r>
          </a:p>
          <a:p>
            <a:pPr algn="ctr">
              <a:buNone/>
            </a:pPr>
            <a:r>
              <a:rPr lang="ar-SA" dirty="0"/>
              <a:t> </a:t>
            </a:r>
            <a:r>
              <a:rPr lang="ar-SA" dirty="0" smtClean="0"/>
              <a:t>  على سبيل المثال أظهرت دراسة </a:t>
            </a:r>
            <a:r>
              <a:rPr lang="ar-SA" dirty="0" err="1" smtClean="0"/>
              <a:t>ماكلسكي</a:t>
            </a:r>
            <a:r>
              <a:rPr lang="ar-SA" dirty="0" smtClean="0"/>
              <a:t> 1989 أن 20% من التلاميذ المصنفين ضمن صعوبات التعلم لم تنطبق عليهم </a:t>
            </a:r>
            <a:r>
              <a:rPr lang="ar-SA" dirty="0" err="1" smtClean="0"/>
              <a:t>المحكات</a:t>
            </a:r>
            <a:r>
              <a:rPr lang="ar-SA" dirty="0" smtClean="0"/>
              <a:t> الخاصة بذلك.</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normAutofit/>
          </a:bodyPr>
          <a:lstStyle/>
          <a:p>
            <a:r>
              <a:rPr lang="ar-SA" dirty="0" smtClean="0"/>
              <a:t>المفاتيح الأساسية لتعريف صعوبات التعلم.</a:t>
            </a:r>
            <a:endParaRPr lang="ar-SA"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lnSpcReduction="10000"/>
          </a:bodyPr>
          <a:lstStyle/>
          <a:p>
            <a:pPr>
              <a:buNone/>
            </a:pPr>
            <a:r>
              <a:rPr lang="ar-SA" dirty="0" smtClean="0"/>
              <a:t>1- التباين الشديد بين التحصيل والقدرة الكامنة.</a:t>
            </a:r>
          </a:p>
          <a:p>
            <a:pPr>
              <a:buNone/>
            </a:pPr>
            <a:r>
              <a:rPr lang="ar-SA" dirty="0" smtClean="0"/>
              <a:t>ضمنت جميع الولايات الامريكية مبدأ التباين في إجراءات التعرف على صعوبات </a:t>
            </a:r>
            <a:r>
              <a:rPr lang="ar-SA" dirty="0" err="1" smtClean="0"/>
              <a:t>التعلم </a:t>
            </a:r>
            <a:r>
              <a:rPr lang="ar-SA" dirty="0" smtClean="0"/>
              <a:t>،وقدمت 57%من الولايات ارشادات في كيفية حساب التباين الشديد.</a:t>
            </a:r>
          </a:p>
          <a:p>
            <a:pPr>
              <a:buNone/>
            </a:pPr>
            <a:r>
              <a:rPr lang="ar-SA" dirty="0" smtClean="0"/>
              <a:t>2- التوجه التربوي.</a:t>
            </a:r>
          </a:p>
          <a:p>
            <a:pPr>
              <a:buNone/>
            </a:pPr>
            <a:r>
              <a:rPr lang="ar-SA" dirty="0" smtClean="0"/>
              <a:t>ركزت تعليمات الحكومة الاتحادية على الجوانب التربوية أكثر من تركيزها على الأسباب الطبية لصعوبات التعلم.</a:t>
            </a:r>
          </a:p>
          <a:p>
            <a:pPr>
              <a:buNone/>
            </a:pPr>
            <a:r>
              <a:rPr lang="ar-SA" dirty="0" smtClean="0"/>
              <a:t>انخفاض التحصيل هو الذي يحدد التعرف على صعوبات التعلم وليس الخلل في وظيفة النظام العصبي المركزي.</a:t>
            </a: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r>
              <a:rPr lang="ar-SA" dirty="0" smtClean="0"/>
              <a:t>خصائص التلاميذ ذوي صعوبات التعلم</a:t>
            </a:r>
            <a:endParaRPr lang="ar-SA"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77500" lnSpcReduction="20000"/>
          </a:bodyPr>
          <a:lstStyle/>
          <a:p>
            <a:pPr algn="ctr">
              <a:buNone/>
            </a:pPr>
            <a:r>
              <a:rPr lang="ar-SA" dirty="0" smtClean="0"/>
              <a:t>تمتاز خصائص التلاميذ ذوي صعوبات التعلم بالتنوع وصعوبة قياس بعضها بدقة وموضوعية.</a:t>
            </a:r>
          </a:p>
          <a:p>
            <a:pPr algn="ctr">
              <a:buNone/>
            </a:pPr>
            <a:r>
              <a:rPr lang="ar-SA" dirty="0" smtClean="0"/>
              <a:t>يمكن تقسيم التلاميذ ذوي صعوبات التعلم إلى </a:t>
            </a:r>
            <a:r>
              <a:rPr lang="ar-SA" dirty="0" err="1" smtClean="0"/>
              <a:t>قسمين:</a:t>
            </a:r>
            <a:endParaRPr lang="ar-SA" dirty="0" smtClean="0"/>
          </a:p>
          <a:p>
            <a:pPr>
              <a:buNone/>
            </a:pPr>
            <a:r>
              <a:rPr lang="ar-SA" dirty="0" smtClean="0"/>
              <a:t>1- طلاب تنطبق عليهم </a:t>
            </a:r>
            <a:r>
              <a:rPr lang="ar-SA" dirty="0" err="1" smtClean="0"/>
              <a:t>المحكات</a:t>
            </a:r>
            <a:r>
              <a:rPr lang="ar-SA" dirty="0" smtClean="0"/>
              <a:t> المستخدمة في تحديد ذوي صعوبات التعلم.</a:t>
            </a:r>
          </a:p>
          <a:p>
            <a:pPr>
              <a:buNone/>
            </a:pPr>
            <a:r>
              <a:rPr lang="ar-SA" dirty="0" smtClean="0"/>
              <a:t>2- طلاب يتصفون بخصائص قريبة ألى حد كبير من خصائص ذوي صعوبات التعلم.</a:t>
            </a:r>
          </a:p>
          <a:p>
            <a:pPr algn="ctr">
              <a:buNone/>
            </a:pPr>
            <a:r>
              <a:rPr lang="ar-SA" dirty="0" smtClean="0"/>
              <a:t>من خصائص التلاميذ ذوي صعوبات التعلم والتي وردت في التعريف </a:t>
            </a:r>
          </a:p>
          <a:p>
            <a:pPr>
              <a:buNone/>
            </a:pPr>
            <a:r>
              <a:rPr lang="ar-SA" dirty="0" smtClean="0"/>
              <a:t>1- صعوبات القراءة.</a:t>
            </a:r>
          </a:p>
          <a:p>
            <a:pPr>
              <a:buNone/>
            </a:pPr>
            <a:r>
              <a:rPr lang="ar-SA" dirty="0" smtClean="0"/>
              <a:t>2- صعوبات الرياضيات.</a:t>
            </a:r>
          </a:p>
          <a:p>
            <a:pPr>
              <a:buNone/>
            </a:pPr>
            <a:r>
              <a:rPr lang="ar-SA" dirty="0" smtClean="0"/>
              <a:t>3- صعوبات اللغة المكتوبة أو الشفهية.</a:t>
            </a:r>
          </a:p>
          <a:p>
            <a:pPr>
              <a:buNone/>
            </a:pPr>
            <a:r>
              <a:rPr lang="ar-SA" dirty="0" smtClean="0"/>
              <a:t>4-القدرة العقلية العادية أو فوق العادية.</a:t>
            </a:r>
          </a:p>
          <a:p>
            <a:pPr>
              <a:buNone/>
            </a:pPr>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70000" lnSpcReduction="20000"/>
          </a:bodyPr>
          <a:lstStyle/>
          <a:p>
            <a:pPr algn="ctr">
              <a:buNone/>
            </a:pPr>
            <a:r>
              <a:rPr lang="ar-SA" dirty="0" smtClean="0"/>
              <a:t>ذكر </a:t>
            </a:r>
            <a:r>
              <a:rPr lang="ar-SA" dirty="0" err="1" smtClean="0"/>
              <a:t>جيرهارت</a:t>
            </a:r>
            <a:r>
              <a:rPr lang="ar-SA" dirty="0" smtClean="0"/>
              <a:t> </a:t>
            </a:r>
            <a:r>
              <a:rPr lang="ar-SA" dirty="0" err="1" smtClean="0"/>
              <a:t>وجيرهارت</a:t>
            </a:r>
            <a:r>
              <a:rPr lang="ar-SA" dirty="0" smtClean="0"/>
              <a:t> 1989 الخصائص </a:t>
            </a:r>
            <a:r>
              <a:rPr lang="ar-SA" dirty="0" err="1" smtClean="0"/>
              <a:t>التالية:</a:t>
            </a:r>
            <a:endParaRPr lang="ar-SA" dirty="0" smtClean="0"/>
          </a:p>
          <a:p>
            <a:pPr>
              <a:buNone/>
            </a:pPr>
            <a:r>
              <a:rPr lang="ar-SA" dirty="0" smtClean="0"/>
              <a:t>1- انخفاض معدل النمو أو عدم انتظام نمو استراتيجيات التعلم المعرفية.</a:t>
            </a:r>
          </a:p>
          <a:p>
            <a:pPr>
              <a:buNone/>
            </a:pPr>
            <a:r>
              <a:rPr lang="ar-SA" dirty="0" smtClean="0"/>
              <a:t>2-ضعف التوجه المكاني.</a:t>
            </a:r>
          </a:p>
          <a:p>
            <a:pPr>
              <a:buNone/>
            </a:pPr>
            <a:r>
              <a:rPr lang="ar-SA" dirty="0" smtClean="0"/>
              <a:t>3-عدم القدرة على ادراك مفاهيم الوقت.</a:t>
            </a:r>
          </a:p>
          <a:p>
            <a:pPr>
              <a:buNone/>
            </a:pPr>
            <a:r>
              <a:rPr lang="ar-SA" dirty="0" smtClean="0"/>
              <a:t>4-</a:t>
            </a:r>
            <a:r>
              <a:rPr lang="ar-SA" dirty="0"/>
              <a:t>ص</a:t>
            </a:r>
            <a:r>
              <a:rPr lang="ar-SA" dirty="0" smtClean="0"/>
              <a:t>عوبة الحكم على العلاقات.</a:t>
            </a:r>
          </a:p>
          <a:p>
            <a:pPr>
              <a:buNone/>
            </a:pPr>
            <a:r>
              <a:rPr lang="ar-SA" dirty="0" smtClean="0"/>
              <a:t>5-اضطراب في مفاهيم الاتجاهات.</a:t>
            </a:r>
          </a:p>
          <a:p>
            <a:pPr>
              <a:buNone/>
            </a:pPr>
            <a:r>
              <a:rPr lang="ar-SA" dirty="0" smtClean="0"/>
              <a:t>6-ضعف عام في التآزر الحركي.</a:t>
            </a:r>
          </a:p>
          <a:p>
            <a:pPr>
              <a:buNone/>
            </a:pPr>
            <a:r>
              <a:rPr lang="ar-SA" dirty="0" smtClean="0"/>
              <a:t>7-ضعف البراعة اليدوية.</a:t>
            </a:r>
          </a:p>
          <a:p>
            <a:pPr>
              <a:buNone/>
            </a:pPr>
            <a:r>
              <a:rPr lang="ar-SA" dirty="0" smtClean="0"/>
              <a:t>8-عدم إدراك المفاهيم الاجتماعية.</a:t>
            </a:r>
          </a:p>
          <a:p>
            <a:pPr>
              <a:buNone/>
            </a:pPr>
            <a:r>
              <a:rPr lang="ar-SA" dirty="0" smtClean="0"/>
              <a:t>9-عدم القدرة على اتباع التعليمات.</a:t>
            </a:r>
          </a:p>
          <a:p>
            <a:pPr>
              <a:buNone/>
            </a:pPr>
            <a:r>
              <a:rPr lang="ar-SA" dirty="0" smtClean="0"/>
              <a:t>10-عدم القدرة على متابعة النقاش الصفي.</a:t>
            </a:r>
          </a:p>
          <a:p>
            <a:pPr>
              <a:buNone/>
            </a:pPr>
            <a:r>
              <a:rPr lang="ar-SA" dirty="0" smtClean="0"/>
              <a:t>11- العجز في الإدراك.</a:t>
            </a:r>
          </a:p>
          <a:p>
            <a:pPr>
              <a:buNone/>
            </a:pPr>
            <a:r>
              <a:rPr lang="ar-SA" dirty="0" smtClean="0"/>
              <a:t>12- العجز في الذاكرة.</a:t>
            </a:r>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r>
              <a:rPr lang="ar-SA" dirty="0" smtClean="0"/>
              <a:t>نسبة شيوع صعوبات التعلم</a:t>
            </a:r>
            <a:endParaRPr lang="ar-SA"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pPr algn="ctr">
              <a:buNone/>
            </a:pPr>
            <a:endParaRPr lang="ar-SA" dirty="0" smtClean="0"/>
          </a:p>
          <a:p>
            <a:pPr algn="ctr">
              <a:buNone/>
            </a:pPr>
            <a:endParaRPr lang="ar-SA" dirty="0" smtClean="0"/>
          </a:p>
          <a:p>
            <a:pPr algn="ctr">
              <a:buNone/>
            </a:pPr>
            <a:r>
              <a:rPr lang="ar-SA" dirty="0" smtClean="0"/>
              <a:t>قدرت </a:t>
            </a:r>
            <a:r>
              <a:rPr lang="ar-SA" dirty="0" smtClean="0"/>
              <a:t>اللجنة الوطنية للأطفال المعوقين </a:t>
            </a:r>
            <a:r>
              <a:rPr lang="ar-SA" dirty="0" err="1" smtClean="0"/>
              <a:t>1968م</a:t>
            </a:r>
            <a:r>
              <a:rPr lang="ar-SA" dirty="0" smtClean="0"/>
              <a:t> </a:t>
            </a:r>
            <a:r>
              <a:rPr lang="ar-SA" smtClean="0"/>
              <a:t>أن </a:t>
            </a:r>
            <a:r>
              <a:rPr lang="ar-SA" smtClean="0"/>
              <a:t>مابين    </a:t>
            </a:r>
            <a:r>
              <a:rPr lang="ar-SA" dirty="0" smtClean="0"/>
              <a:t>1-3% من طلاب المدارس يعانون من صعوبات تعلم.</a:t>
            </a:r>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r>
              <a:rPr lang="ar-SA" dirty="0" smtClean="0"/>
              <a:t>سؤال للمجموعة</a:t>
            </a:r>
            <a:endParaRPr lang="ar-SA" dirty="0"/>
          </a:p>
        </p:txBody>
      </p:sp>
      <p:sp>
        <p:nvSpPr>
          <p:cNvPr id="3" name="عنصر نائب للمحتوى 2"/>
          <p:cNvSpPr>
            <a:spLocks noGrp="1"/>
          </p:cNvSpPr>
          <p:nvPr>
            <p:ph idx="1"/>
          </p:nvPr>
        </p:nvSpPr>
        <p:spPr>
          <a:xfrm>
            <a:off x="533400" y="2133600"/>
            <a:ext cx="8229600" cy="1295400"/>
          </a:xfrm>
        </p:spPr>
        <p:style>
          <a:lnRef idx="1">
            <a:schemeClr val="accent3"/>
          </a:lnRef>
          <a:fillRef idx="2">
            <a:schemeClr val="accent3"/>
          </a:fillRef>
          <a:effectRef idx="1">
            <a:schemeClr val="accent3"/>
          </a:effectRef>
          <a:fontRef idx="minor">
            <a:schemeClr val="dk1"/>
          </a:fontRef>
        </p:style>
        <p:txBody>
          <a:bodyPr/>
          <a:lstStyle/>
          <a:p>
            <a:pPr algn="ctr">
              <a:buNone/>
            </a:pPr>
            <a:r>
              <a:rPr lang="ar-SA" dirty="0" smtClean="0"/>
              <a:t>لماذا لا يوجد اتفاق على تحديد نسبة انتشار صعوبات التعلم بين </a:t>
            </a:r>
            <a:r>
              <a:rPr lang="ar-SA" dirty="0" err="1" smtClean="0"/>
              <a:t>التلاميذ؟</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pPr>
              <a:buNone/>
            </a:pPr>
            <a:r>
              <a:rPr lang="ar-SA" dirty="0" smtClean="0"/>
              <a:t>3- العمليات النفسية الأساسية.</a:t>
            </a:r>
          </a:p>
          <a:p>
            <a:pPr algn="ctr">
              <a:buNone/>
            </a:pPr>
            <a:r>
              <a:rPr lang="ar-SA" dirty="0" smtClean="0"/>
              <a:t>ترجع العمليات النفسية الاساسية الواردة في تعريف القانون 94/142 إلى القدرات الخاصة بمعالجة المعلومات الضرورية عند أخذ المعلومات عن طريق </a:t>
            </a:r>
            <a:r>
              <a:rPr lang="ar-SA" dirty="0" err="1" smtClean="0"/>
              <a:t>الاستماع </a:t>
            </a:r>
            <a:r>
              <a:rPr lang="ar-SA" dirty="0" smtClean="0"/>
              <a:t>، النظر، اللمس، وعند معالجة المعلومات عن طريق </a:t>
            </a:r>
            <a:r>
              <a:rPr lang="ar-SA" dirty="0" err="1" smtClean="0"/>
              <a:t>الانتباه </a:t>
            </a:r>
            <a:r>
              <a:rPr lang="ar-SA" dirty="0" smtClean="0"/>
              <a:t>، التمييز، الذاكرة، دمج المعلومات وربطها بالخبرات السابقة،تشكيل المفاهيم.وحل المشكلات، أو عند الاستجابة عبر الكلام أو حركات الجسم.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r>
              <a:rPr lang="ar-SA" dirty="0" smtClean="0"/>
              <a:t>سؤال للمجموعة</a:t>
            </a:r>
            <a:endParaRPr lang="ar-SA" dirty="0"/>
          </a:p>
        </p:txBody>
      </p:sp>
      <p:sp>
        <p:nvSpPr>
          <p:cNvPr id="3" name="عنصر نائب للمحتوى 2"/>
          <p:cNvSpPr>
            <a:spLocks noGrp="1"/>
          </p:cNvSpPr>
          <p:nvPr>
            <p:ph idx="1"/>
          </p:nvPr>
        </p:nvSpPr>
        <p:spPr>
          <a:xfrm>
            <a:off x="381000" y="2286000"/>
            <a:ext cx="8229600" cy="1905000"/>
          </a:xfrm>
        </p:spPr>
        <p:style>
          <a:lnRef idx="1">
            <a:schemeClr val="accent3"/>
          </a:lnRef>
          <a:fillRef idx="2">
            <a:schemeClr val="accent3"/>
          </a:fillRef>
          <a:effectRef idx="1">
            <a:schemeClr val="accent3"/>
          </a:effectRef>
          <a:fontRef idx="minor">
            <a:schemeClr val="dk1"/>
          </a:fontRef>
        </p:style>
        <p:txBody>
          <a:bodyPr/>
          <a:lstStyle/>
          <a:p>
            <a:pPr algn="ctr">
              <a:buNone/>
            </a:pPr>
            <a:r>
              <a:rPr lang="ar-SA" dirty="0" smtClean="0"/>
              <a:t>أكد القانون 94/142 على التوجه التربوي وذلك لعدة اسباب </a:t>
            </a:r>
            <a:r>
              <a:rPr lang="ar-SA" dirty="0" err="1" smtClean="0"/>
              <a:t>ماهي</a:t>
            </a:r>
            <a:r>
              <a:rPr lang="ar-SA" dirty="0" smtClean="0"/>
              <a:t> </a:t>
            </a:r>
            <a:r>
              <a:rPr lang="ar-SA" dirty="0" err="1" smtClean="0"/>
              <a:t>برأيك ؟</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pPr>
              <a:buNone/>
            </a:pPr>
            <a:r>
              <a:rPr lang="ar-SA" dirty="0" smtClean="0"/>
              <a:t>4- مبدأ الاستبعاد.</a:t>
            </a:r>
          </a:p>
          <a:p>
            <a:pPr>
              <a:buNone/>
            </a:pPr>
            <a:r>
              <a:rPr lang="ar-SA" dirty="0" smtClean="0"/>
              <a:t>استبعد تعريف صعوبات التعلم التخلف العقلي والاضطراب الانفعالي وكف البصر والصمم والعجز الحركي من أن تكون أسباب أساسية لصعوبات التعلم.</a:t>
            </a:r>
          </a:p>
          <a:p>
            <a:pPr>
              <a:buNone/>
            </a:pPr>
            <a:endParaRPr lang="ar-SA" dirty="0" smtClean="0"/>
          </a:p>
          <a:p>
            <a:pPr>
              <a:buNone/>
            </a:pPr>
            <a:r>
              <a:rPr lang="ar-SA" dirty="0" smtClean="0"/>
              <a:t>غالباً ما يصعب تحديد ما إذا كانت صعوبات التعلم مصاحبة أو مستقلة وما إذا كانت الصعوبة الأخرى سبباً في انخفاض التحصيل أو أن انخفاض التحصيل سبب فيها.</a:t>
            </a:r>
          </a:p>
          <a:p>
            <a:pPr>
              <a:buNone/>
            </a:pP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r>
              <a:rPr lang="ar-SA" dirty="0" smtClean="0"/>
              <a:t>الإفراط في إجراءات التعرف</a:t>
            </a:r>
            <a:endParaRPr lang="ar-SA"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70000" lnSpcReduction="20000"/>
          </a:bodyPr>
          <a:lstStyle/>
          <a:p>
            <a:pPr algn="ctr">
              <a:buNone/>
            </a:pPr>
            <a:r>
              <a:rPr lang="ar-SA" dirty="0" smtClean="0"/>
              <a:t>شجع التعريف الواسع لصعوبات التعلم على زيادة أعداد التلاميذ الذين تم تصنيفهم ضمن فئة صعوبات التعلم فقد تجدين التلاميذ ذوي بطئ التعلم أو المضطربون انفعالياً أو ذوي التخلف العقلي البسيط أو ذوي الخلفية الثقافية اللغوية الثانية أو المتأخرين دراسياً من ضمن هذه الفئة.</a:t>
            </a:r>
          </a:p>
          <a:p>
            <a:pPr algn="ctr">
              <a:buNone/>
            </a:pPr>
            <a:r>
              <a:rPr lang="ar-SA" dirty="0" smtClean="0"/>
              <a:t>ونتيجة لأن برنامج صعوبات التعلم يقدم خدمات للطلاب الذين لا يجدون مصادر دعم </a:t>
            </a:r>
            <a:r>
              <a:rPr lang="ar-SA" dirty="0" err="1" smtClean="0"/>
              <a:t>بديلة </a:t>
            </a:r>
            <a:r>
              <a:rPr lang="ar-SA" dirty="0" smtClean="0"/>
              <a:t>،وأن هذه التسمية تعتبر أقل وصماً بالإعاقة وأقل تحديداً من التسميات </a:t>
            </a:r>
            <a:r>
              <a:rPr lang="ar-SA" dirty="0" err="1" smtClean="0"/>
              <a:t>الأخرى.</a:t>
            </a:r>
            <a:r>
              <a:rPr lang="ar-SA" dirty="0" smtClean="0"/>
              <a:t> كما أن الكثير من المدارس تجده بديلاً مناسباً عندما يتوقف الدعم والبرامج العلاجية.</a:t>
            </a:r>
          </a:p>
          <a:p>
            <a:pPr algn="ctr">
              <a:buNone/>
            </a:pPr>
            <a:r>
              <a:rPr lang="ar-SA" dirty="0" smtClean="0"/>
              <a:t>وفي الواقع، ونتيجة لهذه المجموعات المختلطة فإنها تعيق قدرتنا على التعرف على مجموعات محددة من الأفراد ذوي صعوبات التعلم التي يمكن لها أن تستفيد من أساليب العلاج المختلفة.</a:t>
            </a:r>
          </a:p>
          <a:p>
            <a:pPr algn="ctr">
              <a:buNone/>
            </a:pPr>
            <a:r>
              <a:rPr lang="ar-SA" dirty="0" smtClean="0"/>
              <a:t>مما سبق تبرز الحاجة إلى إيجاد تعريفات أكثر تحديداً بالإضافة إلى توفير إرشادات حول إجراءات التعرف وتقديم الخدمات للتلاميذ ذوي صعوبات </a:t>
            </a:r>
            <a:r>
              <a:rPr lang="ar-SA" dirty="0" err="1" smtClean="0"/>
              <a:t>التعلم.</a:t>
            </a:r>
            <a:r>
              <a:rPr lang="ar-SA" dirty="0" smtClean="0"/>
              <a:t> </a:t>
            </a:r>
          </a:p>
          <a:p>
            <a:pPr>
              <a:buNone/>
            </a:pPr>
            <a:endParaRPr lang="ar-SA" dirty="0" smtClean="0"/>
          </a:p>
          <a:p>
            <a:pPr>
              <a:buNone/>
            </a:pP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r>
              <a:rPr lang="ar-SA" dirty="0" smtClean="0"/>
              <a:t>سؤال للمجموعة</a:t>
            </a:r>
            <a:endParaRPr lang="ar-SA"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pPr algn="ctr">
              <a:buNone/>
            </a:pPr>
            <a:r>
              <a:rPr lang="ar-SA" dirty="0" smtClean="0"/>
              <a:t>هناك مجموعة من الاعتبارات الاضافية التي يجب النظر والتفكر </a:t>
            </a:r>
            <a:r>
              <a:rPr lang="ar-SA" dirty="0" err="1" smtClean="0"/>
              <a:t>بها</a:t>
            </a:r>
            <a:r>
              <a:rPr lang="ar-SA" dirty="0" smtClean="0"/>
              <a:t> عند تعريف وتحديد مجموعة التلاميذ ذوي صعوبات التعلم وكذلك إجراءات التعرف عليهم برأيك </a:t>
            </a:r>
            <a:r>
              <a:rPr lang="ar-SA" dirty="0" err="1" smtClean="0"/>
              <a:t>ماهي؟</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normAutofit fontScale="90000"/>
          </a:bodyPr>
          <a:lstStyle/>
          <a:p>
            <a:r>
              <a:rPr lang="ar-SA" dirty="0" smtClean="0"/>
              <a:t>إجراءات التعرف على صعوبات التعلم في مرحلة ما قبل المدرسة</a:t>
            </a:r>
            <a:endParaRPr lang="ar-SA"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70000" lnSpcReduction="20000"/>
          </a:bodyPr>
          <a:lstStyle/>
          <a:p>
            <a:pPr>
              <a:buNone/>
            </a:pPr>
            <a:r>
              <a:rPr lang="ar-SA" dirty="0" smtClean="0"/>
              <a:t>في مرحلة </a:t>
            </a:r>
            <a:r>
              <a:rPr lang="ar-SA" dirty="0" err="1" smtClean="0"/>
              <a:t>ماقبل</a:t>
            </a:r>
            <a:r>
              <a:rPr lang="ar-SA" dirty="0" smtClean="0"/>
              <a:t> المدرسة يتم التعامل مع الصعوبات </a:t>
            </a:r>
            <a:r>
              <a:rPr lang="ar-SA" dirty="0" err="1" smtClean="0"/>
              <a:t>النمائية</a:t>
            </a:r>
            <a:r>
              <a:rPr lang="ar-SA" dirty="0" smtClean="0"/>
              <a:t> لدى الاطفال والتي قد تعيق عملية التعلم في المرحلة </a:t>
            </a:r>
            <a:r>
              <a:rPr lang="ar-SA" dirty="0" err="1" smtClean="0"/>
              <a:t>الابتدائية .</a:t>
            </a:r>
            <a:endParaRPr lang="ar-SA" dirty="0" smtClean="0"/>
          </a:p>
          <a:p>
            <a:pPr>
              <a:buNone/>
            </a:pPr>
            <a:r>
              <a:rPr lang="ar-SA" dirty="0" smtClean="0"/>
              <a:t>يمكن لكل من الام ومعلمة رياض الاطفال ومعلمة صعوبات التعلم أن تلاحظ القصور في الانتباه لدى التلميذ و صعوبة القدرة على تنظيم استراتيجيات التعلم والتناسق الحركي للكتابة وصعوبة القدرة على الاستماع ومشاكل الكلام وعدم القدرة على التفكير الصحيح في هذه المرحلة.</a:t>
            </a:r>
          </a:p>
          <a:p>
            <a:pPr>
              <a:buNone/>
            </a:pPr>
            <a:r>
              <a:rPr lang="ar-SA" dirty="0" smtClean="0"/>
              <a:t>يبقى التنبؤ بصعوبات التعلم قائماً على التخمين حتى يصل الطفل إلى مرحلة المدرسة ونتمكن من تطبيق مبدأ التباين الاكاديمي على المجالات الاكاديمية التي ينخفض فيها تحصيل الطفل.</a:t>
            </a:r>
          </a:p>
          <a:p>
            <a:pPr>
              <a:buNone/>
            </a:pPr>
            <a:r>
              <a:rPr lang="ar-SA" dirty="0" smtClean="0"/>
              <a:t>أكد القانون 94/142 على أن الخدمات تقدم للأطفال الين تتراوح اعمارهم مابين 3-5 سنوات عندما تتحدد إعاقة الطفل.</a:t>
            </a:r>
          </a:p>
          <a:p>
            <a:pPr>
              <a:buNone/>
            </a:pPr>
            <a:r>
              <a:rPr lang="ar-SA" dirty="0" smtClean="0"/>
              <a:t>أكد القانون 99/457 لعام 1990 على تلقي الأطفال في مرحلة </a:t>
            </a:r>
            <a:r>
              <a:rPr lang="ar-SA" dirty="0" err="1" smtClean="0"/>
              <a:t>ماقبل</a:t>
            </a:r>
            <a:r>
              <a:rPr lang="ar-SA" dirty="0" smtClean="0"/>
              <a:t> المدرسة تربية خاصة لأي نمط من أنماط تأخر النمو وأن المصطلح الذي يطلق عليهم هو المتأخرين </a:t>
            </a:r>
            <a:r>
              <a:rPr lang="ar-SA" dirty="0" err="1" smtClean="0"/>
              <a:t>نمائياً.</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normAutofit fontScale="90000"/>
          </a:bodyPr>
          <a:lstStyle/>
          <a:p>
            <a:r>
              <a:rPr lang="ar-SA" dirty="0"/>
              <a:t/>
            </a:r>
            <a:br>
              <a:rPr lang="ar-SA" dirty="0"/>
            </a:br>
            <a:r>
              <a:rPr lang="ar-SA" dirty="0" smtClean="0"/>
              <a:t>إجراءات التعرف على صعوبات التعلم في المرحلة الابتدائية </a:t>
            </a:r>
            <a:r>
              <a:rPr lang="ar-SA" dirty="0" err="1" smtClean="0"/>
              <a:t>المبكرة.</a:t>
            </a:r>
            <a:r>
              <a:rPr lang="ar-SA" dirty="0" smtClean="0"/>
              <a:t/>
            </a:r>
            <a:br>
              <a:rPr lang="ar-SA" dirty="0" smtClean="0"/>
            </a:br>
            <a:endParaRPr lang="ar-SA"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pPr>
              <a:buNone/>
            </a:pPr>
            <a:r>
              <a:rPr lang="ar-SA" dirty="0" smtClean="0"/>
              <a:t>تعد عملية التعرف على اطفال صعوبات التعلم في سن الخامسة أو السادسة أكثر سهولة.</a:t>
            </a:r>
          </a:p>
          <a:p>
            <a:pPr>
              <a:buNone/>
            </a:pPr>
            <a:r>
              <a:rPr lang="ar-SA" dirty="0" smtClean="0"/>
              <a:t>لابد أن تراعي عملية التقييم ما إذا كان التلميذ قد أتقن المهارات السابقة الضرورية للنجاح في مرحلة التمهيدي أو الصف الأول الابتدائي.</a:t>
            </a:r>
          </a:p>
          <a:p>
            <a:pPr>
              <a:buNone/>
            </a:pPr>
            <a:r>
              <a:rPr lang="ar-SA" dirty="0" smtClean="0"/>
              <a:t>يمكن استخدام ثلاثة انواع من الأساليب</a:t>
            </a:r>
          </a:p>
          <a:p>
            <a:pPr>
              <a:buNone/>
            </a:pPr>
            <a:r>
              <a:rPr lang="ar-SA" dirty="0" smtClean="0"/>
              <a:t>1- الاختبارات المطبقة على الاطفال.</a:t>
            </a:r>
          </a:p>
          <a:p>
            <a:pPr>
              <a:buNone/>
            </a:pPr>
            <a:r>
              <a:rPr lang="ar-SA" dirty="0" smtClean="0"/>
              <a:t>2- قوائم شطب المعلمين.</a:t>
            </a:r>
          </a:p>
          <a:p>
            <a:pPr>
              <a:buNone/>
            </a:pPr>
            <a:r>
              <a:rPr lang="ar-SA" dirty="0" smtClean="0"/>
              <a:t>3-قوائم شطب الوالدين.</a:t>
            </a: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1151</TotalTime>
  <Words>1417</Words>
  <Application>Microsoft Office PowerPoint</Application>
  <PresentationFormat>عرض على الشاشة (3:4)‏</PresentationFormat>
  <Paragraphs>129</Paragraphs>
  <Slides>23</Slides>
  <Notes>0</Notes>
  <HiddenSlides>0</HiddenSlides>
  <MMClips>0</MMClips>
  <ScaleCrop>false</ScaleCrop>
  <HeadingPairs>
    <vt:vector size="4" baseType="variant">
      <vt:variant>
        <vt:lpstr>سمة</vt:lpstr>
      </vt:variant>
      <vt:variant>
        <vt:i4>1</vt:i4>
      </vt:variant>
      <vt:variant>
        <vt:lpstr>عناوين الشرائح</vt:lpstr>
      </vt:variant>
      <vt:variant>
        <vt:i4>23</vt:i4>
      </vt:variant>
    </vt:vector>
  </HeadingPairs>
  <TitlesOfParts>
    <vt:vector size="24" baseType="lpstr">
      <vt:lpstr>سمة Office</vt:lpstr>
      <vt:lpstr>المدخل إلى صعوبات التعلم</vt:lpstr>
      <vt:lpstr>المفاتيح الأساسية لتعريف صعوبات التعلم.</vt:lpstr>
      <vt:lpstr>الشريحة 3</vt:lpstr>
      <vt:lpstr>سؤال للمجموعة</vt:lpstr>
      <vt:lpstr>الشريحة 5</vt:lpstr>
      <vt:lpstr>الإفراط في إجراءات التعرف</vt:lpstr>
      <vt:lpstr>سؤال للمجموعة</vt:lpstr>
      <vt:lpstr>إجراءات التعرف على صعوبات التعلم في مرحلة ما قبل المدرسة</vt:lpstr>
      <vt:lpstr> إجراءات التعرف على صعوبات التعلم في المرحلة الابتدائية المبكرة. </vt:lpstr>
      <vt:lpstr>عناصر التنبؤ بصعوبات التعلم</vt:lpstr>
      <vt:lpstr> إجراءات التعرف على صعوبات التعلم في المرحلة الابتدائية المتقدمة والمرحلة المتوسطة. </vt:lpstr>
      <vt:lpstr>تحديد نسبة التباين </vt:lpstr>
      <vt:lpstr> تحديد عدد المستويات الصفية </vt:lpstr>
      <vt:lpstr>حساب التباين</vt:lpstr>
      <vt:lpstr>  المعادلات التي تستخدم التحصيل ، الذكاء والعمر. </vt:lpstr>
      <vt:lpstr>الضعف الاحصائي لمعادلات التباين</vt:lpstr>
      <vt:lpstr>الدرجات المعيارية</vt:lpstr>
      <vt:lpstr>معادلات الانحدار</vt:lpstr>
      <vt:lpstr>الأحكام الإكلينيكية</vt:lpstr>
      <vt:lpstr>خصائص التلاميذ ذوي صعوبات التعلم</vt:lpstr>
      <vt:lpstr>الشريحة 21</vt:lpstr>
      <vt:lpstr>نسبة شيوع صعوبات التعلم</vt:lpstr>
      <vt:lpstr>سؤال للمجموعة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المدخل إلى صعوبات التعلم</dc:title>
  <dc:creator>user0</dc:creator>
  <cp:lastModifiedBy>عائلة الدرعان</cp:lastModifiedBy>
  <cp:revision>20</cp:revision>
  <dcterms:created xsi:type="dcterms:W3CDTF">2015-02-17T08:37:22Z</dcterms:created>
  <dcterms:modified xsi:type="dcterms:W3CDTF">2015-03-14T14:03:40Z</dcterms:modified>
</cp:coreProperties>
</file>