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8"/>
  </p:notesMasterIdLst>
  <p:sldIdLst>
    <p:sldId id="259" r:id="rId2"/>
    <p:sldId id="314" r:id="rId3"/>
    <p:sldId id="315" r:id="rId4"/>
    <p:sldId id="316" r:id="rId5"/>
    <p:sldId id="319" r:id="rId6"/>
    <p:sldId id="320" r:id="rId7"/>
    <p:sldId id="321" r:id="rId8"/>
    <p:sldId id="322" r:id="rId9"/>
    <p:sldId id="323" r:id="rId10"/>
    <p:sldId id="324" r:id="rId11"/>
    <p:sldId id="325" r:id="rId12"/>
    <p:sldId id="292" r:id="rId13"/>
    <p:sldId id="330" r:id="rId14"/>
    <p:sldId id="326" r:id="rId15"/>
    <p:sldId id="327" r:id="rId16"/>
    <p:sldId id="328" r:id="rId17"/>
    <p:sldId id="329" r:id="rId18"/>
    <p:sldId id="331" r:id="rId19"/>
    <p:sldId id="334" r:id="rId20"/>
    <p:sldId id="337" r:id="rId21"/>
    <p:sldId id="338" r:id="rId22"/>
    <p:sldId id="339" r:id="rId23"/>
    <p:sldId id="340" r:id="rId24"/>
    <p:sldId id="341" r:id="rId25"/>
    <p:sldId id="343" r:id="rId26"/>
    <p:sldId id="345" r:id="rId27"/>
    <p:sldId id="346" r:id="rId28"/>
    <p:sldId id="305" r:id="rId29"/>
    <p:sldId id="347" r:id="rId30"/>
    <p:sldId id="348" r:id="rId31"/>
    <p:sldId id="349" r:id="rId32"/>
    <p:sldId id="350" r:id="rId33"/>
    <p:sldId id="351" r:id="rId34"/>
    <p:sldId id="306" r:id="rId35"/>
    <p:sldId id="256" r:id="rId36"/>
    <p:sldId id="261" r:id="rId37"/>
    <p:sldId id="265" r:id="rId38"/>
    <p:sldId id="268" r:id="rId39"/>
    <p:sldId id="307" r:id="rId40"/>
    <p:sldId id="284" r:id="rId41"/>
    <p:sldId id="359" r:id="rId42"/>
    <p:sldId id="360" r:id="rId43"/>
    <p:sldId id="361" r:id="rId44"/>
    <p:sldId id="362" r:id="rId45"/>
    <p:sldId id="363" r:id="rId46"/>
    <p:sldId id="364" r:id="rId4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E8"/>
    <a:srgbClr val="F2DCDB"/>
    <a:srgbClr val="009999"/>
    <a:srgbClr val="AE1C5B"/>
    <a:srgbClr val="FFFFFF"/>
    <a:srgbClr val="93CDDD"/>
    <a:srgbClr val="D1D1D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825" autoAdjust="0"/>
    <p:restoredTop sz="94624" autoAdjust="0"/>
  </p:normalViewPr>
  <p:slideViewPr>
    <p:cSldViewPr>
      <p:cViewPr>
        <p:scale>
          <a:sx n="108" d="100"/>
          <a:sy n="108" d="100"/>
        </p:scale>
        <p:origin x="-72"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15B0BD-84B5-4579-BA53-D9012A622F31}" type="doc">
      <dgm:prSet loTypeId="urn:microsoft.com/office/officeart/2005/8/layout/radial3" loCatId="relationship" qsTypeId="urn:microsoft.com/office/officeart/2005/8/quickstyle/simple1" qsCatId="simple" csTypeId="urn:microsoft.com/office/officeart/2005/8/colors/accent5_5" csCatId="accent5" phldr="1"/>
      <dgm:spPr/>
      <dgm:t>
        <a:bodyPr/>
        <a:lstStyle/>
        <a:p>
          <a:pPr rtl="1"/>
          <a:endParaRPr lang="ar-SA"/>
        </a:p>
      </dgm:t>
    </dgm:pt>
    <dgm:pt modelId="{622E0667-F468-4934-B26A-6B43496B4D80}">
      <dgm:prSet phldrT="[نص]" custT="1"/>
      <dgm:spPr>
        <a:solidFill>
          <a:srgbClr val="93CDDD">
            <a:alpha val="50000"/>
          </a:srgbClr>
        </a:solidFill>
        <a:ln>
          <a:noFill/>
        </a:ln>
      </dgm:spPr>
      <dgm:t>
        <a:bodyPr/>
        <a:lstStyle/>
        <a:p>
          <a:pPr rtl="1"/>
          <a:r>
            <a:rPr lang="ar-SA" sz="4000" b="1" dirty="0" smtClean="0">
              <a:solidFill>
                <a:schemeClr val="bg1"/>
              </a:solidFill>
              <a:latin typeface="Tahoma" pitchFamily="34" charset="0"/>
              <a:ea typeface="Tahoma" pitchFamily="34" charset="0"/>
              <a:cs typeface="Tahoma" pitchFamily="34" charset="0"/>
            </a:rPr>
            <a:t>أعراض خشونة مفصل الركبة</a:t>
          </a:r>
          <a:endParaRPr lang="ar-SA" sz="4000" dirty="0">
            <a:solidFill>
              <a:schemeClr val="bg1"/>
            </a:solidFill>
          </a:endParaRPr>
        </a:p>
      </dgm:t>
    </dgm:pt>
    <dgm:pt modelId="{E2A301AF-FFEC-48B7-9F3A-E9B11039232A}" type="sibTrans" cxnId="{8F6C0D7C-39EB-4FFA-A906-E6AFDB27241F}">
      <dgm:prSet/>
      <dgm:spPr/>
      <dgm:t>
        <a:bodyPr/>
        <a:lstStyle/>
        <a:p>
          <a:pPr rtl="1"/>
          <a:endParaRPr lang="ar-SA"/>
        </a:p>
      </dgm:t>
    </dgm:pt>
    <dgm:pt modelId="{46A2284A-5094-40AF-9AC3-CDBE4D3188CC}" type="parTrans" cxnId="{8F6C0D7C-39EB-4FFA-A906-E6AFDB27241F}">
      <dgm:prSet/>
      <dgm:spPr/>
      <dgm:t>
        <a:bodyPr/>
        <a:lstStyle/>
        <a:p>
          <a:pPr rtl="1"/>
          <a:endParaRPr lang="ar-SA"/>
        </a:p>
      </dgm:t>
    </dgm:pt>
    <dgm:pt modelId="{6C636866-08CD-4E7B-B5F7-F94EEDB521AA}">
      <dgm:prSet custT="1"/>
      <dgm:spPr>
        <a:solidFill>
          <a:srgbClr val="93CDDD">
            <a:alpha val="41961"/>
          </a:srgbClr>
        </a:solidFill>
        <a:ln>
          <a:noFill/>
        </a:ln>
      </dgm:spPr>
      <dgm:t>
        <a:bodyPr/>
        <a:lstStyle/>
        <a:p>
          <a:pPr rtl="1"/>
          <a:r>
            <a:rPr lang="ar-SA" sz="2000" b="1" dirty="0" smtClean="0">
              <a:solidFill>
                <a:srgbClr val="AE1C5B"/>
              </a:solidFill>
              <a:latin typeface="Tahoma" pitchFamily="34" charset="0"/>
              <a:ea typeface="Tahoma" pitchFamily="34" charset="0"/>
              <a:cs typeface="Tahoma" pitchFamily="34" charset="0"/>
            </a:rPr>
            <a:t>تورم بالركبة</a:t>
          </a:r>
          <a:endParaRPr lang="ar-SA" sz="2000" b="1" dirty="0">
            <a:solidFill>
              <a:srgbClr val="AE1C5B"/>
            </a:solidFill>
            <a:latin typeface="Tahoma" pitchFamily="34" charset="0"/>
            <a:ea typeface="Tahoma" pitchFamily="34" charset="0"/>
            <a:cs typeface="Tahoma" pitchFamily="34" charset="0"/>
          </a:endParaRPr>
        </a:p>
      </dgm:t>
    </dgm:pt>
    <dgm:pt modelId="{B2EA4931-D1C6-4304-890B-B8CD43440B26}" type="parTrans" cxnId="{B08BB86A-0515-45DD-9755-F08EDCC6C77E}">
      <dgm:prSet/>
      <dgm:spPr/>
      <dgm:t>
        <a:bodyPr/>
        <a:lstStyle/>
        <a:p>
          <a:pPr rtl="1"/>
          <a:endParaRPr lang="ar-SA"/>
        </a:p>
      </dgm:t>
    </dgm:pt>
    <dgm:pt modelId="{4385F79E-EDA2-4802-9FF4-D4BEB51969A1}" type="sibTrans" cxnId="{B08BB86A-0515-45DD-9755-F08EDCC6C77E}">
      <dgm:prSet/>
      <dgm:spPr/>
      <dgm:t>
        <a:bodyPr/>
        <a:lstStyle/>
        <a:p>
          <a:pPr rtl="1"/>
          <a:endParaRPr lang="ar-SA"/>
        </a:p>
      </dgm:t>
    </dgm:pt>
    <dgm:pt modelId="{090E53D8-2DCC-41F4-B9E4-7B083FBE29FA}">
      <dgm:prSet custT="1"/>
      <dgm:spPr>
        <a:solidFill>
          <a:srgbClr val="93CDDD">
            <a:alpha val="41961"/>
          </a:srgbClr>
        </a:solidFill>
        <a:ln>
          <a:noFill/>
        </a:ln>
      </dgm:spPr>
      <dgm:t>
        <a:bodyPr/>
        <a:lstStyle/>
        <a:p>
          <a:pPr rtl="1"/>
          <a:r>
            <a:rPr lang="ar-SA" sz="2000" b="1" dirty="0" smtClean="0">
              <a:solidFill>
                <a:srgbClr val="AE1C5B"/>
              </a:solidFill>
              <a:latin typeface="Tahoma" pitchFamily="34" charset="0"/>
              <a:ea typeface="Tahoma" pitchFamily="34" charset="0"/>
              <a:cs typeface="Tahoma" pitchFamily="34" charset="0"/>
            </a:rPr>
            <a:t>نقص مدى حركة المفصل</a:t>
          </a:r>
          <a:endParaRPr lang="ar-SA" sz="2000" b="1" dirty="0">
            <a:solidFill>
              <a:srgbClr val="AE1C5B"/>
            </a:solidFill>
            <a:latin typeface="Tahoma" pitchFamily="34" charset="0"/>
            <a:ea typeface="Tahoma" pitchFamily="34" charset="0"/>
            <a:cs typeface="Tahoma" pitchFamily="34" charset="0"/>
          </a:endParaRPr>
        </a:p>
      </dgm:t>
    </dgm:pt>
    <dgm:pt modelId="{E4A4BB43-AD80-4607-A491-45ED4B173C71}" type="parTrans" cxnId="{EBAEC4DC-C94E-4C80-9042-23FAD2FA5EAC}">
      <dgm:prSet/>
      <dgm:spPr/>
      <dgm:t>
        <a:bodyPr/>
        <a:lstStyle/>
        <a:p>
          <a:pPr rtl="1"/>
          <a:endParaRPr lang="ar-SA"/>
        </a:p>
      </dgm:t>
    </dgm:pt>
    <dgm:pt modelId="{B3BD82B4-1E91-4242-A719-62F326F9A6F5}" type="sibTrans" cxnId="{EBAEC4DC-C94E-4C80-9042-23FAD2FA5EAC}">
      <dgm:prSet/>
      <dgm:spPr/>
      <dgm:t>
        <a:bodyPr/>
        <a:lstStyle/>
        <a:p>
          <a:pPr rtl="1"/>
          <a:endParaRPr lang="ar-SA"/>
        </a:p>
      </dgm:t>
    </dgm:pt>
    <dgm:pt modelId="{D280A334-F322-4EF0-ACE0-35B832A3396A}">
      <dgm:prSet custT="1"/>
      <dgm:spPr>
        <a:solidFill>
          <a:srgbClr val="93CDDD">
            <a:alpha val="40000"/>
          </a:srgbClr>
        </a:solidFill>
        <a:ln>
          <a:noFill/>
        </a:ln>
      </dgm:spPr>
      <dgm:t>
        <a:bodyPr/>
        <a:lstStyle/>
        <a:p>
          <a:pPr rtl="1"/>
          <a:r>
            <a:rPr lang="ar-SA" sz="2000" b="1" dirty="0" smtClean="0">
              <a:solidFill>
                <a:srgbClr val="AE1C5B"/>
              </a:solidFill>
              <a:latin typeface="Tahoma" pitchFamily="34" charset="0"/>
              <a:ea typeface="Tahoma" pitchFamily="34" charset="0"/>
              <a:cs typeface="Tahoma" pitchFamily="34" charset="0"/>
            </a:rPr>
            <a:t>الألم</a:t>
          </a:r>
          <a:endParaRPr lang="ar-SA" sz="2000" b="1" dirty="0">
            <a:solidFill>
              <a:srgbClr val="AE1C5B"/>
            </a:solidFill>
            <a:latin typeface="Tahoma" pitchFamily="34" charset="0"/>
            <a:ea typeface="Tahoma" pitchFamily="34" charset="0"/>
            <a:cs typeface="Tahoma" pitchFamily="34" charset="0"/>
          </a:endParaRPr>
        </a:p>
      </dgm:t>
    </dgm:pt>
    <dgm:pt modelId="{3715EEA3-C6DE-441D-A27E-A8F2CBFE2010}" type="parTrans" cxnId="{3DF1FD35-69C5-4F80-B625-617F4E6ABC8E}">
      <dgm:prSet/>
      <dgm:spPr/>
      <dgm:t>
        <a:bodyPr/>
        <a:lstStyle/>
        <a:p>
          <a:pPr rtl="1"/>
          <a:endParaRPr lang="ar-SA"/>
        </a:p>
      </dgm:t>
    </dgm:pt>
    <dgm:pt modelId="{2D119257-A978-4421-BD8C-40B51EF955F6}" type="sibTrans" cxnId="{3DF1FD35-69C5-4F80-B625-617F4E6ABC8E}">
      <dgm:prSet/>
      <dgm:spPr/>
      <dgm:t>
        <a:bodyPr/>
        <a:lstStyle/>
        <a:p>
          <a:pPr rtl="1"/>
          <a:endParaRPr lang="ar-SA"/>
        </a:p>
      </dgm:t>
    </dgm:pt>
    <dgm:pt modelId="{38B3DBD5-6FA0-44F6-A2B1-8BD9F5709757}" type="pres">
      <dgm:prSet presAssocID="{7915B0BD-84B5-4579-BA53-D9012A622F31}" presName="composite" presStyleCnt="0">
        <dgm:presLayoutVars>
          <dgm:chMax val="1"/>
          <dgm:dir/>
          <dgm:resizeHandles val="exact"/>
        </dgm:presLayoutVars>
      </dgm:prSet>
      <dgm:spPr/>
      <dgm:t>
        <a:bodyPr/>
        <a:lstStyle/>
        <a:p>
          <a:pPr rtl="1"/>
          <a:endParaRPr lang="ar-SA"/>
        </a:p>
      </dgm:t>
    </dgm:pt>
    <dgm:pt modelId="{8B728F37-E862-46BE-8B5B-9EAD40D54420}" type="pres">
      <dgm:prSet presAssocID="{7915B0BD-84B5-4579-BA53-D9012A622F31}" presName="radial" presStyleCnt="0">
        <dgm:presLayoutVars>
          <dgm:animLvl val="ctr"/>
        </dgm:presLayoutVars>
      </dgm:prSet>
      <dgm:spPr/>
    </dgm:pt>
    <dgm:pt modelId="{7545EED0-E24C-4266-9872-4E9335C9E42F}" type="pres">
      <dgm:prSet presAssocID="{622E0667-F468-4934-B26A-6B43496B4D80}" presName="centerShape" presStyleLbl="vennNode1" presStyleIdx="0" presStyleCnt="4" custScaleX="88562" custScaleY="91188" custLinFactNeighborX="-409" custLinFactNeighborY="450"/>
      <dgm:spPr/>
      <dgm:t>
        <a:bodyPr/>
        <a:lstStyle/>
        <a:p>
          <a:pPr rtl="1"/>
          <a:endParaRPr lang="ar-SA"/>
        </a:p>
      </dgm:t>
    </dgm:pt>
    <dgm:pt modelId="{D2884828-987B-4FA3-A7EB-B406A3A446BC}" type="pres">
      <dgm:prSet presAssocID="{D280A334-F322-4EF0-ACE0-35B832A3396A}" presName="node" presStyleLbl="vennNode1" presStyleIdx="1" presStyleCnt="4" custScaleX="121827" custScaleY="111797">
        <dgm:presLayoutVars>
          <dgm:bulletEnabled val="1"/>
        </dgm:presLayoutVars>
      </dgm:prSet>
      <dgm:spPr/>
      <dgm:t>
        <a:bodyPr/>
        <a:lstStyle/>
        <a:p>
          <a:pPr rtl="1"/>
          <a:endParaRPr lang="ar-SA"/>
        </a:p>
      </dgm:t>
    </dgm:pt>
    <dgm:pt modelId="{0ED7C90D-BC8B-4E6D-B077-488F901ABC5F}" type="pres">
      <dgm:prSet presAssocID="{6C636866-08CD-4E7B-B5F7-F94EEDB521AA}" presName="node" presStyleLbl="vennNode1" presStyleIdx="2" presStyleCnt="4" custScaleX="121827" custScaleY="111797" custRadScaleRad="100533" custRadScaleInc="-27972">
        <dgm:presLayoutVars>
          <dgm:bulletEnabled val="1"/>
        </dgm:presLayoutVars>
      </dgm:prSet>
      <dgm:spPr/>
      <dgm:t>
        <a:bodyPr/>
        <a:lstStyle/>
        <a:p>
          <a:pPr rtl="1"/>
          <a:endParaRPr lang="ar-SA"/>
        </a:p>
      </dgm:t>
    </dgm:pt>
    <dgm:pt modelId="{5957461F-EDAD-4113-A96A-EE5F219C8E5E}" type="pres">
      <dgm:prSet presAssocID="{090E53D8-2DCC-41F4-B9E4-7B083FBE29FA}" presName="node" presStyleLbl="vennNode1" presStyleIdx="3" presStyleCnt="4" custScaleX="121089" custScaleY="116006" custRadScaleRad="97895" custRadScaleInc="32170">
        <dgm:presLayoutVars>
          <dgm:bulletEnabled val="1"/>
        </dgm:presLayoutVars>
      </dgm:prSet>
      <dgm:spPr/>
      <dgm:t>
        <a:bodyPr/>
        <a:lstStyle/>
        <a:p>
          <a:pPr rtl="1"/>
          <a:endParaRPr lang="ar-SA"/>
        </a:p>
      </dgm:t>
    </dgm:pt>
  </dgm:ptLst>
  <dgm:cxnLst>
    <dgm:cxn modelId="{3DF1FD35-69C5-4F80-B625-617F4E6ABC8E}" srcId="{622E0667-F468-4934-B26A-6B43496B4D80}" destId="{D280A334-F322-4EF0-ACE0-35B832A3396A}" srcOrd="0" destOrd="0" parTransId="{3715EEA3-C6DE-441D-A27E-A8F2CBFE2010}" sibTransId="{2D119257-A978-4421-BD8C-40B51EF955F6}"/>
    <dgm:cxn modelId="{F2D7A8FF-3518-484B-9C8F-5222D95E52A9}" type="presOf" srcId="{090E53D8-2DCC-41F4-B9E4-7B083FBE29FA}" destId="{5957461F-EDAD-4113-A96A-EE5F219C8E5E}" srcOrd="0" destOrd="0" presId="urn:microsoft.com/office/officeart/2005/8/layout/radial3"/>
    <dgm:cxn modelId="{C720EA2E-3A8C-46DE-BC15-532967E370AD}" type="presOf" srcId="{D280A334-F322-4EF0-ACE0-35B832A3396A}" destId="{D2884828-987B-4FA3-A7EB-B406A3A446BC}" srcOrd="0" destOrd="0" presId="urn:microsoft.com/office/officeart/2005/8/layout/radial3"/>
    <dgm:cxn modelId="{93B72E8E-5D1F-453E-869E-7EAAA0DEE799}" type="presOf" srcId="{6C636866-08CD-4E7B-B5F7-F94EEDB521AA}" destId="{0ED7C90D-BC8B-4E6D-B077-488F901ABC5F}" srcOrd="0" destOrd="0" presId="urn:microsoft.com/office/officeart/2005/8/layout/radial3"/>
    <dgm:cxn modelId="{B08BB86A-0515-45DD-9755-F08EDCC6C77E}" srcId="{622E0667-F468-4934-B26A-6B43496B4D80}" destId="{6C636866-08CD-4E7B-B5F7-F94EEDB521AA}" srcOrd="1" destOrd="0" parTransId="{B2EA4931-D1C6-4304-890B-B8CD43440B26}" sibTransId="{4385F79E-EDA2-4802-9FF4-D4BEB51969A1}"/>
    <dgm:cxn modelId="{2ECB2B37-B5B2-41E0-88B5-A4565D65132A}" type="presOf" srcId="{622E0667-F468-4934-B26A-6B43496B4D80}" destId="{7545EED0-E24C-4266-9872-4E9335C9E42F}" srcOrd="0" destOrd="0" presId="urn:microsoft.com/office/officeart/2005/8/layout/radial3"/>
    <dgm:cxn modelId="{745E6FBE-828C-47C4-9A58-41AEA29446E4}" type="presOf" srcId="{7915B0BD-84B5-4579-BA53-D9012A622F31}" destId="{38B3DBD5-6FA0-44F6-A2B1-8BD9F5709757}" srcOrd="0" destOrd="0" presId="urn:microsoft.com/office/officeart/2005/8/layout/radial3"/>
    <dgm:cxn modelId="{8F6C0D7C-39EB-4FFA-A906-E6AFDB27241F}" srcId="{7915B0BD-84B5-4579-BA53-D9012A622F31}" destId="{622E0667-F468-4934-B26A-6B43496B4D80}" srcOrd="0" destOrd="0" parTransId="{46A2284A-5094-40AF-9AC3-CDBE4D3188CC}" sibTransId="{E2A301AF-FFEC-48B7-9F3A-E9B11039232A}"/>
    <dgm:cxn modelId="{EBAEC4DC-C94E-4C80-9042-23FAD2FA5EAC}" srcId="{622E0667-F468-4934-B26A-6B43496B4D80}" destId="{090E53D8-2DCC-41F4-B9E4-7B083FBE29FA}" srcOrd="2" destOrd="0" parTransId="{E4A4BB43-AD80-4607-A491-45ED4B173C71}" sibTransId="{B3BD82B4-1E91-4242-A719-62F326F9A6F5}"/>
    <dgm:cxn modelId="{0037F7F1-9AD3-4FE8-B45B-2362B5ECEBF8}" type="presParOf" srcId="{38B3DBD5-6FA0-44F6-A2B1-8BD9F5709757}" destId="{8B728F37-E862-46BE-8B5B-9EAD40D54420}" srcOrd="0" destOrd="0" presId="urn:microsoft.com/office/officeart/2005/8/layout/radial3"/>
    <dgm:cxn modelId="{FC924DC2-3462-4748-B93E-853E69F61E43}" type="presParOf" srcId="{8B728F37-E862-46BE-8B5B-9EAD40D54420}" destId="{7545EED0-E24C-4266-9872-4E9335C9E42F}" srcOrd="0" destOrd="0" presId="urn:microsoft.com/office/officeart/2005/8/layout/radial3"/>
    <dgm:cxn modelId="{715E9372-F48B-47DE-94E2-0E2BFEF640B9}" type="presParOf" srcId="{8B728F37-E862-46BE-8B5B-9EAD40D54420}" destId="{D2884828-987B-4FA3-A7EB-B406A3A446BC}" srcOrd="1" destOrd="0" presId="urn:microsoft.com/office/officeart/2005/8/layout/radial3"/>
    <dgm:cxn modelId="{2FC27D4F-B76A-43A9-875C-FAA8D93B75F8}" type="presParOf" srcId="{8B728F37-E862-46BE-8B5B-9EAD40D54420}" destId="{0ED7C90D-BC8B-4E6D-B077-488F901ABC5F}" srcOrd="2" destOrd="0" presId="urn:microsoft.com/office/officeart/2005/8/layout/radial3"/>
    <dgm:cxn modelId="{40480159-A4CC-4A17-908C-3573B813FB83}" type="presParOf" srcId="{8B728F37-E862-46BE-8B5B-9EAD40D54420}" destId="{5957461F-EDAD-4113-A96A-EE5F219C8E5E}" srcOrd="3" destOrd="0" presId="urn:microsoft.com/office/officeart/2005/8/layout/radial3"/>
  </dgm:cxnLst>
  <dgm:bg>
    <a:solidFill>
      <a:srgbClr val="FFFFFF">
        <a:alpha val="69804"/>
      </a:srgb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FE5D59E-AA83-4FCD-B5D4-64FEF6E3FA97}" type="datetimeFigureOut">
              <a:rPr lang="ar-SA" smtClean="0"/>
              <a:pPr/>
              <a:t>05/03/38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EC2DF4E-5989-43C3-B3DB-7C4FC14EDDB5}" type="slidenum">
              <a:rPr lang="ar-SA" smtClean="0"/>
              <a:pPr/>
              <a:t>‹#›</a:t>
            </a:fld>
            <a:endParaRPr lang="ar-SA"/>
          </a:p>
        </p:txBody>
      </p:sp>
    </p:spTree>
    <p:extLst>
      <p:ext uri="{BB962C8B-B14F-4D97-AF65-F5344CB8AC3E}">
        <p14:creationId xmlns:p14="http://schemas.microsoft.com/office/powerpoint/2010/main" val="28363038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EC2DF4E-5989-43C3-B3DB-7C4FC14EDDB5}" type="slidenum">
              <a:rPr lang="ar-SA" smtClean="0"/>
              <a:pPr/>
              <a:t>37</a:t>
            </a:fld>
            <a:endParaRPr lang="ar-SA"/>
          </a:p>
        </p:txBody>
      </p:sp>
    </p:spTree>
    <p:extLst>
      <p:ext uri="{BB962C8B-B14F-4D97-AF65-F5344CB8AC3E}">
        <p14:creationId xmlns:p14="http://schemas.microsoft.com/office/powerpoint/2010/main" val="4058808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05/03/38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05/03/38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05/03/38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05/03/38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05/03/38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84F241D-CE93-4E07-B136-E45A38F5305E}" type="datetimeFigureOut">
              <a:rPr lang="ar-SA" smtClean="0"/>
              <a:pPr/>
              <a:t>05/03/38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84F241D-CE93-4E07-B136-E45A38F5305E}" type="datetimeFigureOut">
              <a:rPr lang="ar-SA" smtClean="0"/>
              <a:pPr/>
              <a:t>05/03/38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84F241D-CE93-4E07-B136-E45A38F5305E}" type="datetimeFigureOut">
              <a:rPr lang="ar-SA" smtClean="0"/>
              <a:pPr/>
              <a:t>05/03/38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84F241D-CE93-4E07-B136-E45A38F5305E}" type="datetimeFigureOut">
              <a:rPr lang="ar-SA" smtClean="0"/>
              <a:pPr/>
              <a:t>05/03/38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84F241D-CE93-4E07-B136-E45A38F5305E}" type="datetimeFigureOut">
              <a:rPr lang="ar-SA" smtClean="0"/>
              <a:pPr/>
              <a:t>05/03/38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84F241D-CE93-4E07-B136-E45A38F5305E}" type="datetimeFigureOut">
              <a:rPr lang="ar-SA" smtClean="0"/>
              <a:pPr/>
              <a:t>05/03/38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84F241D-CE93-4E07-B136-E45A38F5305E}" type="datetimeFigureOut">
              <a:rPr lang="ar-SA" smtClean="0"/>
              <a:pPr/>
              <a:t>05/03/38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DF3004F-8466-4F96-AF0D-0728F272C22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9.png"/></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png"/></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4.png"/><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2.png"/><Relationship Id="rId7" Type="http://schemas.openxmlformats.org/officeDocument/2006/relationships/image" Target="../media/image38.jp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7.jpg"/><Relationship Id="rId5" Type="http://schemas.openxmlformats.org/officeDocument/2006/relationships/image" Target="../media/image34.png"/><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صورة 17" descr="خلفية.png"/>
          <p:cNvPicPr>
            <a:picLocks noChangeAspect="1"/>
          </p:cNvPicPr>
          <p:nvPr/>
        </p:nvPicPr>
        <p:blipFill>
          <a:blip r:embed="rId2" cstate="print"/>
          <a:stretch>
            <a:fillRect/>
          </a:stretch>
        </p:blipFill>
        <p:spPr>
          <a:xfrm>
            <a:off x="-152400" y="0"/>
            <a:ext cx="9296400" cy="6858000"/>
          </a:xfrm>
          <a:prstGeom prst="rect">
            <a:avLst/>
          </a:prstGeom>
        </p:spPr>
      </p:pic>
      <p:sp>
        <p:nvSpPr>
          <p:cNvPr id="19" name="قوس كبير مزدوج 18"/>
          <p:cNvSpPr/>
          <p:nvPr/>
        </p:nvSpPr>
        <p:spPr>
          <a:xfrm>
            <a:off x="1066800" y="1981200"/>
            <a:ext cx="6629400" cy="2286000"/>
          </a:xfrm>
          <a:prstGeom prst="bracePair">
            <a:avLst>
              <a:gd name="adj" fmla="val 2812"/>
            </a:avLst>
          </a:prstGeom>
          <a:solidFill>
            <a:srgbClr val="FFFFFF">
              <a:alpha val="81961"/>
            </a:srgbClr>
          </a:solidFill>
          <a:ln w="76200">
            <a:solidFill>
              <a:srgbClr val="E6B9B8"/>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pic>
        <p:nvPicPr>
          <p:cNvPr id="5" name="صورة 4" descr="ksu.jpg"/>
          <p:cNvPicPr>
            <a:picLocks noChangeAspect="1"/>
          </p:cNvPicPr>
          <p:nvPr/>
        </p:nvPicPr>
        <p:blipFill>
          <a:blip r:embed="rId3" cstate="print">
            <a:duotone>
              <a:schemeClr val="accent5">
                <a:shade val="45000"/>
                <a:satMod val="135000"/>
              </a:schemeClr>
              <a:prstClr val="white"/>
            </a:duotone>
          </a:blip>
          <a:stretch>
            <a:fillRect/>
          </a:stretch>
        </p:blipFill>
        <p:spPr>
          <a:xfrm>
            <a:off x="0" y="0"/>
            <a:ext cx="1447800" cy="1447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مربع نص 5"/>
          <p:cNvSpPr txBox="1"/>
          <p:nvPr/>
        </p:nvSpPr>
        <p:spPr>
          <a:xfrm>
            <a:off x="1524000" y="2590800"/>
            <a:ext cx="5410200" cy="707886"/>
          </a:xfrm>
          <a:prstGeom prst="rect">
            <a:avLst/>
          </a:prstGeom>
          <a:noFill/>
        </p:spPr>
        <p:txBody>
          <a:bodyPr wrap="none" rtlCol="0">
            <a:prstTxWarp prst="textArchUp">
              <a:avLst>
                <a:gd name="adj" fmla="val 10962289"/>
              </a:avLst>
            </a:prstTxWarp>
            <a:spAutoFit/>
          </a:bodyPr>
          <a:lstStyle/>
          <a:p>
            <a:pPr algn="ctr"/>
            <a:r>
              <a:rPr lang="ar-SA" sz="4000" b="1" dirty="0" smtClean="0">
                <a:solidFill>
                  <a:srgbClr val="AE1C5B"/>
                </a:solidFill>
                <a:effectLst>
                  <a:reflection blurRad="6350" stA="60000" endA="900" endPos="60000" dist="29997" dir="5400000" sy="-100000" algn="bl" rotWithShape="0"/>
                </a:effectLst>
                <a:latin typeface="AR CARTER" pitchFamily="2" charset="0"/>
                <a:cs typeface="+mj-cs"/>
              </a:rPr>
              <a:t>” المفاصل إعاقاتها وإصاباتها ”</a:t>
            </a:r>
            <a:endParaRPr lang="en-US" sz="4000" b="1" dirty="0" smtClean="0">
              <a:solidFill>
                <a:srgbClr val="AE1C5B"/>
              </a:solidFill>
              <a:effectLst>
                <a:reflection blurRad="6350" stA="60000" endA="900" endPos="60000" dist="29997" dir="5400000" sy="-100000" algn="bl" rotWithShape="0"/>
              </a:effectLst>
              <a:latin typeface="AR CARTER" pitchFamily="2" charset="0"/>
              <a:cs typeface="+mj-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914400" y="1981200"/>
            <a:ext cx="76962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4419600" y="1168972"/>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8143786" y="1150938"/>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524000" y="2209800"/>
            <a:ext cx="6553200" cy="4154984"/>
          </a:xfrm>
          <a:prstGeom prst="rect">
            <a:avLst/>
          </a:prstGeom>
          <a:noFill/>
        </p:spPr>
        <p:txBody>
          <a:bodyPr wrap="square" rtlCol="1">
            <a:spAutoFit/>
          </a:bodyPr>
          <a:lstStyle/>
          <a:p>
            <a:pPr lvl="1"/>
            <a:r>
              <a:rPr lang="ar-SA" sz="2400" b="1" dirty="0" smtClean="0">
                <a:solidFill>
                  <a:srgbClr val="AE1C5B"/>
                </a:solidFill>
                <a:latin typeface="Tahoma" pitchFamily="34" charset="0"/>
                <a:ea typeface="Tahoma" pitchFamily="34" charset="0"/>
                <a:cs typeface="Tahoma" pitchFamily="34" charset="0"/>
              </a:rPr>
              <a:t>9/ مفصل العقب </a:t>
            </a: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من النوع </a:t>
            </a:r>
            <a:r>
              <a:rPr lang="ar-SA" sz="2400" dirty="0" err="1" smtClean="0">
                <a:solidFill>
                  <a:srgbClr val="009999"/>
                </a:solidFill>
                <a:latin typeface="Tahoma" pitchFamily="34" charset="0"/>
                <a:ea typeface="Tahoma" pitchFamily="34" charset="0"/>
                <a:cs typeface="Tahoma" pitchFamily="34" charset="0"/>
              </a:rPr>
              <a:t>الرزي</a:t>
            </a:r>
            <a:endParaRPr lang="ar-SA" sz="2400" dirty="0" smtClean="0">
              <a:solidFill>
                <a:srgbClr val="009999"/>
              </a:solidFill>
              <a:latin typeface="Tahoma" pitchFamily="34" charset="0"/>
              <a:ea typeface="Tahoma" pitchFamily="34" charset="0"/>
              <a:cs typeface="Tahoma" pitchFamily="34" charset="0"/>
            </a:endParaRP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 يحيط بالعظام غضروف .</a:t>
            </a: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يدعم المفصل أربع روابط متينة وروابط بينية بين </a:t>
            </a:r>
            <a:r>
              <a:rPr lang="ar-SA" sz="2400" dirty="0" err="1" smtClean="0">
                <a:solidFill>
                  <a:srgbClr val="009999"/>
                </a:solidFill>
                <a:latin typeface="Tahoma" pitchFamily="34" charset="0"/>
                <a:ea typeface="Tahoma" pitchFamily="34" charset="0"/>
                <a:cs typeface="Tahoma" pitchFamily="34" charset="0"/>
              </a:rPr>
              <a:t>الظنبوب</a:t>
            </a:r>
            <a:r>
              <a:rPr lang="ar-SA" sz="2400" dirty="0" smtClean="0">
                <a:solidFill>
                  <a:srgbClr val="009999"/>
                </a:solidFill>
                <a:latin typeface="Tahoma" pitchFamily="34" charset="0"/>
                <a:ea typeface="Tahoma" pitchFamily="34" charset="0"/>
                <a:cs typeface="Tahoma" pitchFamily="34" charset="0"/>
              </a:rPr>
              <a:t> و الشظية وحزم ليفية .</a:t>
            </a: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يربط بين أسفل </a:t>
            </a:r>
            <a:r>
              <a:rPr lang="ar-SA" sz="2400" dirty="0" err="1" smtClean="0">
                <a:solidFill>
                  <a:srgbClr val="009999"/>
                </a:solidFill>
                <a:latin typeface="Tahoma" pitchFamily="34" charset="0"/>
                <a:ea typeface="Tahoma" pitchFamily="34" charset="0"/>
                <a:cs typeface="Tahoma" pitchFamily="34" charset="0"/>
              </a:rPr>
              <a:t>الظنبوب</a:t>
            </a:r>
            <a:r>
              <a:rPr lang="ar-SA" sz="2400" dirty="0" smtClean="0">
                <a:solidFill>
                  <a:srgbClr val="009999"/>
                </a:solidFill>
                <a:latin typeface="Tahoma" pitchFamily="34" charset="0"/>
                <a:ea typeface="Tahoma" pitchFamily="34" charset="0"/>
                <a:cs typeface="Tahoma" pitchFamily="34" charset="0"/>
              </a:rPr>
              <a:t> ونتوئه الأسفل وأسفل الشظية ونتوئه الجانبي وعظمة </a:t>
            </a:r>
            <a:r>
              <a:rPr lang="ar-SA" sz="2400" dirty="0" err="1" smtClean="0">
                <a:solidFill>
                  <a:srgbClr val="009999"/>
                </a:solidFill>
                <a:latin typeface="Tahoma" pitchFamily="34" charset="0"/>
                <a:ea typeface="Tahoma" pitchFamily="34" charset="0"/>
                <a:cs typeface="Tahoma" pitchFamily="34" charset="0"/>
              </a:rPr>
              <a:t>الكرسوع</a:t>
            </a:r>
            <a:r>
              <a:rPr lang="ar-SA" sz="2400" dirty="0" smtClean="0">
                <a:solidFill>
                  <a:srgbClr val="009999"/>
                </a:solidFill>
                <a:latin typeface="Tahoma" pitchFamily="34" charset="0"/>
                <a:ea typeface="Tahoma" pitchFamily="34" charset="0"/>
                <a:cs typeface="Tahoma" pitchFamily="34" charset="0"/>
              </a:rPr>
              <a:t> .</a:t>
            </a:r>
          </a:p>
          <a:p>
            <a:pPr lvl="1"/>
            <a:endParaRPr lang="ar-SA" sz="2400" dirty="0" smtClean="0">
              <a:solidFill>
                <a:srgbClr val="009999"/>
              </a:solidFill>
              <a:latin typeface="Tahoma" pitchFamily="34" charset="0"/>
              <a:ea typeface="Tahoma" pitchFamily="34" charset="0"/>
              <a:cs typeface="Tahoma" pitchFamily="34" charset="0"/>
            </a:endParaRPr>
          </a:p>
          <a:p>
            <a:pPr lvl="1"/>
            <a:endParaRPr lang="ar-SA" sz="2400" dirty="0" smtClean="0">
              <a:solidFill>
                <a:srgbClr val="009999"/>
              </a:solidFill>
              <a:latin typeface="Tahoma" pitchFamily="34" charset="0"/>
              <a:ea typeface="Tahoma" pitchFamily="34" charset="0"/>
              <a:cs typeface="Tahoma" pitchFamily="34" charset="0"/>
            </a:endParaRPr>
          </a:p>
          <a:p>
            <a:pPr lvl="1"/>
            <a:endParaRPr lang="ar-SA" sz="2400" dirty="0">
              <a:solidFill>
                <a:srgbClr val="009999"/>
              </a:solidFill>
              <a:latin typeface="Tahoma" pitchFamily="34" charset="0"/>
              <a:ea typeface="Tahoma" pitchFamily="34" charset="0"/>
              <a:cs typeface="Tahoma" pitchFamily="34" charset="0"/>
            </a:endParaRPr>
          </a:p>
        </p:txBody>
      </p:sp>
      <p:pic>
        <p:nvPicPr>
          <p:cNvPr id="20" name="عنصر نائب للمحتوى 3" descr="سننن.png"/>
          <p:cNvPicPr>
            <a:picLocks noChangeAspect="1"/>
          </p:cNvPicPr>
          <p:nvPr/>
        </p:nvPicPr>
        <p:blipFill>
          <a:blip r:embed="rId4"/>
          <a:stretch>
            <a:fillRect/>
          </a:stretch>
        </p:blipFill>
        <p:spPr>
          <a:xfrm>
            <a:off x="280232" y="437606"/>
            <a:ext cx="3826379" cy="251106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800" decel="100000"/>
                                        <p:tgtEl>
                                          <p:spTgt spid="20"/>
                                        </p:tgtEl>
                                      </p:cBhvr>
                                    </p:animEffect>
                                    <p:anim calcmode="lin" valueType="num">
                                      <p:cBhvr>
                                        <p:cTn id="8" dur="800" decel="100000" fill="hold"/>
                                        <p:tgtEl>
                                          <p:spTgt spid="20"/>
                                        </p:tgtEl>
                                        <p:attrNameLst>
                                          <p:attrName>style.rotation</p:attrName>
                                        </p:attrNameLst>
                                      </p:cBhvr>
                                      <p:tavLst>
                                        <p:tav tm="0">
                                          <p:val>
                                            <p:fltVal val="-90"/>
                                          </p:val>
                                        </p:tav>
                                        <p:tav tm="100000">
                                          <p:val>
                                            <p:fltVal val="0"/>
                                          </p:val>
                                        </p:tav>
                                      </p:tavLst>
                                    </p:anim>
                                    <p:anim calcmode="lin" valueType="num">
                                      <p:cBhvr>
                                        <p:cTn id="9" dur="800" decel="100000" fill="hold"/>
                                        <p:tgtEl>
                                          <p:spTgt spid="20"/>
                                        </p:tgtEl>
                                        <p:attrNameLst>
                                          <p:attrName>ppt_x</p:attrName>
                                        </p:attrNameLst>
                                      </p:cBhvr>
                                      <p:tavLst>
                                        <p:tav tm="0">
                                          <p:val>
                                            <p:strVal val="#ppt_x+0.4"/>
                                          </p:val>
                                        </p:tav>
                                        <p:tav tm="100000">
                                          <p:val>
                                            <p:strVal val="#ppt_x-0.05"/>
                                          </p:val>
                                        </p:tav>
                                      </p:tavLst>
                                    </p:anim>
                                    <p:anim calcmode="lin" valueType="num">
                                      <p:cBhvr>
                                        <p:cTn id="10" dur="800" decel="100000" fill="hold"/>
                                        <p:tgtEl>
                                          <p:spTgt spid="2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9" presetClass="exit" presetSubtype="0" decel="100000" fill="hold" nodeType="clickEffect">
                                  <p:stCondLst>
                                    <p:cond delay="0"/>
                                  </p:stCondLst>
                                  <p:childTnLst>
                                    <p:anim calcmode="lin" valueType="num">
                                      <p:cBhvr>
                                        <p:cTn id="16" dur="500"/>
                                        <p:tgtEl>
                                          <p:spTgt spid="20"/>
                                        </p:tgtEl>
                                        <p:attrNameLst>
                                          <p:attrName>ppt_h</p:attrName>
                                        </p:attrNameLst>
                                      </p:cBhvr>
                                      <p:tavLst>
                                        <p:tav tm="0">
                                          <p:val>
                                            <p:strVal val="ppt_h"/>
                                          </p:val>
                                        </p:tav>
                                        <p:tav tm="50000">
                                          <p:val>
                                            <p:strVal val="ppt_h/20"/>
                                          </p:val>
                                        </p:tav>
                                        <p:tav tm="100000">
                                          <p:val>
                                            <p:strVal val="ppt_h/20"/>
                                          </p:val>
                                        </p:tav>
                                      </p:tavLst>
                                    </p:anim>
                                    <p:anim calcmode="lin" valueType="num">
                                      <p:cBhvr>
                                        <p:cTn id="17" dur="500"/>
                                        <p:tgtEl>
                                          <p:spTgt spid="20"/>
                                        </p:tgtEl>
                                        <p:attrNameLst>
                                          <p:attrName>ppt_w</p:attrName>
                                        </p:attrNameLst>
                                      </p:cBhvr>
                                      <p:tavLst>
                                        <p:tav tm="0">
                                          <p:val>
                                            <p:strVal val="ppt_w"/>
                                          </p:val>
                                        </p:tav>
                                        <p:tav tm="50000">
                                          <p:val>
                                            <p:strVal val="ppt_w+.3"/>
                                          </p:val>
                                        </p:tav>
                                        <p:tav tm="100000">
                                          <p:val>
                                            <p:strVal val="ppt_w+.3"/>
                                          </p:val>
                                        </p:tav>
                                      </p:tavLst>
                                    </p:anim>
                                    <p:anim calcmode="lin" valueType="num">
                                      <p:cBhvr>
                                        <p:cTn id="18" dur="500"/>
                                        <p:tgtEl>
                                          <p:spTgt spid="20"/>
                                        </p:tgtEl>
                                        <p:attrNameLst>
                                          <p:attrName>ppt_x</p:attrName>
                                        </p:attrNameLst>
                                      </p:cBhvr>
                                      <p:tavLst>
                                        <p:tav tm="0">
                                          <p:val>
                                            <p:strVal val="ppt_x"/>
                                          </p:val>
                                        </p:tav>
                                        <p:tav tm="50000">
                                          <p:val>
                                            <p:strVal val="ppt_x"/>
                                          </p:val>
                                        </p:tav>
                                        <p:tav tm="100000">
                                          <p:val>
                                            <p:strVal val="ppt_x-.3"/>
                                          </p:val>
                                        </p:tav>
                                      </p:tavLst>
                                    </p:anim>
                                    <p:anim calcmode="lin" valueType="num">
                                      <p:cBhvr>
                                        <p:cTn id="19" dur="500"/>
                                        <p:tgtEl>
                                          <p:spTgt spid="20"/>
                                        </p:tgtEl>
                                        <p:attrNameLst>
                                          <p:attrName>ppt_y</p:attrName>
                                        </p:attrNameLst>
                                      </p:cBhvr>
                                      <p:tavLst>
                                        <p:tav tm="0">
                                          <p:val>
                                            <p:strVal val="ppt_y"/>
                                          </p:val>
                                        </p:tav>
                                        <p:tav tm="100000">
                                          <p:val>
                                            <p:strVal val="ppt_y"/>
                                          </p:val>
                                        </p:tav>
                                      </p:tavLst>
                                    </p:anim>
                                    <p:set>
                                      <p:cBhvr>
                                        <p:cTn id="20"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1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قوس كبير مزدوج 16"/>
          <p:cNvSpPr/>
          <p:nvPr/>
        </p:nvSpPr>
        <p:spPr>
          <a:xfrm>
            <a:off x="914400" y="1981200"/>
            <a:ext cx="76962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8" name="مستطيل مستدير الزوايا 17"/>
          <p:cNvSpPr/>
          <p:nvPr/>
        </p:nvSpPr>
        <p:spPr>
          <a:xfrm>
            <a:off x="3657600" y="1341438"/>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dirty="0" smtClean="0">
                <a:solidFill>
                  <a:srgbClr val="AE1C5B"/>
                </a:solidFill>
              </a:rPr>
              <a:t>المفاصل المصلية </a:t>
            </a:r>
          </a:p>
          <a:p>
            <a:pPr algn="ctr"/>
            <a:endParaRPr lang="ar-SA" sz="4000" dirty="0"/>
          </a:p>
        </p:txBody>
      </p:sp>
      <p:pic>
        <p:nvPicPr>
          <p:cNvPr id="19" name="صورة 18" descr="8---.png"/>
          <p:cNvPicPr>
            <a:picLocks noChangeAspect="1"/>
          </p:cNvPicPr>
          <p:nvPr/>
        </p:nvPicPr>
        <p:blipFill>
          <a:blip r:embed="rId3" cstate="print"/>
          <a:stretch>
            <a:fillRect/>
          </a:stretch>
        </p:blipFill>
        <p:spPr>
          <a:xfrm>
            <a:off x="7226181" y="1265238"/>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0" name="مربع نص 19"/>
          <p:cNvSpPr txBox="1"/>
          <p:nvPr/>
        </p:nvSpPr>
        <p:spPr>
          <a:xfrm>
            <a:off x="1371600" y="2743200"/>
            <a:ext cx="6324600" cy="2554545"/>
          </a:xfrm>
          <a:prstGeom prst="rect">
            <a:avLst/>
          </a:prstGeom>
          <a:noFill/>
        </p:spPr>
        <p:txBody>
          <a:bodyPr wrap="square" rtlCol="1">
            <a:spAutoFit/>
          </a:bodyPr>
          <a:lstStyle/>
          <a:p>
            <a:r>
              <a:rPr lang="ar-SA" sz="2000" b="1" dirty="0" smtClean="0">
                <a:solidFill>
                  <a:srgbClr val="AE1C5B"/>
                </a:solidFill>
                <a:latin typeface="Tahoma" pitchFamily="34" charset="0"/>
                <a:ea typeface="Tahoma" pitchFamily="34" charset="0"/>
                <a:cs typeface="Tahoma" pitchFamily="34" charset="0"/>
              </a:rPr>
              <a:t>10/ مفصل القدم وأصابع القدم :</a:t>
            </a:r>
          </a:p>
          <a:p>
            <a:r>
              <a:rPr lang="ar-SA" sz="2000" dirty="0" smtClean="0">
                <a:solidFill>
                  <a:srgbClr val="009999"/>
                </a:solidFill>
                <a:latin typeface="Tahoma" pitchFamily="34" charset="0"/>
                <a:ea typeface="Tahoma" pitchFamily="34" charset="0"/>
                <a:cs typeface="Tahoma" pitchFamily="34" charset="0"/>
              </a:rPr>
              <a:t>تربط بين عظام العقب وبين عظام العقب وعظام مشط القدم وبين عظام مشط القدم والسلاميات وبين السلاميات فيما بينها .</a:t>
            </a:r>
          </a:p>
          <a:p>
            <a:r>
              <a:rPr lang="ar-SA" sz="2000" dirty="0" smtClean="0">
                <a:solidFill>
                  <a:srgbClr val="009999"/>
                </a:solidFill>
                <a:latin typeface="Tahoma" pitchFamily="34" charset="0"/>
                <a:ea typeface="Tahoma" pitchFamily="34" charset="0"/>
                <a:cs typeface="Tahoma" pitchFamily="34" charset="0"/>
              </a:rPr>
              <a:t>تعمل على حفظ توازن الجسم ودعم أقواس القدم .</a:t>
            </a:r>
          </a:p>
          <a:p>
            <a:endParaRPr lang="ar-SA" sz="2000" dirty="0" smtClean="0">
              <a:solidFill>
                <a:srgbClr val="009999"/>
              </a:solidFill>
              <a:latin typeface="Tahoma" pitchFamily="34" charset="0"/>
              <a:ea typeface="Tahoma" pitchFamily="34" charset="0"/>
              <a:cs typeface="Tahoma" pitchFamily="34" charset="0"/>
            </a:endParaRPr>
          </a:p>
          <a:p>
            <a:pPr>
              <a:buNone/>
            </a:pPr>
            <a:r>
              <a:rPr lang="ar-SA" sz="2000" dirty="0" smtClean="0">
                <a:solidFill>
                  <a:srgbClr val="009999"/>
                </a:solidFill>
                <a:latin typeface="Tahoma" pitchFamily="34" charset="0"/>
                <a:ea typeface="Tahoma" pitchFamily="34" charset="0"/>
                <a:cs typeface="Tahoma" pitchFamily="34" charset="0"/>
              </a:rPr>
              <a:t> </a:t>
            </a:r>
          </a:p>
          <a:p>
            <a:endParaRPr lang="ar-SA" sz="2000" dirty="0">
              <a:solidFill>
                <a:srgbClr val="009999"/>
              </a:solidFill>
              <a:latin typeface="Tahoma" pitchFamily="34" charset="0"/>
              <a:ea typeface="Tahoma" pitchFamily="34" charset="0"/>
              <a:cs typeface="Tahoma" pitchFamily="34" charset="0"/>
            </a:endParaRPr>
          </a:p>
        </p:txBody>
      </p:sp>
      <p:pic>
        <p:nvPicPr>
          <p:cNvPr id="21" name="صورة 20" descr="حخجحجحجحجح.jpg"/>
          <p:cNvPicPr>
            <a:picLocks noChangeAspect="1"/>
          </p:cNvPicPr>
          <p:nvPr/>
        </p:nvPicPr>
        <p:blipFill>
          <a:blip r:embed="rId4"/>
          <a:stretch>
            <a:fillRect/>
          </a:stretch>
        </p:blipFill>
        <p:spPr>
          <a:xfrm>
            <a:off x="2714107" y="4831924"/>
            <a:ext cx="3715786" cy="1568876"/>
          </a:xfrm>
          <a:prstGeom prst="rect">
            <a:avLst/>
          </a:prstGeom>
        </p:spPr>
      </p:pic>
      <p:sp>
        <p:nvSpPr>
          <p:cNvPr id="23" name="مستطيل 22"/>
          <p:cNvSpPr/>
          <p:nvPr/>
        </p:nvSpPr>
        <p:spPr>
          <a:xfrm>
            <a:off x="0" y="4572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مستطيل 23"/>
          <p:cNvSpPr/>
          <p:nvPr/>
        </p:nvSpPr>
        <p:spPr>
          <a:xfrm>
            <a:off x="4572000" y="6096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مربع نص 24"/>
          <p:cNvSpPr txBox="1"/>
          <p:nvPr/>
        </p:nvSpPr>
        <p:spPr>
          <a:xfrm>
            <a:off x="5638800" y="6051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6" name="شكل بيضاوي 25"/>
          <p:cNvSpPr/>
          <p:nvPr/>
        </p:nvSpPr>
        <p:spPr>
          <a:xfrm>
            <a:off x="46482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7" name="شكل بيضاوي 26"/>
          <p:cNvSpPr/>
          <p:nvPr/>
        </p:nvSpPr>
        <p:spPr>
          <a:xfrm>
            <a:off x="49530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8" name="شكل بيضاوي 27"/>
          <p:cNvSpPr/>
          <p:nvPr/>
        </p:nvSpPr>
        <p:spPr>
          <a:xfrm>
            <a:off x="52578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9" name="شكل بيضاوي 28"/>
          <p:cNvSpPr/>
          <p:nvPr/>
        </p:nvSpPr>
        <p:spPr>
          <a:xfrm>
            <a:off x="86868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0" name="شكل بيضاوي 29"/>
          <p:cNvSpPr/>
          <p:nvPr/>
        </p:nvSpPr>
        <p:spPr>
          <a:xfrm>
            <a:off x="83820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1" name="شكل بيضاوي 30"/>
          <p:cNvSpPr/>
          <p:nvPr/>
        </p:nvSpPr>
        <p:spPr>
          <a:xfrm>
            <a:off x="80772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xit" presetSubtype="0" fill="hold" nodeType="clickEffect">
                                  <p:stCondLst>
                                    <p:cond delay="0"/>
                                  </p:stCondLst>
                                  <p:childTnLst>
                                    <p:anim calcmode="lin" valueType="num">
                                      <p:cBhvr>
                                        <p:cTn id="11" dur="1000"/>
                                        <p:tgtEl>
                                          <p:spTgt spid="21"/>
                                        </p:tgtEl>
                                        <p:attrNameLst>
                                          <p:attrName>ppt_w</p:attrName>
                                        </p:attrNameLst>
                                      </p:cBhvr>
                                      <p:tavLst>
                                        <p:tav tm="0">
                                          <p:val>
                                            <p:strVal val="ppt_w"/>
                                          </p:val>
                                        </p:tav>
                                        <p:tav tm="100000">
                                          <p:val>
                                            <p:fltVal val="0"/>
                                          </p:val>
                                        </p:tav>
                                      </p:tavLst>
                                    </p:anim>
                                    <p:anim calcmode="lin" valueType="num">
                                      <p:cBhvr>
                                        <p:cTn id="12" dur="1000"/>
                                        <p:tgtEl>
                                          <p:spTgt spid="21"/>
                                        </p:tgtEl>
                                        <p:attrNameLst>
                                          <p:attrName>ppt_h</p:attrName>
                                        </p:attrNameLst>
                                      </p:cBhvr>
                                      <p:tavLst>
                                        <p:tav tm="0">
                                          <p:val>
                                            <p:strVal val="ppt_h"/>
                                          </p:val>
                                        </p:tav>
                                        <p:tav tm="100000">
                                          <p:val>
                                            <p:fltVal val="0"/>
                                          </p:val>
                                        </p:tav>
                                      </p:tavLst>
                                    </p:anim>
                                    <p:anim calcmode="lin" valueType="num">
                                      <p:cBhvr>
                                        <p:cTn id="13" dur="1000"/>
                                        <p:tgtEl>
                                          <p:spTgt spid="21"/>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14" dur="1000"/>
                                        <p:tgtEl>
                                          <p:spTgt spid="21"/>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5" dur="1" fill="hold">
                                          <p:stCondLst>
                                            <p:cond delay="9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pic>
        <p:nvPicPr>
          <p:cNvPr id="9" name="صورة 8" descr="خلفية.png"/>
          <p:cNvPicPr>
            <a:picLocks noChangeAspect="1"/>
          </p:cNvPicPr>
          <p:nvPr/>
        </p:nvPicPr>
        <p:blipFill>
          <a:blip r:embed="rId3" cstate="print">
            <a:lum/>
          </a:blip>
          <a:stretch>
            <a:fillRect/>
          </a:stretch>
        </p:blipFill>
        <p:spPr>
          <a:xfrm>
            <a:off x="5943600" y="1524000"/>
            <a:ext cx="2971799" cy="3000298"/>
          </a:xfrm>
          <a:prstGeom prst="ellipse">
            <a:avLst/>
          </a:prstGeom>
        </p:spPr>
      </p:pic>
      <p:sp>
        <p:nvSpPr>
          <p:cNvPr id="11" name="شكل بيضاوي 10"/>
          <p:cNvSpPr/>
          <p:nvPr/>
        </p:nvSpPr>
        <p:spPr>
          <a:xfrm>
            <a:off x="6248400" y="1752600"/>
            <a:ext cx="2362200" cy="2543098"/>
          </a:xfrm>
          <a:prstGeom prst="ellipse">
            <a:avLst/>
          </a:prstGeom>
          <a:noFill/>
          <a:ln w="7620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قوس كبير مزدوج 11"/>
          <p:cNvSpPr/>
          <p:nvPr/>
        </p:nvSpPr>
        <p:spPr>
          <a:xfrm>
            <a:off x="381000" y="2638502"/>
            <a:ext cx="5410200" cy="1400098"/>
          </a:xfrm>
          <a:prstGeom prst="bracePair">
            <a:avLst>
              <a:gd name="adj" fmla="val 8016"/>
            </a:avLst>
          </a:prstGeom>
          <a:ln w="38100">
            <a:solidFill>
              <a:srgbClr val="009999"/>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3" name="مربع نص 12"/>
          <p:cNvSpPr txBox="1"/>
          <p:nvPr/>
        </p:nvSpPr>
        <p:spPr>
          <a:xfrm>
            <a:off x="228600" y="2895600"/>
            <a:ext cx="5486400" cy="923330"/>
          </a:xfrm>
          <a:prstGeom prst="rect">
            <a:avLst/>
          </a:prstGeom>
          <a:noFill/>
        </p:spPr>
        <p:txBody>
          <a:bodyPr wrap="square" rtlCol="1">
            <a:spAutoFit/>
          </a:bodyPr>
          <a:lstStyle/>
          <a:p>
            <a:pPr algn="ctr"/>
            <a:r>
              <a:rPr lang="ar-SA" sz="5400" b="1" dirty="0" smtClean="0">
                <a:solidFill>
                  <a:srgbClr val="AE1C5B"/>
                </a:solidFill>
                <a:latin typeface="Andalus" pitchFamily="18" charset="-78"/>
                <a:cs typeface="Andalus" pitchFamily="18" charset="-78"/>
              </a:rPr>
              <a:t>الخلع المفصلي</a:t>
            </a:r>
            <a:endParaRPr lang="ar-SA" sz="5400" b="1" dirty="0">
              <a:solidFill>
                <a:srgbClr val="AE1C5B"/>
              </a:solidFill>
              <a:latin typeface="Andalus" pitchFamily="18" charset="-78"/>
              <a:cs typeface="Andalus" pitchFamily="18" charset="-78"/>
            </a:endParaRPr>
          </a:p>
        </p:txBody>
      </p:sp>
      <p:sp>
        <p:nvSpPr>
          <p:cNvPr id="14" name="مستطيل 13"/>
          <p:cNvSpPr/>
          <p:nvPr/>
        </p:nvSpPr>
        <p:spPr>
          <a:xfrm>
            <a:off x="6781800" y="2209800"/>
            <a:ext cx="1401346" cy="1569660"/>
          </a:xfrm>
          <a:prstGeom prst="rect">
            <a:avLst/>
          </a:prstGeom>
        </p:spPr>
        <p:txBody>
          <a:bodyPr wrap="none">
            <a:spAutoFit/>
          </a:bodyPr>
          <a:lstStyle/>
          <a:p>
            <a:pPr algn="ctr"/>
            <a:r>
              <a:rPr lang="ar-SA" sz="9600" b="1" dirty="0" smtClean="0">
                <a:solidFill>
                  <a:srgbClr val="009999"/>
                </a:solidFill>
                <a:latin typeface="Andalus" pitchFamily="18" charset="-78"/>
                <a:cs typeface="Andalus" pitchFamily="18" charset="-78"/>
              </a:rPr>
              <a:t>أولاً</a:t>
            </a:r>
            <a:endParaRPr lang="ar-SA" sz="9600" b="1" dirty="0">
              <a:solidFill>
                <a:schemeClr val="accent5">
                  <a:lumMod val="60000"/>
                  <a:lumOff val="40000"/>
                </a:schemeClr>
              </a:solidFill>
              <a:latin typeface="Andalus" pitchFamily="18" charset="-78"/>
              <a:cs typeface="Andalus" pitchFamily="18" charset="-78"/>
            </a:endParaRPr>
          </a:p>
        </p:txBody>
      </p:sp>
      <p:sp>
        <p:nvSpPr>
          <p:cNvPr id="15" name="مستطيل 14"/>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7" name="شكل بيضاوي 16"/>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8" name="شكل بيضاوي 17"/>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شكل بيضاوي 18"/>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شكل بيضاوي 19"/>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7" name="مربع نص 16"/>
          <p:cNvSpPr txBox="1"/>
          <p:nvPr/>
        </p:nvSpPr>
        <p:spPr>
          <a:xfrm>
            <a:off x="0" y="2209800"/>
            <a:ext cx="8991600" cy="3108543"/>
          </a:xfrm>
          <a:prstGeom prst="rect">
            <a:avLst/>
          </a:prstGeom>
          <a:noFill/>
        </p:spPr>
        <p:txBody>
          <a:bodyPr wrap="square" rtlCol="1">
            <a:spAutoFit/>
          </a:bodyPr>
          <a:lstStyle/>
          <a:p>
            <a:pPr>
              <a:buNone/>
            </a:pPr>
            <a:r>
              <a:rPr lang="ar-SA" sz="2800" b="1" dirty="0" smtClean="0">
                <a:solidFill>
                  <a:schemeClr val="accent2">
                    <a:lumMod val="60000"/>
                    <a:lumOff val="40000"/>
                  </a:schemeClr>
                </a:solidFill>
                <a:latin typeface="Tahoma" pitchFamily="34" charset="0"/>
                <a:ea typeface="Tahoma" pitchFamily="34" charset="0"/>
                <a:cs typeface="Tahoma" pitchFamily="34" charset="0"/>
              </a:rPr>
              <a:t>1/ </a:t>
            </a:r>
            <a:r>
              <a:rPr lang="ar-SA" sz="2800" b="1" dirty="0" err="1" smtClean="0">
                <a:solidFill>
                  <a:schemeClr val="accent2">
                    <a:lumMod val="60000"/>
                    <a:lumOff val="40000"/>
                  </a:schemeClr>
                </a:solidFill>
                <a:latin typeface="Tahoma" pitchFamily="34" charset="0"/>
                <a:ea typeface="Tahoma" pitchFamily="34" charset="0"/>
                <a:cs typeface="Tahoma" pitchFamily="34" charset="0"/>
              </a:rPr>
              <a:t>ولادي</a:t>
            </a:r>
            <a:r>
              <a:rPr lang="ar-SA" sz="2800" b="1" dirty="0" smtClean="0">
                <a:solidFill>
                  <a:schemeClr val="accent2">
                    <a:lumMod val="60000"/>
                    <a:lumOff val="40000"/>
                  </a:schemeClr>
                </a:solidFill>
                <a:latin typeface="Tahoma" pitchFamily="34" charset="0"/>
                <a:ea typeface="Tahoma" pitchFamily="34" charset="0"/>
                <a:cs typeface="Tahoma" pitchFamily="34" charset="0"/>
              </a:rPr>
              <a:t> مثل : </a:t>
            </a:r>
            <a:r>
              <a:rPr lang="ar-SA" sz="2800" dirty="0" smtClean="0">
                <a:solidFill>
                  <a:srgbClr val="009999"/>
                </a:solidFill>
                <a:latin typeface="Tahoma" pitchFamily="34" charset="0"/>
                <a:ea typeface="Tahoma" pitchFamily="34" charset="0"/>
                <a:cs typeface="Tahoma" pitchFamily="34" charset="0"/>
              </a:rPr>
              <a:t>خروج رأس عظمة الفخذ .</a:t>
            </a:r>
          </a:p>
          <a:p>
            <a:pPr>
              <a:buNone/>
            </a:pPr>
            <a:r>
              <a:rPr lang="ar-SA" sz="2800" dirty="0" smtClean="0">
                <a:solidFill>
                  <a:srgbClr val="009999"/>
                </a:solidFill>
                <a:latin typeface="Tahoma" pitchFamily="34" charset="0"/>
                <a:ea typeface="Tahoma" pitchFamily="34" charset="0"/>
                <a:cs typeface="Tahoma" pitchFamily="34" charset="0"/>
              </a:rPr>
              <a:t>وعلاج هذا النوع يكون عسيرا ويحتاج إلى تدخل أخصائي جراحة العظام .</a:t>
            </a:r>
          </a:p>
          <a:p>
            <a:pPr>
              <a:buNone/>
            </a:pPr>
            <a:r>
              <a:rPr lang="ar-SA" sz="2800" b="1" dirty="0" smtClean="0">
                <a:solidFill>
                  <a:schemeClr val="accent2">
                    <a:lumMod val="60000"/>
                    <a:lumOff val="40000"/>
                  </a:schemeClr>
                </a:solidFill>
                <a:latin typeface="Tahoma" pitchFamily="34" charset="0"/>
                <a:ea typeface="Tahoma" pitchFamily="34" charset="0"/>
                <a:cs typeface="Tahoma" pitchFamily="34" charset="0"/>
              </a:rPr>
              <a:t>2/ مكتسب </a:t>
            </a:r>
            <a:r>
              <a:rPr lang="ar-SA" sz="2800" dirty="0" smtClean="0">
                <a:solidFill>
                  <a:srgbClr val="009999"/>
                </a:solidFill>
                <a:latin typeface="Tahoma" pitchFamily="34" charset="0"/>
                <a:ea typeface="Tahoma" pitchFamily="34" charset="0"/>
                <a:cs typeface="Tahoma" pitchFamily="34" charset="0"/>
              </a:rPr>
              <a:t>” </a:t>
            </a:r>
            <a:r>
              <a:rPr lang="ar-SA" sz="2800" u="sng" dirty="0" smtClean="0">
                <a:solidFill>
                  <a:srgbClr val="009999"/>
                </a:solidFill>
                <a:latin typeface="Tahoma" pitchFamily="34" charset="0"/>
                <a:ea typeface="Tahoma" pitchFamily="34" charset="0"/>
                <a:cs typeface="Tahoma" pitchFamily="34" charset="0"/>
              </a:rPr>
              <a:t>ويحدث نتيجة للإصابات والحوادث </a:t>
            </a:r>
            <a:r>
              <a:rPr lang="ar-SA" sz="2800" dirty="0" smtClean="0">
                <a:solidFill>
                  <a:srgbClr val="009999"/>
                </a:solidFill>
                <a:latin typeface="Tahoma" pitchFamily="34" charset="0"/>
                <a:ea typeface="Tahoma" pitchFamily="34" charset="0"/>
                <a:cs typeface="Tahoma" pitchFamily="34" charset="0"/>
              </a:rPr>
              <a:t>”</a:t>
            </a:r>
          </a:p>
          <a:p>
            <a:pPr>
              <a:buNone/>
            </a:pPr>
            <a:r>
              <a:rPr lang="ar-SA" sz="2800" dirty="0" smtClean="0">
                <a:solidFill>
                  <a:srgbClr val="009999"/>
                </a:solidFill>
                <a:latin typeface="Tahoma" pitchFamily="34" charset="0"/>
                <a:ea typeface="Tahoma" pitchFamily="34" charset="0"/>
                <a:cs typeface="Tahoma" pitchFamily="34" charset="0"/>
              </a:rPr>
              <a:t>ويظهر عادة التورم وعدم القدرة على تحريك المفصل ولذلك !</a:t>
            </a:r>
          </a:p>
          <a:p>
            <a:pPr>
              <a:buNone/>
            </a:pPr>
            <a:r>
              <a:rPr lang="ar-SA" sz="2800" dirty="0" smtClean="0">
                <a:solidFill>
                  <a:srgbClr val="009999"/>
                </a:solidFill>
                <a:latin typeface="Tahoma" pitchFamily="34" charset="0"/>
                <a:ea typeface="Tahoma" pitchFamily="34" charset="0"/>
                <a:cs typeface="Tahoma" pitchFamily="34" charset="0"/>
              </a:rPr>
              <a:t>يجب تصحيح الخلع سريعا لمنع حدوث التهاب في المفصل .</a:t>
            </a:r>
          </a:p>
          <a:p>
            <a:pPr>
              <a:buNone/>
            </a:pPr>
            <a:r>
              <a:rPr lang="ar-SA" sz="2800" dirty="0" smtClean="0">
                <a:solidFill>
                  <a:srgbClr val="009999"/>
                </a:solidFill>
                <a:latin typeface="Tahoma" pitchFamily="34" charset="0"/>
                <a:ea typeface="Tahoma" pitchFamily="34" charset="0"/>
                <a:cs typeface="Tahoma" pitchFamily="34" charset="0"/>
              </a:rPr>
              <a:t>و التأخير فيها يؤدي إلى تكون </a:t>
            </a:r>
            <a:r>
              <a:rPr lang="ar-SA" sz="2800" dirty="0" err="1" smtClean="0">
                <a:solidFill>
                  <a:srgbClr val="009999"/>
                </a:solidFill>
                <a:latin typeface="Tahoma" pitchFamily="34" charset="0"/>
                <a:ea typeface="Tahoma" pitchFamily="34" charset="0"/>
                <a:cs typeface="Tahoma" pitchFamily="34" charset="0"/>
              </a:rPr>
              <a:t>الالتصاقات</a:t>
            </a:r>
            <a:r>
              <a:rPr lang="ar-SA" sz="2800" dirty="0" smtClean="0">
                <a:solidFill>
                  <a:srgbClr val="009999"/>
                </a:solidFill>
                <a:latin typeface="Tahoma" pitchFamily="34" charset="0"/>
                <a:ea typeface="Tahoma" pitchFamily="34" charset="0"/>
                <a:cs typeface="Tahoma" pitchFamily="34" charset="0"/>
              </a:rPr>
              <a:t> في نهايات العظام .</a:t>
            </a:r>
          </a:p>
        </p:txBody>
      </p:sp>
      <p:sp>
        <p:nvSpPr>
          <p:cNvPr id="18" name="مستطيل مستدير الزوايا 17"/>
          <p:cNvSpPr/>
          <p:nvPr/>
        </p:nvSpPr>
        <p:spPr>
          <a:xfrm>
            <a:off x="4724400" y="12954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pPr>
            <a:r>
              <a:rPr lang="ar-SA" sz="3200" b="1" dirty="0" smtClean="0">
                <a:solidFill>
                  <a:srgbClr val="AE1C5B"/>
                </a:solidFill>
              </a:rPr>
              <a:t>نوعان من الخلع المفصلي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pPr>
            <a:endParaRPr lang="ar-SA" dirty="0" smtClean="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تقاطع 15"/>
          <p:cNvSpPr/>
          <p:nvPr/>
        </p:nvSpPr>
        <p:spPr>
          <a:xfrm>
            <a:off x="2209800" y="1295400"/>
            <a:ext cx="5334000" cy="685800"/>
          </a:xfrm>
          <a:prstGeom prst="plus">
            <a:avLst/>
          </a:prstGeom>
          <a:solidFill>
            <a:schemeClr val="accent2">
              <a:lumMod val="40000"/>
              <a:lumOff val="60000"/>
            </a:schemeClr>
          </a:solidFill>
          <a:ln>
            <a:solidFill>
              <a:srgbClr val="AE1C5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FFFFFF"/>
                </a:solidFill>
                <a:latin typeface="Tahoma" pitchFamily="34" charset="0"/>
                <a:ea typeface="Tahoma" pitchFamily="34" charset="0"/>
                <a:cs typeface="Tahoma" pitchFamily="34" charset="0"/>
              </a:rPr>
              <a:t>الخلع المفصلي </a:t>
            </a:r>
            <a:r>
              <a:rPr lang="ar-SA" sz="2400" b="1" dirty="0" err="1" smtClean="0">
                <a:solidFill>
                  <a:srgbClr val="FFFFFF"/>
                </a:solidFill>
                <a:latin typeface="Tahoma" pitchFamily="34" charset="0"/>
                <a:ea typeface="Tahoma" pitchFamily="34" charset="0"/>
                <a:cs typeface="Tahoma" pitchFamily="34" charset="0"/>
              </a:rPr>
              <a:t>الوركي</a:t>
            </a:r>
            <a:r>
              <a:rPr lang="ar-SA" sz="2400" b="1" dirty="0" smtClean="0">
                <a:solidFill>
                  <a:srgbClr val="FFFFFF"/>
                </a:solidFill>
                <a:latin typeface="Tahoma" pitchFamily="34" charset="0"/>
                <a:ea typeface="Tahoma" pitchFamily="34" charset="0"/>
                <a:cs typeface="Tahoma" pitchFamily="34" charset="0"/>
              </a:rPr>
              <a:t> </a:t>
            </a:r>
            <a:r>
              <a:rPr lang="ar-SA" sz="2400" b="1" dirty="0" err="1" smtClean="0">
                <a:solidFill>
                  <a:srgbClr val="FFFFFF"/>
                </a:solidFill>
                <a:latin typeface="Tahoma" pitchFamily="34" charset="0"/>
                <a:ea typeface="Tahoma" pitchFamily="34" charset="0"/>
                <a:cs typeface="Tahoma" pitchFamily="34" charset="0"/>
              </a:rPr>
              <a:t>الولادي</a:t>
            </a:r>
            <a:endParaRPr lang="ar-SA" sz="2400" b="1" dirty="0">
              <a:solidFill>
                <a:srgbClr val="FFFFFF"/>
              </a:solidFill>
              <a:latin typeface="Tahoma" pitchFamily="34" charset="0"/>
              <a:ea typeface="Tahoma" pitchFamily="34" charset="0"/>
              <a:cs typeface="Tahoma" pitchFamily="34" charset="0"/>
            </a:endParaRPr>
          </a:p>
        </p:txBody>
      </p:sp>
      <p:sp>
        <p:nvSpPr>
          <p:cNvPr id="17" name="متقاطع 16"/>
          <p:cNvSpPr/>
          <p:nvPr/>
        </p:nvSpPr>
        <p:spPr>
          <a:xfrm>
            <a:off x="457200" y="2133600"/>
            <a:ext cx="8229600" cy="3733800"/>
          </a:xfrm>
          <a:prstGeom prst="plus">
            <a:avLst>
              <a:gd name="adj" fmla="val 22599"/>
            </a:avLst>
          </a:prstGeom>
          <a:solidFill>
            <a:srgbClr val="93CDDD"/>
          </a:solidFill>
          <a:ln w="31750">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ln>
                <a:solidFill>
                  <a:schemeClr val="tx2">
                    <a:lumMod val="75000"/>
                  </a:schemeClr>
                </a:solidFill>
              </a:ln>
            </a:endParaRPr>
          </a:p>
        </p:txBody>
      </p:sp>
      <p:sp>
        <p:nvSpPr>
          <p:cNvPr id="18" name="مربع نص 17"/>
          <p:cNvSpPr txBox="1"/>
          <p:nvPr/>
        </p:nvSpPr>
        <p:spPr>
          <a:xfrm>
            <a:off x="1143000" y="2362200"/>
            <a:ext cx="6781800" cy="3693319"/>
          </a:xfrm>
          <a:prstGeom prst="rect">
            <a:avLst/>
          </a:prstGeom>
          <a:noFill/>
        </p:spPr>
        <p:txBody>
          <a:bodyPr wrap="square" rtlCol="1">
            <a:spAutoFit/>
          </a:bodyPr>
          <a:lstStyle/>
          <a:p>
            <a:pPr algn="ctr"/>
            <a:r>
              <a:rPr lang="ar-SA" b="1" dirty="0" smtClean="0">
                <a:solidFill>
                  <a:srgbClr val="FFFFFF"/>
                </a:solidFill>
                <a:latin typeface="Tahoma" pitchFamily="34" charset="0"/>
                <a:ea typeface="Tahoma" pitchFamily="34" charset="0"/>
                <a:cs typeface="Tahoma" pitchFamily="34" charset="0"/>
              </a:rPr>
              <a:t>في حالة الخلع </a:t>
            </a:r>
            <a:r>
              <a:rPr lang="ar-SA" b="1" dirty="0" err="1" smtClean="0">
                <a:solidFill>
                  <a:srgbClr val="FFFFFF"/>
                </a:solidFill>
                <a:latin typeface="Tahoma" pitchFamily="34" charset="0"/>
                <a:ea typeface="Tahoma" pitchFamily="34" charset="0"/>
                <a:cs typeface="Tahoma" pitchFamily="34" charset="0"/>
              </a:rPr>
              <a:t>الولادي</a:t>
            </a:r>
            <a:r>
              <a:rPr lang="ar-SA" b="1" dirty="0" smtClean="0">
                <a:solidFill>
                  <a:srgbClr val="FFFFFF"/>
                </a:solidFill>
                <a:latin typeface="Tahoma" pitchFamily="34" charset="0"/>
                <a:ea typeface="Tahoma" pitchFamily="34" charset="0"/>
                <a:cs typeface="Tahoma" pitchFamily="34" charset="0"/>
              </a:rPr>
              <a:t> يخرج رأس عظمة الفخذ من التجويف الحقي .</a:t>
            </a:r>
          </a:p>
          <a:p>
            <a:pPr algn="ctr"/>
            <a:r>
              <a:rPr lang="ar-SA" b="1" dirty="0" smtClean="0">
                <a:solidFill>
                  <a:srgbClr val="FFFFFF"/>
                </a:solidFill>
                <a:latin typeface="Tahoma" pitchFamily="34" charset="0"/>
                <a:ea typeface="Tahoma" pitchFamily="34" charset="0"/>
                <a:cs typeface="Tahoma" pitchFamily="34" charset="0"/>
              </a:rPr>
              <a:t>تصل نسبة حدوثه إلى 1 : 1000 حالة ولادة طبيعية .</a:t>
            </a:r>
          </a:p>
          <a:p>
            <a:pPr algn="ctr"/>
            <a:r>
              <a:rPr lang="ar-SA" b="1" dirty="0" smtClean="0">
                <a:solidFill>
                  <a:srgbClr val="FFFFFF"/>
                </a:solidFill>
                <a:latin typeface="Tahoma" pitchFamily="34" charset="0"/>
                <a:ea typeface="Tahoma" pitchFamily="34" charset="0"/>
                <a:cs typeface="Tahoma" pitchFamily="34" charset="0"/>
              </a:rPr>
              <a:t>تشكل الإناث 80% من الحالات </a:t>
            </a:r>
            <a:r>
              <a:rPr lang="ar-SA" b="1" dirty="0" err="1" smtClean="0">
                <a:solidFill>
                  <a:srgbClr val="FFFFFF"/>
                </a:solidFill>
                <a:latin typeface="Tahoma" pitchFamily="34" charset="0"/>
                <a:ea typeface="Tahoma" pitchFamily="34" charset="0"/>
                <a:cs typeface="Tahoma" pitchFamily="34" charset="0"/>
              </a:rPr>
              <a:t>و</a:t>
            </a:r>
            <a:r>
              <a:rPr lang="ar-SA" b="1" dirty="0" smtClean="0">
                <a:solidFill>
                  <a:srgbClr val="FFFFFF"/>
                </a:solidFill>
                <a:latin typeface="Tahoma" pitchFamily="34" charset="0"/>
                <a:ea typeface="Tahoma" pitchFamily="34" charset="0"/>
                <a:cs typeface="Tahoma" pitchFamily="34" charset="0"/>
              </a:rPr>
              <a:t> 30% يكون في كلا الطرفين .</a:t>
            </a:r>
          </a:p>
          <a:p>
            <a:pPr algn="ctr"/>
            <a:r>
              <a:rPr lang="ar-SA" b="1" dirty="0" smtClean="0">
                <a:solidFill>
                  <a:srgbClr val="FFFFFF"/>
                </a:solidFill>
                <a:latin typeface="Tahoma" pitchFamily="34" charset="0"/>
                <a:ea typeface="Tahoma" pitchFamily="34" charset="0"/>
                <a:cs typeface="Tahoma" pitchFamily="34" charset="0"/>
              </a:rPr>
              <a:t>تزداد نسبة الخلع عندما تكون حالة الولادة بطريقة </a:t>
            </a:r>
            <a:r>
              <a:rPr lang="ar-SA" b="1" dirty="0" err="1" smtClean="0">
                <a:solidFill>
                  <a:srgbClr val="FFFFFF"/>
                </a:solidFill>
                <a:latin typeface="Tahoma" pitchFamily="34" charset="0"/>
                <a:ea typeface="Tahoma" pitchFamily="34" charset="0"/>
                <a:cs typeface="Tahoma" pitchFamily="34" charset="0"/>
              </a:rPr>
              <a:t>مقعدية</a:t>
            </a:r>
            <a:r>
              <a:rPr lang="ar-SA" b="1" dirty="0" smtClean="0">
                <a:solidFill>
                  <a:srgbClr val="FFFFFF"/>
                </a:solidFill>
                <a:latin typeface="Tahoma" pitchFamily="34" charset="0"/>
                <a:ea typeface="Tahoma" pitchFamily="34" charset="0"/>
                <a:cs typeface="Tahoma" pitchFamily="34" charset="0"/>
              </a:rPr>
              <a:t> أي نزول الطفل بقدميه أولا بدلا من رأسه .</a:t>
            </a:r>
          </a:p>
          <a:p>
            <a:pPr algn="ctr"/>
            <a:r>
              <a:rPr lang="ar-SA" b="1" dirty="0" smtClean="0">
                <a:solidFill>
                  <a:srgbClr val="FFFFFF"/>
                </a:solidFill>
                <a:latin typeface="Tahoma" pitchFamily="34" charset="0"/>
                <a:ea typeface="Tahoma" pitchFamily="34" charset="0"/>
                <a:cs typeface="Tahoma" pitchFamily="34" charset="0"/>
              </a:rPr>
              <a:t>يحدث أكثر عندما يكون الطفل في وضعية الجلوس ورجليه ممدودتين أثناء فترة الحمل والولادة .</a:t>
            </a:r>
          </a:p>
          <a:p>
            <a:pPr algn="ctr"/>
            <a:r>
              <a:rPr lang="ar-SA" b="1" dirty="0" smtClean="0">
                <a:solidFill>
                  <a:srgbClr val="FFFFFF"/>
                </a:solidFill>
                <a:latin typeface="Tahoma" pitchFamily="34" charset="0"/>
                <a:ea typeface="Tahoma" pitchFamily="34" charset="0"/>
                <a:cs typeface="Tahoma" pitchFamily="34" charset="0"/>
              </a:rPr>
              <a:t>يكثر الخلع في الناحية </a:t>
            </a:r>
            <a:r>
              <a:rPr lang="ar-SA" b="1" dirty="0" err="1" smtClean="0">
                <a:solidFill>
                  <a:srgbClr val="FFFFFF"/>
                </a:solidFill>
                <a:latin typeface="Tahoma" pitchFamily="34" charset="0"/>
                <a:ea typeface="Tahoma" pitchFamily="34" charset="0"/>
                <a:cs typeface="Tahoma" pitchFamily="34" charset="0"/>
              </a:rPr>
              <a:t>اليسرى</a:t>
            </a:r>
            <a:r>
              <a:rPr lang="ar-SA" b="1" dirty="0" smtClean="0">
                <a:solidFill>
                  <a:srgbClr val="FFFFFF"/>
                </a:solidFill>
                <a:latin typeface="Tahoma" pitchFamily="34" charset="0"/>
                <a:ea typeface="Tahoma" pitchFamily="34" charset="0"/>
                <a:cs typeface="Tahoma" pitchFamily="34" charset="0"/>
              </a:rPr>
              <a:t> و يحدث في الجهتين بنسبة 20% .</a:t>
            </a:r>
          </a:p>
          <a:p>
            <a:pPr algn="ctr"/>
            <a:r>
              <a:rPr lang="ar-SA" b="1" dirty="0" smtClean="0">
                <a:solidFill>
                  <a:srgbClr val="FFFFFF"/>
                </a:solidFill>
                <a:latin typeface="Tahoma" pitchFamily="34" charset="0"/>
                <a:ea typeface="Tahoma" pitchFamily="34" charset="0"/>
                <a:cs typeface="Tahoma" pitchFamily="34" charset="0"/>
              </a:rPr>
              <a:t>قد يصيب الخلع </a:t>
            </a:r>
            <a:r>
              <a:rPr lang="ar-SA" b="1" dirty="0" err="1" smtClean="0">
                <a:solidFill>
                  <a:srgbClr val="FFFFFF"/>
                </a:solidFill>
                <a:latin typeface="Tahoma" pitchFamily="34" charset="0"/>
                <a:ea typeface="Tahoma" pitchFamily="34" charset="0"/>
                <a:cs typeface="Tahoma" pitchFamily="34" charset="0"/>
              </a:rPr>
              <a:t>الوركي</a:t>
            </a:r>
            <a:r>
              <a:rPr lang="ar-SA" b="1" dirty="0" smtClean="0">
                <a:solidFill>
                  <a:srgbClr val="FFFFFF"/>
                </a:solidFill>
                <a:latin typeface="Tahoma" pitchFamily="34" charset="0"/>
                <a:ea typeface="Tahoma" pitchFamily="34" charset="0"/>
                <a:cs typeface="Tahoma" pitchFamily="34" charset="0"/>
              </a:rPr>
              <a:t> مفصل واحد أو المفصلين معا .</a:t>
            </a:r>
          </a:p>
          <a:p>
            <a:pPr algn="ctr"/>
            <a:r>
              <a:rPr lang="ar-SA" b="1" dirty="0" smtClean="0">
                <a:solidFill>
                  <a:srgbClr val="FFFFFF"/>
                </a:solidFill>
                <a:latin typeface="Tahoma" pitchFamily="34" charset="0"/>
                <a:ea typeface="Tahoma" pitchFamily="34" charset="0"/>
                <a:cs typeface="Tahoma" pitchFamily="34" charset="0"/>
              </a:rPr>
              <a:t>لو ترك الطفل حتى يمشي قد يصاب بالعرج .</a:t>
            </a:r>
          </a:p>
          <a:p>
            <a:pPr algn="ctr"/>
            <a:endParaRPr lang="ar-SA" b="1" dirty="0">
              <a:solidFill>
                <a:srgbClr val="FFFFFF"/>
              </a:solidFill>
              <a:latin typeface="Tahoma" pitchFamily="34" charset="0"/>
              <a:ea typeface="Tahoma" pitchFamily="34" charset="0"/>
              <a:cs typeface="Tahoma" pitchFamily="34" charset="0"/>
            </a:endParaRPr>
          </a:p>
        </p:txBody>
      </p:sp>
      <p:pic>
        <p:nvPicPr>
          <p:cNvPr id="19" name="صورة 18" descr="خلفية.png"/>
          <p:cNvPicPr>
            <a:picLocks noChangeAspect="1"/>
          </p:cNvPicPr>
          <p:nvPr/>
        </p:nvPicPr>
        <p:blipFill>
          <a:blip r:embed="rId3" cstate="print"/>
          <a:stretch>
            <a:fillRect/>
          </a:stretch>
        </p:blipFill>
        <p:spPr>
          <a:xfrm>
            <a:off x="381000" y="3505200"/>
            <a:ext cx="990600" cy="990600"/>
          </a:xfrm>
          <a:prstGeom prst="ellipse">
            <a:avLst/>
          </a:prstGeom>
          <a:ln>
            <a:noFill/>
          </a:ln>
          <a:effectLst>
            <a:softEdge rad="112500"/>
          </a:effectLst>
        </p:spPr>
      </p:pic>
      <p:pic>
        <p:nvPicPr>
          <p:cNvPr id="20" name="صورة 19" descr="خلفية.png"/>
          <p:cNvPicPr>
            <a:picLocks noChangeAspect="1"/>
          </p:cNvPicPr>
          <p:nvPr/>
        </p:nvPicPr>
        <p:blipFill>
          <a:blip r:embed="rId3" cstate="print"/>
          <a:stretch>
            <a:fillRect/>
          </a:stretch>
        </p:blipFill>
        <p:spPr>
          <a:xfrm>
            <a:off x="7696200" y="3505200"/>
            <a:ext cx="990600"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1430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AE1C5B"/>
                </a:solidFill>
                <a:latin typeface="Adobe Arabic" pitchFamily="18" charset="-78"/>
                <a:cs typeface="Adobe Arabic"/>
              </a:rPr>
              <a:t>أسباب </a:t>
            </a:r>
            <a:r>
              <a:rPr lang="ar-SA" sz="3200" b="1" dirty="0" smtClean="0">
                <a:solidFill>
                  <a:srgbClr val="AE1C5B"/>
                </a:solidFill>
                <a:cs typeface="Adobe Arabic"/>
              </a:rPr>
              <a:t>الخلع المفصلي </a:t>
            </a:r>
            <a:r>
              <a:rPr lang="ar-SA" sz="3200" b="1" dirty="0" err="1" smtClean="0">
                <a:solidFill>
                  <a:srgbClr val="AE1C5B"/>
                </a:solidFill>
                <a:cs typeface="Adobe Arabic"/>
              </a:rPr>
              <a:t>الوركي</a:t>
            </a:r>
            <a:r>
              <a:rPr lang="ar-SA" sz="3200" b="1" dirty="0" smtClean="0">
                <a:solidFill>
                  <a:srgbClr val="AE1C5B"/>
                </a:solidFill>
                <a:cs typeface="Adobe Arabic"/>
              </a:rPr>
              <a:t> </a:t>
            </a:r>
            <a:r>
              <a:rPr lang="ar-SA" sz="3200" b="1" dirty="0" err="1" smtClean="0">
                <a:solidFill>
                  <a:srgbClr val="AE1C5B"/>
                </a:solidFill>
                <a:cs typeface="Adobe Arabic"/>
              </a:rPr>
              <a:t>الولادي</a:t>
            </a:r>
            <a:r>
              <a:rPr lang="ar-SA" sz="3200" b="1" dirty="0" smtClean="0">
                <a:solidFill>
                  <a:srgbClr val="AE1C5B"/>
                </a:solidFill>
                <a:cs typeface="Adobe Arabic"/>
              </a:rPr>
              <a:t> </a:t>
            </a:r>
            <a:endParaRPr lang="ar-SA" sz="3200" b="1" dirty="0">
              <a:solidFill>
                <a:srgbClr val="AE1C5B"/>
              </a:solidFill>
              <a:latin typeface="Adobe Arabic" pitchFamily="18" charset="-78"/>
              <a:cs typeface="Adobe Arabic"/>
            </a:endParaRPr>
          </a:p>
        </p:txBody>
      </p:sp>
      <p:sp>
        <p:nvSpPr>
          <p:cNvPr id="17" name="مستطيل مستدير الزوايا 16"/>
          <p:cNvSpPr/>
          <p:nvPr/>
        </p:nvSpPr>
        <p:spPr>
          <a:xfrm>
            <a:off x="2590800" y="2057400"/>
            <a:ext cx="63246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وضعية الطفل في رحم الأم .</a:t>
            </a:r>
            <a:endParaRPr lang="ar-SA" sz="2400" b="1" dirty="0">
              <a:solidFill>
                <a:srgbClr val="009999"/>
              </a:solidFill>
              <a:latin typeface="Tahoma" pitchFamily="34" charset="0"/>
              <a:ea typeface="Tahoma" pitchFamily="34" charset="0"/>
              <a:cs typeface="Tahoma" pitchFamily="34" charset="0"/>
            </a:endParaRPr>
          </a:p>
        </p:txBody>
      </p:sp>
      <p:sp>
        <p:nvSpPr>
          <p:cNvPr id="19" name="شكل بيضاوي 18"/>
          <p:cNvSpPr/>
          <p:nvPr/>
        </p:nvSpPr>
        <p:spPr>
          <a:xfrm>
            <a:off x="8458200" y="1981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0" name="شكل بيضاوي 19"/>
          <p:cNvSpPr/>
          <p:nvPr/>
        </p:nvSpPr>
        <p:spPr>
          <a:xfrm>
            <a:off x="8534400" y="2057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2" name="مستطيل مستدير الزوايا 21"/>
          <p:cNvSpPr/>
          <p:nvPr/>
        </p:nvSpPr>
        <p:spPr>
          <a:xfrm>
            <a:off x="2590800" y="2667000"/>
            <a:ext cx="63246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ارتخاء الأربطة المحيطة بالمفصل.</a:t>
            </a:r>
            <a:endParaRPr lang="ar-SA" sz="2400" b="1" dirty="0">
              <a:solidFill>
                <a:srgbClr val="009999"/>
              </a:solidFill>
              <a:latin typeface="Tahoma" pitchFamily="34" charset="0"/>
              <a:ea typeface="Tahoma" pitchFamily="34" charset="0"/>
              <a:cs typeface="Tahoma" pitchFamily="34" charset="0"/>
            </a:endParaRPr>
          </a:p>
        </p:txBody>
      </p:sp>
      <p:sp>
        <p:nvSpPr>
          <p:cNvPr id="23" name="شكل بيضاوي 22"/>
          <p:cNvSpPr/>
          <p:nvPr/>
        </p:nvSpPr>
        <p:spPr>
          <a:xfrm>
            <a:off x="8458200" y="25908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4" name="شكل بيضاوي 23"/>
          <p:cNvSpPr/>
          <p:nvPr/>
        </p:nvSpPr>
        <p:spPr>
          <a:xfrm>
            <a:off x="8534400" y="26670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
        <p:nvSpPr>
          <p:cNvPr id="25" name="مستطيل مستدير الزوايا 24"/>
          <p:cNvSpPr/>
          <p:nvPr/>
        </p:nvSpPr>
        <p:spPr>
          <a:xfrm>
            <a:off x="2514600" y="3276600"/>
            <a:ext cx="64008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قلة السائل </a:t>
            </a:r>
            <a:r>
              <a:rPr lang="ar-SA" sz="2400" b="1" dirty="0" err="1" smtClean="0">
                <a:solidFill>
                  <a:srgbClr val="009999"/>
                </a:solidFill>
                <a:latin typeface="Tahoma" pitchFamily="34" charset="0"/>
                <a:ea typeface="Tahoma" pitchFamily="34" charset="0"/>
                <a:cs typeface="Tahoma" pitchFamily="34" charset="0"/>
              </a:rPr>
              <a:t>الأمينوسي</a:t>
            </a:r>
            <a:r>
              <a:rPr lang="ar-SA" sz="2400" b="1" dirty="0" smtClean="0">
                <a:solidFill>
                  <a:srgbClr val="009999"/>
                </a:solidFill>
                <a:latin typeface="Tahoma" pitchFamily="34" charset="0"/>
                <a:ea typeface="Tahoma" pitchFamily="34" charset="0"/>
                <a:cs typeface="Tahoma" pitchFamily="34" charset="0"/>
              </a:rPr>
              <a:t> في رحم الأم.</a:t>
            </a:r>
            <a:endParaRPr lang="ar-SA" sz="2400" b="1" dirty="0">
              <a:solidFill>
                <a:srgbClr val="009999"/>
              </a:solidFill>
              <a:latin typeface="Tahoma" pitchFamily="34" charset="0"/>
              <a:ea typeface="Tahoma" pitchFamily="34" charset="0"/>
              <a:cs typeface="Tahoma" pitchFamily="34" charset="0"/>
            </a:endParaRPr>
          </a:p>
        </p:txBody>
      </p:sp>
      <p:sp>
        <p:nvSpPr>
          <p:cNvPr id="26" name="شكل بيضاوي 25"/>
          <p:cNvSpPr/>
          <p:nvPr/>
        </p:nvSpPr>
        <p:spPr>
          <a:xfrm>
            <a:off x="8458200" y="32004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7" name="شكل بيضاوي 26"/>
          <p:cNvSpPr/>
          <p:nvPr/>
        </p:nvSpPr>
        <p:spPr>
          <a:xfrm>
            <a:off x="8534400" y="32766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28" name="مستطيل مستدير الزوايا 27"/>
          <p:cNvSpPr/>
          <p:nvPr/>
        </p:nvSpPr>
        <p:spPr>
          <a:xfrm>
            <a:off x="2514600" y="3886200"/>
            <a:ext cx="64008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2000" b="1" dirty="0" smtClean="0">
                <a:solidFill>
                  <a:srgbClr val="009999"/>
                </a:solidFill>
                <a:latin typeface="Tahoma" pitchFamily="34" charset="0"/>
                <a:ea typeface="Tahoma" pitchFamily="34" charset="0"/>
                <a:cs typeface="Tahoma" pitchFamily="34" charset="0"/>
              </a:rPr>
              <a:t>إصابة الأم بالحصبة الألمانية أو </a:t>
            </a:r>
            <a:r>
              <a:rPr lang="ar-SA" sz="2000" b="1" dirty="0" err="1" smtClean="0">
                <a:solidFill>
                  <a:srgbClr val="009999"/>
                </a:solidFill>
                <a:latin typeface="Tahoma" pitchFamily="34" charset="0"/>
                <a:ea typeface="Tahoma" pitchFamily="34" charset="0"/>
                <a:cs typeface="Tahoma" pitchFamily="34" charset="0"/>
              </a:rPr>
              <a:t>التوكسوبلازما</a:t>
            </a:r>
            <a:r>
              <a:rPr lang="ar-SA" sz="2000" b="1" dirty="0" smtClean="0">
                <a:solidFill>
                  <a:srgbClr val="009999"/>
                </a:solidFill>
                <a:latin typeface="Tahoma" pitchFamily="34" charset="0"/>
                <a:ea typeface="Tahoma" pitchFamily="34" charset="0"/>
                <a:cs typeface="Tahoma" pitchFamily="34" charset="0"/>
              </a:rPr>
              <a:t>.</a:t>
            </a:r>
            <a:endParaRPr lang="ar-SA" sz="2000" b="1" dirty="0">
              <a:solidFill>
                <a:srgbClr val="009999"/>
              </a:solidFill>
              <a:latin typeface="Tahoma" pitchFamily="34" charset="0"/>
              <a:ea typeface="Tahoma" pitchFamily="34" charset="0"/>
              <a:cs typeface="Tahoma" pitchFamily="34" charset="0"/>
            </a:endParaRPr>
          </a:p>
        </p:txBody>
      </p:sp>
      <p:sp>
        <p:nvSpPr>
          <p:cNvPr id="29" name="شكل بيضاوي 28"/>
          <p:cNvSpPr/>
          <p:nvPr/>
        </p:nvSpPr>
        <p:spPr>
          <a:xfrm>
            <a:off x="8458200" y="3810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0" name="شكل بيضاوي 29"/>
          <p:cNvSpPr/>
          <p:nvPr/>
        </p:nvSpPr>
        <p:spPr>
          <a:xfrm>
            <a:off x="8534400" y="3886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
        <p:nvSpPr>
          <p:cNvPr id="31" name="مستطيل مستدير الزوايا 30"/>
          <p:cNvSpPr/>
          <p:nvPr/>
        </p:nvSpPr>
        <p:spPr>
          <a:xfrm>
            <a:off x="152400" y="4495800"/>
            <a:ext cx="87630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1600" b="1" dirty="0" smtClean="0">
                <a:solidFill>
                  <a:srgbClr val="009999"/>
                </a:solidFill>
                <a:latin typeface="Tahoma" pitchFamily="34" charset="0"/>
                <a:ea typeface="Tahoma" pitchFamily="34" charset="0"/>
                <a:cs typeface="Tahoma" pitchFamily="34" charset="0"/>
              </a:rPr>
              <a:t>قد تساهم وضعية الطفل بعد الولادة ” المهاد ” في تطور المشكلة من عدم استقرار في المفصل إلى خلع كامل.</a:t>
            </a:r>
            <a:endParaRPr lang="ar-SA" sz="1600" b="1" dirty="0">
              <a:solidFill>
                <a:srgbClr val="009999"/>
              </a:solidFill>
              <a:latin typeface="Tahoma" pitchFamily="34" charset="0"/>
              <a:ea typeface="Tahoma" pitchFamily="34" charset="0"/>
              <a:cs typeface="Tahoma" pitchFamily="34" charset="0"/>
            </a:endParaRPr>
          </a:p>
        </p:txBody>
      </p:sp>
      <p:sp>
        <p:nvSpPr>
          <p:cNvPr id="32" name="شكل بيضاوي 31"/>
          <p:cNvSpPr/>
          <p:nvPr/>
        </p:nvSpPr>
        <p:spPr>
          <a:xfrm>
            <a:off x="8458200" y="44196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3" name="شكل بيضاوي 32"/>
          <p:cNvSpPr/>
          <p:nvPr/>
        </p:nvSpPr>
        <p:spPr>
          <a:xfrm>
            <a:off x="8534400" y="44958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5</a:t>
            </a:r>
          </a:p>
        </p:txBody>
      </p:sp>
      <p:sp>
        <p:nvSpPr>
          <p:cNvPr id="34" name="مستطيل مستدير الزوايا 33"/>
          <p:cNvSpPr/>
          <p:nvPr/>
        </p:nvSpPr>
        <p:spPr>
          <a:xfrm>
            <a:off x="152400" y="5105400"/>
            <a:ext cx="87630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1600" b="1" dirty="0" smtClean="0">
                <a:solidFill>
                  <a:srgbClr val="009999"/>
                </a:solidFill>
                <a:latin typeface="Tahoma" pitchFamily="34" charset="0"/>
                <a:ea typeface="Tahoma" pitchFamily="34" charset="0"/>
                <a:cs typeface="Tahoma" pitchFamily="34" charset="0"/>
              </a:rPr>
              <a:t>يلعب العامل الوراثي دورا في الإصابة فحوالي 60% من الأطفال المصابين بالخلع </a:t>
            </a:r>
            <a:r>
              <a:rPr lang="ar-SA" sz="1600" b="1" dirty="0" err="1" smtClean="0">
                <a:solidFill>
                  <a:srgbClr val="009999"/>
                </a:solidFill>
                <a:latin typeface="Tahoma" pitchFamily="34" charset="0"/>
                <a:ea typeface="Tahoma" pitchFamily="34" charset="0"/>
                <a:cs typeface="Tahoma" pitchFamily="34" charset="0"/>
              </a:rPr>
              <a:t>الولادي</a:t>
            </a:r>
            <a:r>
              <a:rPr lang="ar-SA" sz="1600" b="1" dirty="0" smtClean="0">
                <a:solidFill>
                  <a:srgbClr val="009999"/>
                </a:solidFill>
                <a:latin typeface="Tahoma" pitchFamily="34" charset="0"/>
                <a:ea typeface="Tahoma" pitchFamily="34" charset="0"/>
                <a:cs typeface="Tahoma" pitchFamily="34" charset="0"/>
              </a:rPr>
              <a:t> يكون المولود الأول في الأسرة</a:t>
            </a:r>
            <a:endParaRPr lang="ar-SA" sz="1600" b="1" dirty="0">
              <a:solidFill>
                <a:srgbClr val="009999"/>
              </a:solidFill>
              <a:latin typeface="Tahoma" pitchFamily="34" charset="0"/>
              <a:ea typeface="Tahoma" pitchFamily="34" charset="0"/>
              <a:cs typeface="Tahoma" pitchFamily="34" charset="0"/>
            </a:endParaRPr>
          </a:p>
        </p:txBody>
      </p:sp>
      <p:sp>
        <p:nvSpPr>
          <p:cNvPr id="35" name="شكل بيضاوي 34"/>
          <p:cNvSpPr/>
          <p:nvPr/>
        </p:nvSpPr>
        <p:spPr>
          <a:xfrm>
            <a:off x="8458200" y="5029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6" name="شكل بيضاوي 35"/>
          <p:cNvSpPr/>
          <p:nvPr/>
        </p:nvSpPr>
        <p:spPr>
          <a:xfrm>
            <a:off x="8534400" y="5105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slide(fromBottom)">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lide(fromBottom)">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slide(fromBottom)">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slide(fromBottom)">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slide(fromBottom)">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P spid="25" grpId="0" animBg="1"/>
      <p:bldP spid="28" grpId="0" animBg="1"/>
      <p:bldP spid="31"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2" name="قوس كبير مزدوج 31"/>
          <p:cNvSpPr/>
          <p:nvPr/>
        </p:nvSpPr>
        <p:spPr>
          <a:xfrm>
            <a:off x="304800" y="1524000"/>
            <a:ext cx="6629400" cy="838200"/>
          </a:xfrm>
          <a:prstGeom prst="bracePair">
            <a:avLst>
              <a:gd name="adj" fmla="val 8016"/>
            </a:avLst>
          </a:prstGeom>
          <a:solidFill>
            <a:schemeClr val="accent2">
              <a:lumMod val="40000"/>
              <a:lumOff val="60000"/>
            </a:schemeClr>
          </a:solid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1" anchor="ctr"/>
          <a:lstStyle/>
          <a:p>
            <a:pPr algn="ctr"/>
            <a:r>
              <a:rPr lang="ar-SA" sz="2800" b="1" dirty="0" smtClean="0">
                <a:solidFill>
                  <a:srgbClr val="009999"/>
                </a:solidFill>
                <a:latin typeface="Tahoma" pitchFamily="34" charset="0"/>
                <a:ea typeface="Tahoma" pitchFamily="34" charset="0"/>
                <a:cs typeface="Tahoma" pitchFamily="34" charset="0"/>
              </a:rPr>
              <a:t>أنواع الخلع المفصلي </a:t>
            </a:r>
            <a:r>
              <a:rPr lang="ar-SA" sz="2800" b="1" dirty="0" err="1" smtClean="0">
                <a:solidFill>
                  <a:srgbClr val="009999"/>
                </a:solidFill>
                <a:latin typeface="Tahoma" pitchFamily="34" charset="0"/>
                <a:ea typeface="Tahoma" pitchFamily="34" charset="0"/>
                <a:cs typeface="Tahoma" pitchFamily="34" charset="0"/>
              </a:rPr>
              <a:t>الوركي</a:t>
            </a:r>
            <a:r>
              <a:rPr lang="ar-SA" sz="2800" b="1" dirty="0" smtClean="0">
                <a:solidFill>
                  <a:srgbClr val="009999"/>
                </a:solidFill>
                <a:latin typeface="Tahoma" pitchFamily="34" charset="0"/>
                <a:ea typeface="Tahoma" pitchFamily="34" charset="0"/>
                <a:cs typeface="Tahoma" pitchFamily="34" charset="0"/>
              </a:rPr>
              <a:t> </a:t>
            </a:r>
            <a:r>
              <a:rPr lang="ar-SA" sz="2800" b="1" dirty="0" err="1" smtClean="0">
                <a:solidFill>
                  <a:srgbClr val="009999"/>
                </a:solidFill>
                <a:latin typeface="Tahoma" pitchFamily="34" charset="0"/>
                <a:ea typeface="Tahoma" pitchFamily="34" charset="0"/>
                <a:cs typeface="Tahoma" pitchFamily="34" charset="0"/>
              </a:rPr>
              <a:t>الولادي</a:t>
            </a:r>
            <a:r>
              <a:rPr lang="ar-SA" sz="2800" b="1" dirty="0" smtClean="0">
                <a:solidFill>
                  <a:srgbClr val="009999"/>
                </a:solidFill>
                <a:latin typeface="Tahoma" pitchFamily="34" charset="0"/>
                <a:ea typeface="Tahoma" pitchFamily="34" charset="0"/>
                <a:cs typeface="Tahoma" pitchFamily="34" charset="0"/>
              </a:rPr>
              <a:t> </a:t>
            </a:r>
            <a:endParaRPr lang="ar-SA" sz="2800" b="1" dirty="0">
              <a:solidFill>
                <a:srgbClr val="009999"/>
              </a:solidFill>
              <a:latin typeface="Tahoma" pitchFamily="34" charset="0"/>
              <a:ea typeface="Tahoma" pitchFamily="34" charset="0"/>
              <a:cs typeface="Tahoma" pitchFamily="34" charset="0"/>
            </a:endParaRPr>
          </a:p>
        </p:txBody>
      </p:sp>
      <p:pic>
        <p:nvPicPr>
          <p:cNvPr id="33" name="صورة 32" descr="خلفية.png"/>
          <p:cNvPicPr>
            <a:picLocks noChangeAspect="1"/>
          </p:cNvPicPr>
          <p:nvPr/>
        </p:nvPicPr>
        <p:blipFill>
          <a:blip r:embed="rId3" cstate="print"/>
          <a:stretch>
            <a:fillRect/>
          </a:stretch>
        </p:blipFill>
        <p:spPr>
          <a:xfrm>
            <a:off x="7162800" y="1219200"/>
            <a:ext cx="1295400" cy="1295400"/>
          </a:xfrm>
          <a:prstGeom prst="ellipse">
            <a:avLst/>
          </a:prstGeom>
          <a:ln>
            <a:noFill/>
          </a:ln>
          <a:effectLst>
            <a:softEdge rad="112500"/>
          </a:effectLst>
        </p:spPr>
      </p:pic>
      <p:sp>
        <p:nvSpPr>
          <p:cNvPr id="34" name="مربع نص 33"/>
          <p:cNvSpPr txBox="1"/>
          <p:nvPr/>
        </p:nvSpPr>
        <p:spPr>
          <a:xfrm>
            <a:off x="609600" y="2590800"/>
            <a:ext cx="7239000" cy="3108543"/>
          </a:xfrm>
          <a:prstGeom prst="rect">
            <a:avLst/>
          </a:prstGeom>
          <a:noFill/>
        </p:spPr>
        <p:txBody>
          <a:bodyPr wrap="square" rtlCol="1">
            <a:spAutoFit/>
          </a:bodyPr>
          <a:lstStyle/>
          <a:p>
            <a:pPr lvl="1"/>
            <a:r>
              <a:rPr lang="ar-SA" sz="2400" b="1" dirty="0" smtClean="0">
                <a:solidFill>
                  <a:srgbClr val="93CDDD"/>
                </a:solidFill>
                <a:cs typeface="Akhbar MT" pitchFamily="2" charset="-78"/>
              </a:rPr>
              <a:t>النوع الأول :</a:t>
            </a:r>
          </a:p>
          <a:p>
            <a:pPr>
              <a:buFont typeface="Wingdings" pitchFamily="2" charset="2"/>
              <a:buChar char="ü"/>
            </a:pPr>
            <a:r>
              <a:rPr lang="ar-SA" sz="2400" b="1" dirty="0" smtClean="0">
                <a:solidFill>
                  <a:srgbClr val="009999"/>
                </a:solidFill>
                <a:cs typeface="Akhbar MT" pitchFamily="2" charset="-78"/>
              </a:rPr>
              <a:t>هو الشائع وتفوق نسبة حدوثه 98% من الحالات .</a:t>
            </a:r>
          </a:p>
          <a:p>
            <a:pPr>
              <a:buFont typeface="Wingdings" pitchFamily="2" charset="2"/>
              <a:buChar char="ü"/>
            </a:pPr>
            <a:r>
              <a:rPr lang="ar-SA" sz="2400" b="1" dirty="0" smtClean="0">
                <a:solidFill>
                  <a:srgbClr val="009999"/>
                </a:solidFill>
                <a:cs typeface="Akhbar MT" pitchFamily="2" charset="-78"/>
              </a:rPr>
              <a:t>غالبا ما يحدث في الفترة الأخيرة من الحمل فإذا حدث في فترة الولادة أو ما بعدها</a:t>
            </a:r>
          </a:p>
          <a:p>
            <a:pPr>
              <a:buFont typeface="Wingdings" pitchFamily="2" charset="2"/>
              <a:buChar char="ü"/>
            </a:pPr>
            <a:r>
              <a:rPr lang="ar-SA" sz="2400" b="1" dirty="0" smtClean="0">
                <a:solidFill>
                  <a:srgbClr val="009999"/>
                </a:solidFill>
                <a:cs typeface="Akhbar MT" pitchFamily="2" charset="-78"/>
              </a:rPr>
              <a:t> فإن هذا يعني أن الورك في الغالب غير مستقر في فترة الحمل وينتج الخلع بعد ذلك .</a:t>
            </a:r>
          </a:p>
          <a:p>
            <a:pPr lvl="1"/>
            <a:r>
              <a:rPr lang="ar-SA" sz="2400" b="1" dirty="0" smtClean="0">
                <a:solidFill>
                  <a:srgbClr val="93CDDD"/>
                </a:solidFill>
                <a:cs typeface="Akhbar MT" pitchFamily="2" charset="-78"/>
              </a:rPr>
              <a:t>النوع الثاني :</a:t>
            </a:r>
          </a:p>
          <a:p>
            <a:pPr>
              <a:buFont typeface="Wingdings" pitchFamily="2" charset="2"/>
              <a:buChar char="ü"/>
            </a:pPr>
            <a:r>
              <a:rPr lang="ar-SA" sz="2400" b="1" dirty="0" smtClean="0">
                <a:solidFill>
                  <a:srgbClr val="009999"/>
                </a:solidFill>
                <a:cs typeface="Akhbar MT" pitchFamily="2" charset="-78"/>
              </a:rPr>
              <a:t>الخلع المعقد ونسبته ضئيلة جدا .</a:t>
            </a:r>
          </a:p>
          <a:p>
            <a:pPr>
              <a:buFont typeface="Wingdings" pitchFamily="2" charset="2"/>
              <a:buChar char="ü"/>
            </a:pPr>
            <a:r>
              <a:rPr lang="ar-SA" sz="2400" b="1" dirty="0" smtClean="0">
                <a:solidFill>
                  <a:srgbClr val="009999"/>
                </a:solidFill>
                <a:cs typeface="Akhbar MT" pitchFamily="2" charset="-78"/>
              </a:rPr>
              <a:t>يحدث في الفترة الأولى من الحمل .</a:t>
            </a:r>
          </a:p>
          <a:p>
            <a:pPr>
              <a:buFont typeface="Wingdings" pitchFamily="2" charset="2"/>
              <a:buChar char="ü"/>
            </a:pPr>
            <a:r>
              <a:rPr lang="ar-SA" sz="2400" b="1" dirty="0" smtClean="0">
                <a:solidFill>
                  <a:srgbClr val="009999"/>
                </a:solidFill>
                <a:cs typeface="Akhbar MT" pitchFamily="2" charset="-78"/>
              </a:rPr>
              <a:t>غالبا تصاحبه تشوهات عظيمة بالجسم مثل : تشوه العمود الفقري والأقدام .</a:t>
            </a:r>
          </a:p>
        </p:txBody>
      </p:sp>
      <p:sp>
        <p:nvSpPr>
          <p:cNvPr id="35" name="زاوية مطوية 34"/>
          <p:cNvSpPr/>
          <p:nvPr/>
        </p:nvSpPr>
        <p:spPr>
          <a:xfrm>
            <a:off x="609600" y="2514600"/>
            <a:ext cx="7848600" cy="3124200"/>
          </a:xfrm>
          <a:prstGeom prst="foldedCorner">
            <a:avLst/>
          </a:prstGeom>
          <a:noFill/>
          <a:ln w="5715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وسيلة شرح على شكل سحابة 19"/>
          <p:cNvSpPr/>
          <p:nvPr/>
        </p:nvSpPr>
        <p:spPr>
          <a:xfrm>
            <a:off x="3962400" y="1066800"/>
            <a:ext cx="4724400" cy="1524000"/>
          </a:xfrm>
          <a:prstGeom prst="cloudCallout">
            <a:avLst>
              <a:gd name="adj1" fmla="val -49203"/>
              <a:gd name="adj2" fmla="val 66562"/>
            </a:avLst>
          </a:prstGeom>
          <a:solidFill>
            <a:schemeClr val="bg1">
              <a:lumMod val="95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ln>
                  <a:solidFill>
                    <a:srgbClr val="F2DCDB"/>
                  </a:solidFill>
                </a:ln>
                <a:solidFill>
                  <a:srgbClr val="FFFFFF"/>
                </a:solidFill>
                <a:latin typeface="Adobe Arabic" pitchFamily="18" charset="-78"/>
                <a:ea typeface="Tahoma" pitchFamily="34" charset="0"/>
                <a:cs typeface="Adobe Arabic"/>
              </a:rPr>
              <a:t>تشخيص</a:t>
            </a:r>
            <a:r>
              <a:rPr lang="ar-SA" sz="2800" b="1" dirty="0" smtClean="0">
                <a:ln>
                  <a:solidFill>
                    <a:srgbClr val="F2DCDB"/>
                  </a:solidFill>
                </a:ln>
                <a:cs typeface="Adobe Arabic"/>
              </a:rPr>
              <a:t> الخلع المفصلي </a:t>
            </a:r>
            <a:r>
              <a:rPr lang="ar-SA" sz="2800" b="1" dirty="0" err="1" smtClean="0">
                <a:ln>
                  <a:solidFill>
                    <a:srgbClr val="F2DCDB"/>
                  </a:solidFill>
                </a:ln>
                <a:cs typeface="Adobe Arabic"/>
              </a:rPr>
              <a:t>الوركي</a:t>
            </a:r>
            <a:r>
              <a:rPr lang="ar-SA" sz="2800" b="1" dirty="0" smtClean="0">
                <a:ln>
                  <a:solidFill>
                    <a:srgbClr val="F2DCDB"/>
                  </a:solidFill>
                </a:ln>
                <a:cs typeface="Adobe Arabic"/>
              </a:rPr>
              <a:t> </a:t>
            </a:r>
            <a:r>
              <a:rPr lang="ar-SA" sz="2800" b="1" dirty="0" err="1" smtClean="0">
                <a:ln>
                  <a:solidFill>
                    <a:srgbClr val="F2DCDB"/>
                  </a:solidFill>
                </a:ln>
                <a:cs typeface="Adobe Arabic"/>
              </a:rPr>
              <a:t>الولادي</a:t>
            </a:r>
            <a:endParaRPr lang="ar-SA" sz="2800" b="1" dirty="0">
              <a:ln>
                <a:solidFill>
                  <a:srgbClr val="F2DCDB"/>
                </a:solidFill>
              </a:ln>
              <a:solidFill>
                <a:srgbClr val="FFFFFF"/>
              </a:solidFill>
              <a:latin typeface="Adobe Arabic" pitchFamily="18" charset="-78"/>
              <a:ea typeface="Tahoma" pitchFamily="34" charset="0"/>
              <a:cs typeface="Adobe Arabic"/>
            </a:endParaRPr>
          </a:p>
        </p:txBody>
      </p:sp>
      <p:sp>
        <p:nvSpPr>
          <p:cNvPr id="21" name="مستطيل 20"/>
          <p:cNvSpPr/>
          <p:nvPr/>
        </p:nvSpPr>
        <p:spPr>
          <a:xfrm>
            <a:off x="457200" y="2667000"/>
            <a:ext cx="8534400" cy="2971800"/>
          </a:xfrm>
          <a:prstGeom prst="rect">
            <a:avLst/>
          </a:prstGeom>
          <a:noFill/>
          <a:ln>
            <a:solidFill>
              <a:srgbClr val="AE1C5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p>
        </p:txBody>
      </p:sp>
      <p:sp>
        <p:nvSpPr>
          <p:cNvPr id="22" name="مربع نص 21"/>
          <p:cNvSpPr txBox="1"/>
          <p:nvPr/>
        </p:nvSpPr>
        <p:spPr>
          <a:xfrm>
            <a:off x="381000" y="2819400"/>
            <a:ext cx="8610600" cy="3170099"/>
          </a:xfrm>
          <a:prstGeom prst="rect">
            <a:avLst/>
          </a:prstGeom>
          <a:noFill/>
        </p:spPr>
        <p:txBody>
          <a:bodyPr wrap="square" rtlCol="1">
            <a:spAutoFit/>
          </a:bodyPr>
          <a:lstStyle/>
          <a:p>
            <a:pPr algn="ctr">
              <a:buNone/>
            </a:pPr>
            <a:r>
              <a:rPr lang="ar-SA" sz="2000" b="1" dirty="0" smtClean="0">
                <a:solidFill>
                  <a:srgbClr val="009999"/>
                </a:solidFill>
                <a:latin typeface="Traditional Arabic" pitchFamily="18" charset="-78"/>
                <a:cs typeface="Traditional Arabic" pitchFamily="18" charset="-78"/>
              </a:rPr>
              <a:t>يقوم الطبيب بإجراء الفحص الروتيني للمولود الجديد للكشف العام على الطفل وفي حالة اكتشاف الإصابة أو الشك في وجودها يتم تحويل الطفل للطبيب المختص .</a:t>
            </a:r>
          </a:p>
          <a:p>
            <a:pPr algn="ctr">
              <a:buFontTx/>
              <a:buChar char="-"/>
            </a:pPr>
            <a:r>
              <a:rPr lang="ar-SA" sz="2000" b="1" dirty="0" smtClean="0">
                <a:solidFill>
                  <a:srgbClr val="009999"/>
                </a:solidFill>
                <a:latin typeface="Traditional Arabic" pitchFamily="18" charset="-78"/>
                <a:cs typeface="Traditional Arabic" pitchFamily="18" charset="-78"/>
              </a:rPr>
              <a:t>الوالدين يصعب عليهما اكتشاف هذه المشكلة إلا بمساعدة الطبيب أو الأشعة الصوتية لأنه لا يسبب ألم للطفل ولا تيبس بالمفصل لذا يتم فحص المواليد في اليوم الأول من الولادة للتأكد من عدم وجود خلع </a:t>
            </a:r>
            <a:r>
              <a:rPr lang="ar-SA" sz="2000" b="1" dirty="0" err="1" smtClean="0">
                <a:solidFill>
                  <a:srgbClr val="009999"/>
                </a:solidFill>
                <a:latin typeface="Traditional Arabic" pitchFamily="18" charset="-78"/>
                <a:cs typeface="Traditional Arabic" pitchFamily="18" charset="-78"/>
              </a:rPr>
              <a:t>ولادي</a:t>
            </a:r>
            <a:r>
              <a:rPr lang="ar-SA" sz="2000" b="1" dirty="0" smtClean="0">
                <a:solidFill>
                  <a:srgbClr val="009999"/>
                </a:solidFill>
                <a:latin typeface="Traditional Arabic" pitchFamily="18" charset="-78"/>
                <a:cs typeface="Traditional Arabic" pitchFamily="18" charset="-78"/>
              </a:rPr>
              <a:t> لمفصل الورك .</a:t>
            </a:r>
          </a:p>
          <a:p>
            <a:pPr algn="ctr">
              <a:buFontTx/>
              <a:buChar char="-"/>
            </a:pPr>
            <a:r>
              <a:rPr lang="ar-SA" sz="2000" b="1" dirty="0" smtClean="0">
                <a:solidFill>
                  <a:srgbClr val="009999"/>
                </a:solidFill>
                <a:latin typeface="Traditional Arabic" pitchFamily="18" charset="-78"/>
                <a:cs typeface="Traditional Arabic" pitchFamily="18" charset="-78"/>
              </a:rPr>
              <a:t>تشخيص الإصابة يختلف حسب عمر الطفل .</a:t>
            </a:r>
          </a:p>
          <a:p>
            <a:pPr algn="ctr">
              <a:buFontTx/>
              <a:buChar char="-"/>
            </a:pPr>
            <a:r>
              <a:rPr lang="ar-SA" sz="2000" b="1" dirty="0" smtClean="0">
                <a:solidFill>
                  <a:srgbClr val="009999"/>
                </a:solidFill>
                <a:latin typeface="Traditional Arabic" pitchFamily="18" charset="-78"/>
                <a:cs typeface="Traditional Arabic" pitchFamily="18" charset="-78"/>
              </a:rPr>
              <a:t>التشخيص خلال الشهرين الأوليين يتم عن طريق الفحص </a:t>
            </a:r>
            <a:r>
              <a:rPr lang="ar-SA" sz="2000" b="1" dirty="0" err="1" smtClean="0">
                <a:solidFill>
                  <a:srgbClr val="009999"/>
                </a:solidFill>
                <a:latin typeface="Traditional Arabic" pitchFamily="18" charset="-78"/>
                <a:cs typeface="Traditional Arabic" pitchFamily="18" charset="-78"/>
              </a:rPr>
              <a:t>السريري</a:t>
            </a:r>
            <a:r>
              <a:rPr lang="ar-SA" sz="2000" b="1" dirty="0" smtClean="0">
                <a:solidFill>
                  <a:srgbClr val="009999"/>
                </a:solidFill>
                <a:latin typeface="Traditional Arabic" pitchFamily="18" charset="-78"/>
                <a:cs typeface="Traditional Arabic" pitchFamily="18" charset="-78"/>
              </a:rPr>
              <a:t> للورك .</a:t>
            </a:r>
          </a:p>
          <a:p>
            <a:pPr algn="ctr">
              <a:buFontTx/>
              <a:buChar char="-"/>
            </a:pPr>
            <a:r>
              <a:rPr lang="ar-SA" sz="2000" b="1" dirty="0" smtClean="0">
                <a:solidFill>
                  <a:srgbClr val="009999"/>
                </a:solidFill>
                <a:latin typeface="Traditional Arabic" pitchFamily="18" charset="-78"/>
                <a:cs typeface="Traditional Arabic" pitchFamily="18" charset="-78"/>
              </a:rPr>
              <a:t>في الآونة الأخيرة بدء التوجه للفحص بالأشعة الصوتية .</a:t>
            </a:r>
          </a:p>
          <a:p>
            <a:pPr algn="ctr">
              <a:buFontTx/>
              <a:buChar char="-"/>
            </a:pPr>
            <a:r>
              <a:rPr lang="ar-SA" sz="2000" b="1" dirty="0" smtClean="0">
                <a:solidFill>
                  <a:srgbClr val="009999"/>
                </a:solidFill>
                <a:latin typeface="Traditional Arabic" pitchFamily="18" charset="-78"/>
                <a:cs typeface="Traditional Arabic" pitchFamily="18" charset="-78"/>
              </a:rPr>
              <a:t>25% من الحالات المصابة لا يستطيع الطبيب اكتشافها عن طريق الفحص </a:t>
            </a:r>
            <a:r>
              <a:rPr lang="ar-SA" sz="2000" b="1" dirty="0" err="1" smtClean="0">
                <a:solidFill>
                  <a:srgbClr val="009999"/>
                </a:solidFill>
                <a:latin typeface="Traditional Arabic" pitchFamily="18" charset="-78"/>
                <a:cs typeface="Traditional Arabic" pitchFamily="18" charset="-78"/>
              </a:rPr>
              <a:t>السريري</a:t>
            </a:r>
            <a:r>
              <a:rPr lang="ar-SA" sz="2000" b="1" dirty="0" smtClean="0">
                <a:solidFill>
                  <a:srgbClr val="009999"/>
                </a:solidFill>
                <a:latin typeface="Traditional Arabic" pitchFamily="18" charset="-78"/>
                <a:cs typeface="Traditional Arabic" pitchFamily="18" charset="-78"/>
              </a:rPr>
              <a:t> فقط . </a:t>
            </a:r>
          </a:p>
          <a:p>
            <a:pPr algn="ctr">
              <a:buFontTx/>
              <a:buChar char="-"/>
            </a:pPr>
            <a:r>
              <a:rPr lang="ar-SA" sz="2000" b="1" dirty="0" smtClean="0">
                <a:solidFill>
                  <a:srgbClr val="009999"/>
                </a:solidFill>
                <a:latin typeface="Traditional Arabic" pitchFamily="18" charset="-78"/>
                <a:cs typeface="Traditional Arabic" pitchFamily="18" charset="-78"/>
              </a:rPr>
              <a:t>عند تخطي الطفل العام الأول فإن التأكد من وجود الخلع إجراء الأشعة السينية للحوض ومفصل الورك .</a:t>
            </a:r>
          </a:p>
          <a:p>
            <a:pPr algn="ctr"/>
            <a:endParaRPr lang="ar-SA" sz="2000" b="1" dirty="0">
              <a:solidFill>
                <a:srgbClr val="009999"/>
              </a:solidFill>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شكل بيضاوي 15"/>
          <p:cNvSpPr/>
          <p:nvPr/>
        </p:nvSpPr>
        <p:spPr>
          <a:xfrm>
            <a:off x="152400" y="990600"/>
            <a:ext cx="8991600" cy="4876800"/>
          </a:xfrm>
          <a:prstGeom prst="ellipse">
            <a:avLst/>
          </a:prstGeom>
          <a:solidFill>
            <a:srgbClr val="009999">
              <a:alpha val="69000"/>
            </a:srgb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7" name="مربع نص 16"/>
          <p:cNvSpPr txBox="1"/>
          <p:nvPr/>
        </p:nvSpPr>
        <p:spPr>
          <a:xfrm>
            <a:off x="1676400" y="1524000"/>
            <a:ext cx="5105400" cy="523220"/>
          </a:xfrm>
          <a:prstGeom prst="rect">
            <a:avLst/>
          </a:prstGeom>
          <a:noFill/>
        </p:spPr>
        <p:txBody>
          <a:bodyPr wrap="square" rtlCol="1">
            <a:spAutoFit/>
          </a:bodyPr>
          <a:lstStyle/>
          <a:p>
            <a:r>
              <a:rPr lang="ar-SA" sz="2800" dirty="0" smtClean="0">
                <a:ln>
                  <a:solidFill>
                    <a:srgbClr val="F2DCDB"/>
                  </a:solidFill>
                </a:ln>
                <a:solidFill>
                  <a:srgbClr val="F2DCDB"/>
                </a:solidFill>
              </a:rPr>
              <a:t>تشخيص الخلع المفصلي </a:t>
            </a:r>
            <a:r>
              <a:rPr lang="ar-SA" sz="2800" dirty="0" err="1" smtClean="0">
                <a:ln>
                  <a:solidFill>
                    <a:srgbClr val="F2DCDB"/>
                  </a:solidFill>
                </a:ln>
                <a:solidFill>
                  <a:srgbClr val="F2DCDB"/>
                </a:solidFill>
              </a:rPr>
              <a:t>الوركي</a:t>
            </a:r>
            <a:r>
              <a:rPr lang="ar-SA" sz="2800" dirty="0" smtClean="0">
                <a:ln>
                  <a:solidFill>
                    <a:srgbClr val="F2DCDB"/>
                  </a:solidFill>
                </a:ln>
                <a:solidFill>
                  <a:srgbClr val="F2DCDB"/>
                </a:solidFill>
              </a:rPr>
              <a:t> </a:t>
            </a:r>
            <a:r>
              <a:rPr lang="ar-SA" sz="2800" dirty="0" err="1" smtClean="0">
                <a:ln>
                  <a:solidFill>
                    <a:srgbClr val="F2DCDB"/>
                  </a:solidFill>
                </a:ln>
                <a:solidFill>
                  <a:srgbClr val="F2DCDB"/>
                </a:solidFill>
              </a:rPr>
              <a:t>الولادي</a:t>
            </a:r>
            <a:endParaRPr lang="ar-SA" sz="2800" dirty="0">
              <a:ln>
                <a:solidFill>
                  <a:srgbClr val="F2DCDB"/>
                </a:solidFill>
              </a:ln>
              <a:solidFill>
                <a:srgbClr val="F2DCDB"/>
              </a:solidFill>
            </a:endParaRPr>
          </a:p>
        </p:txBody>
      </p:sp>
      <p:sp>
        <p:nvSpPr>
          <p:cNvPr id="18" name="مربع نص 17"/>
          <p:cNvSpPr txBox="1"/>
          <p:nvPr/>
        </p:nvSpPr>
        <p:spPr>
          <a:xfrm>
            <a:off x="685800" y="2057400"/>
            <a:ext cx="7772400" cy="4370427"/>
          </a:xfrm>
          <a:prstGeom prst="rect">
            <a:avLst/>
          </a:prstGeom>
          <a:noFill/>
        </p:spPr>
        <p:txBody>
          <a:bodyPr wrap="square" rtlCol="1">
            <a:spAutoFit/>
          </a:bodyPr>
          <a:lstStyle/>
          <a:p>
            <a:pPr algn="ctr">
              <a:buFontTx/>
              <a:buChar char="-"/>
            </a:pPr>
            <a:r>
              <a:rPr lang="ar-SA" sz="1600" b="1" dirty="0" smtClean="0">
                <a:solidFill>
                  <a:srgbClr val="FFFFFF"/>
                </a:solidFill>
                <a:latin typeface="Tahoma" pitchFamily="34" charset="0"/>
                <a:ea typeface="Tahoma" pitchFamily="34" charset="0"/>
                <a:cs typeface="Tahoma" pitchFamily="34" charset="0"/>
              </a:rPr>
              <a:t>يقوم الطبيب بإجراء الفحص الروتيني للمولود الجديد للكشف العام على </a:t>
            </a:r>
          </a:p>
          <a:p>
            <a:pPr algn="ctr"/>
            <a:r>
              <a:rPr lang="ar-SA" sz="1600" b="1" dirty="0" smtClean="0">
                <a:solidFill>
                  <a:srgbClr val="FFFFFF"/>
                </a:solidFill>
                <a:latin typeface="Tahoma" pitchFamily="34" charset="0"/>
                <a:ea typeface="Tahoma" pitchFamily="34" charset="0"/>
                <a:cs typeface="Tahoma" pitchFamily="34" charset="0"/>
              </a:rPr>
              <a:t>الطفل وفي حالة اكتشاف الإصابة أو الشك في وجودها يتم تحويل الطفل للطبيب المختص .</a:t>
            </a:r>
          </a:p>
          <a:p>
            <a:pPr algn="ctr">
              <a:buFontTx/>
              <a:buChar char="-"/>
            </a:pPr>
            <a:r>
              <a:rPr lang="ar-SA" sz="1600" b="1" dirty="0" smtClean="0">
                <a:solidFill>
                  <a:srgbClr val="FFFFFF"/>
                </a:solidFill>
                <a:latin typeface="Tahoma" pitchFamily="34" charset="0"/>
                <a:ea typeface="Tahoma" pitchFamily="34" charset="0"/>
                <a:cs typeface="Tahoma" pitchFamily="34" charset="0"/>
              </a:rPr>
              <a:t>الوالدين يصعب عليهما اكتشاف هذه المشكلة إلا بمساعدة الطبيب أو الأشعة الصوتية لأنه لا يسبب ألم للطفل ولا تيبس بالمفصل لذا يتم فحص المواليد في اليوم الأول من الولادة للتأكد من عدم وجود خلع </a:t>
            </a:r>
            <a:r>
              <a:rPr lang="ar-SA" sz="1600" b="1" dirty="0" err="1" smtClean="0">
                <a:solidFill>
                  <a:srgbClr val="FFFFFF"/>
                </a:solidFill>
                <a:latin typeface="Tahoma" pitchFamily="34" charset="0"/>
                <a:ea typeface="Tahoma" pitchFamily="34" charset="0"/>
                <a:cs typeface="Tahoma" pitchFamily="34" charset="0"/>
              </a:rPr>
              <a:t>ولادي</a:t>
            </a:r>
            <a:r>
              <a:rPr lang="ar-SA" sz="1600" b="1" dirty="0" smtClean="0">
                <a:solidFill>
                  <a:srgbClr val="FFFFFF"/>
                </a:solidFill>
                <a:latin typeface="Tahoma" pitchFamily="34" charset="0"/>
                <a:ea typeface="Tahoma" pitchFamily="34" charset="0"/>
                <a:cs typeface="Tahoma" pitchFamily="34" charset="0"/>
              </a:rPr>
              <a:t> لمفصل الورك .</a:t>
            </a:r>
          </a:p>
          <a:p>
            <a:pPr algn="ctr">
              <a:buFontTx/>
              <a:buChar char="-"/>
            </a:pPr>
            <a:r>
              <a:rPr lang="ar-SA" sz="1600" b="1" dirty="0" smtClean="0">
                <a:solidFill>
                  <a:srgbClr val="FFFFFF"/>
                </a:solidFill>
                <a:latin typeface="Tahoma" pitchFamily="34" charset="0"/>
                <a:ea typeface="Tahoma" pitchFamily="34" charset="0"/>
                <a:cs typeface="Tahoma" pitchFamily="34" charset="0"/>
              </a:rPr>
              <a:t>تشخيص الإصابة يختلف حسب عمر الطفل .</a:t>
            </a:r>
          </a:p>
          <a:p>
            <a:pPr algn="ctr">
              <a:buFontTx/>
              <a:buChar char="-"/>
            </a:pPr>
            <a:r>
              <a:rPr lang="ar-SA" sz="1600" b="1" dirty="0" smtClean="0">
                <a:solidFill>
                  <a:srgbClr val="FFFFFF"/>
                </a:solidFill>
                <a:latin typeface="Tahoma" pitchFamily="34" charset="0"/>
                <a:ea typeface="Tahoma" pitchFamily="34" charset="0"/>
                <a:cs typeface="Tahoma" pitchFamily="34" charset="0"/>
              </a:rPr>
              <a:t>التشخيص خلال الشهرين الأوليين يتم عن طريق الفحص </a:t>
            </a:r>
            <a:r>
              <a:rPr lang="ar-SA" sz="1600" b="1" dirty="0" err="1" smtClean="0">
                <a:solidFill>
                  <a:srgbClr val="FFFFFF"/>
                </a:solidFill>
                <a:latin typeface="Tahoma" pitchFamily="34" charset="0"/>
                <a:ea typeface="Tahoma" pitchFamily="34" charset="0"/>
                <a:cs typeface="Tahoma" pitchFamily="34" charset="0"/>
              </a:rPr>
              <a:t>السريري</a:t>
            </a:r>
            <a:r>
              <a:rPr lang="ar-SA" sz="1600" b="1" dirty="0" smtClean="0">
                <a:solidFill>
                  <a:srgbClr val="FFFFFF"/>
                </a:solidFill>
                <a:latin typeface="Tahoma" pitchFamily="34" charset="0"/>
                <a:ea typeface="Tahoma" pitchFamily="34" charset="0"/>
                <a:cs typeface="Tahoma" pitchFamily="34" charset="0"/>
              </a:rPr>
              <a:t> للورك .</a:t>
            </a:r>
          </a:p>
          <a:p>
            <a:pPr algn="ctr">
              <a:buFontTx/>
              <a:buChar char="-"/>
            </a:pPr>
            <a:r>
              <a:rPr lang="ar-SA" sz="1600" b="1" dirty="0" smtClean="0">
                <a:solidFill>
                  <a:srgbClr val="FFFFFF"/>
                </a:solidFill>
                <a:latin typeface="Tahoma" pitchFamily="34" charset="0"/>
                <a:ea typeface="Tahoma" pitchFamily="34" charset="0"/>
                <a:cs typeface="Tahoma" pitchFamily="34" charset="0"/>
              </a:rPr>
              <a:t>في الآونة الأخيرة بدء التوجه للفحص بالأشعة الصوتية .</a:t>
            </a:r>
          </a:p>
          <a:p>
            <a:pPr algn="ctr">
              <a:buFontTx/>
              <a:buChar char="-"/>
            </a:pPr>
            <a:r>
              <a:rPr lang="ar-SA" sz="1600" b="1" dirty="0" smtClean="0">
                <a:solidFill>
                  <a:srgbClr val="FFFFFF"/>
                </a:solidFill>
                <a:latin typeface="Tahoma" pitchFamily="34" charset="0"/>
                <a:ea typeface="Tahoma" pitchFamily="34" charset="0"/>
                <a:cs typeface="Tahoma" pitchFamily="34" charset="0"/>
              </a:rPr>
              <a:t>25% من الحالات المصابة لا يستطيع الطبيب اكتشافها عن طريق الفحص </a:t>
            </a:r>
            <a:r>
              <a:rPr lang="ar-SA" sz="1600" b="1" dirty="0" err="1" smtClean="0">
                <a:solidFill>
                  <a:srgbClr val="FFFFFF"/>
                </a:solidFill>
                <a:latin typeface="Tahoma" pitchFamily="34" charset="0"/>
                <a:ea typeface="Tahoma" pitchFamily="34" charset="0"/>
                <a:cs typeface="Tahoma" pitchFamily="34" charset="0"/>
              </a:rPr>
              <a:t>السريري</a:t>
            </a:r>
            <a:r>
              <a:rPr lang="ar-SA" sz="1600" b="1" dirty="0" smtClean="0">
                <a:solidFill>
                  <a:srgbClr val="FFFFFF"/>
                </a:solidFill>
                <a:latin typeface="Tahoma" pitchFamily="34" charset="0"/>
                <a:ea typeface="Tahoma" pitchFamily="34" charset="0"/>
                <a:cs typeface="Tahoma" pitchFamily="34" charset="0"/>
              </a:rPr>
              <a:t> فقط . </a:t>
            </a:r>
          </a:p>
          <a:p>
            <a:pPr algn="ctr">
              <a:buFontTx/>
              <a:buChar char="-"/>
            </a:pPr>
            <a:r>
              <a:rPr lang="ar-SA" sz="1600" b="1" dirty="0" smtClean="0">
                <a:solidFill>
                  <a:srgbClr val="FFFFFF"/>
                </a:solidFill>
                <a:latin typeface="Tahoma" pitchFamily="34" charset="0"/>
                <a:ea typeface="Tahoma" pitchFamily="34" charset="0"/>
                <a:cs typeface="Tahoma" pitchFamily="34" charset="0"/>
              </a:rPr>
              <a:t>عند تخطي الطفل العام الأول فإن التأكد من وجود الخلع </a:t>
            </a:r>
          </a:p>
          <a:p>
            <a:pPr algn="ctr"/>
            <a:r>
              <a:rPr lang="ar-SA" sz="1600" b="1" dirty="0" smtClean="0">
                <a:solidFill>
                  <a:srgbClr val="FFFFFF"/>
                </a:solidFill>
                <a:latin typeface="Tahoma" pitchFamily="34" charset="0"/>
                <a:ea typeface="Tahoma" pitchFamily="34" charset="0"/>
                <a:cs typeface="Tahoma" pitchFamily="34" charset="0"/>
              </a:rPr>
              <a:t>إجراء الأشعة السينية للحوض ومفصل </a:t>
            </a:r>
          </a:p>
          <a:p>
            <a:pPr algn="ctr"/>
            <a:r>
              <a:rPr lang="ar-SA" sz="1600" b="1" dirty="0" smtClean="0">
                <a:solidFill>
                  <a:srgbClr val="FFFFFF"/>
                </a:solidFill>
                <a:latin typeface="Tahoma" pitchFamily="34" charset="0"/>
                <a:ea typeface="Tahoma" pitchFamily="34" charset="0"/>
                <a:cs typeface="Tahoma" pitchFamily="34" charset="0"/>
              </a:rPr>
              <a:t>الورك .</a:t>
            </a:r>
          </a:p>
          <a:p>
            <a:pPr>
              <a:buFontTx/>
              <a:buChar char="-"/>
            </a:pPr>
            <a:endParaRPr lang="ar-SA" dirty="0" smtClean="0"/>
          </a:p>
          <a:p>
            <a:pPr>
              <a:buNone/>
            </a:pPr>
            <a:endParaRPr lang="ar-SA" dirty="0" smtClean="0"/>
          </a:p>
          <a:p>
            <a:endParaRPr lang="ar-SA" dirty="0"/>
          </a:p>
        </p:txBody>
      </p:sp>
      <p:pic>
        <p:nvPicPr>
          <p:cNvPr id="19" name="صورة 18" descr="خلفية.png"/>
          <p:cNvPicPr>
            <a:picLocks noChangeAspect="1"/>
          </p:cNvPicPr>
          <p:nvPr/>
        </p:nvPicPr>
        <p:blipFill>
          <a:blip r:embed="rId3" cstate="print"/>
          <a:stretch>
            <a:fillRect/>
          </a:stretch>
        </p:blipFill>
        <p:spPr>
          <a:xfrm>
            <a:off x="8153400" y="1066800"/>
            <a:ext cx="990600" cy="990600"/>
          </a:xfrm>
          <a:prstGeom prst="ellipse">
            <a:avLst/>
          </a:prstGeom>
          <a:ln>
            <a:noFill/>
          </a:ln>
          <a:effectLst>
            <a:softEdge rad="112500"/>
          </a:effectLst>
        </p:spPr>
      </p:pic>
      <p:pic>
        <p:nvPicPr>
          <p:cNvPr id="20" name="صورة 19" descr="خلفية.png"/>
          <p:cNvPicPr>
            <a:picLocks noChangeAspect="1"/>
          </p:cNvPicPr>
          <p:nvPr/>
        </p:nvPicPr>
        <p:blipFill>
          <a:blip r:embed="rId3" cstate="print"/>
          <a:stretch>
            <a:fillRect/>
          </a:stretch>
        </p:blipFill>
        <p:spPr>
          <a:xfrm>
            <a:off x="152400" y="4800600"/>
            <a:ext cx="990600" cy="990600"/>
          </a:xfrm>
          <a:prstGeom prst="ellipse">
            <a:avLst/>
          </a:prstGeom>
          <a:ln>
            <a:noFill/>
          </a:ln>
          <a:effectLst>
            <a:softEdge rad="112500"/>
          </a:effectLst>
        </p:spPr>
      </p:pic>
      <p:pic>
        <p:nvPicPr>
          <p:cNvPr id="21" name="صورة 20" descr="خلفية.png"/>
          <p:cNvPicPr>
            <a:picLocks noChangeAspect="1"/>
          </p:cNvPicPr>
          <p:nvPr/>
        </p:nvPicPr>
        <p:blipFill>
          <a:blip r:embed="rId3" cstate="print"/>
          <a:stretch>
            <a:fillRect/>
          </a:stretch>
        </p:blipFill>
        <p:spPr>
          <a:xfrm>
            <a:off x="228600" y="1066800"/>
            <a:ext cx="990600" cy="990600"/>
          </a:xfrm>
          <a:prstGeom prst="ellipse">
            <a:avLst/>
          </a:prstGeom>
          <a:ln>
            <a:noFill/>
          </a:ln>
          <a:effectLst>
            <a:softEdge rad="112500"/>
          </a:effectLst>
        </p:spPr>
      </p:pic>
      <p:pic>
        <p:nvPicPr>
          <p:cNvPr id="22" name="صورة 21" descr="خلفية.png"/>
          <p:cNvPicPr>
            <a:picLocks noChangeAspect="1"/>
          </p:cNvPicPr>
          <p:nvPr/>
        </p:nvPicPr>
        <p:blipFill>
          <a:blip r:embed="rId3" cstate="print"/>
          <a:stretch>
            <a:fillRect/>
          </a:stretch>
        </p:blipFill>
        <p:spPr>
          <a:xfrm>
            <a:off x="8153400" y="4724400"/>
            <a:ext cx="990600"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7" name="مربع نص 16"/>
          <p:cNvSpPr txBox="1"/>
          <p:nvPr/>
        </p:nvSpPr>
        <p:spPr>
          <a:xfrm>
            <a:off x="609600" y="2286000"/>
            <a:ext cx="8153400" cy="3046988"/>
          </a:xfrm>
          <a:prstGeom prst="rect">
            <a:avLst/>
          </a:prstGeom>
          <a:noFill/>
        </p:spPr>
        <p:txBody>
          <a:bodyPr wrap="square" rtlCol="1">
            <a:spAutoFit/>
          </a:bodyPr>
          <a:lstStyle/>
          <a:p>
            <a:pPr algn="ctr">
              <a:buFont typeface="Arial" pitchFamily="34" charset="0"/>
              <a:buChar char="•"/>
            </a:pPr>
            <a:r>
              <a:rPr lang="ar-SA" sz="3200" dirty="0" smtClean="0">
                <a:solidFill>
                  <a:srgbClr val="009999"/>
                </a:solidFill>
                <a:latin typeface="Traditional Arabic" pitchFamily="18" charset="-78"/>
                <a:cs typeface="Traditional Arabic" pitchFamily="18" charset="-78"/>
              </a:rPr>
              <a:t> أغلب حالات خلع مفصل الكتف تحدث بعد سن العشرين ونادرا ما تحدث بعد سن 45 عاما .</a:t>
            </a:r>
          </a:p>
          <a:p>
            <a:pPr algn="ctr">
              <a:buFont typeface="Arial" pitchFamily="34" charset="0"/>
              <a:buChar char="•"/>
            </a:pPr>
            <a:r>
              <a:rPr lang="ar-SA" sz="3200" dirty="0" smtClean="0">
                <a:solidFill>
                  <a:srgbClr val="009999"/>
                </a:solidFill>
                <a:latin typeface="Traditional Arabic" pitchFamily="18" charset="-78"/>
                <a:cs typeface="Traditional Arabic" pitchFamily="18" charset="-78"/>
              </a:rPr>
              <a:t> مفصل الكتف يعد المفصل الأكثر مرونة بين مفاصل الجسم البشري وهو أيضا من أكثر المفاصل عرضة للخلع خاصة عند الرياضيين .</a:t>
            </a:r>
          </a:p>
          <a:p>
            <a:pPr algn="ctr">
              <a:buFont typeface="Arial" pitchFamily="34" charset="0"/>
              <a:buChar char="•"/>
            </a:pPr>
            <a:r>
              <a:rPr lang="ar-SA" sz="3200" dirty="0" smtClean="0">
                <a:solidFill>
                  <a:srgbClr val="009999"/>
                </a:solidFill>
                <a:latin typeface="Traditional Arabic" pitchFamily="18" charset="-78"/>
                <a:cs typeface="Traditional Arabic" pitchFamily="18" charset="-78"/>
              </a:rPr>
              <a:t> يحدث خلع مفصل الكتف عندما يتحرك رأس العظمة الكروي الشكل لعظمة العضد .</a:t>
            </a:r>
          </a:p>
        </p:txBody>
      </p:sp>
      <p:sp>
        <p:nvSpPr>
          <p:cNvPr id="18" name="مستطيل مستدير الزوايا 17"/>
          <p:cNvSpPr/>
          <p:nvPr/>
        </p:nvSpPr>
        <p:spPr>
          <a:xfrm>
            <a:off x="4800600" y="12192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AE1C5B"/>
                </a:solidFill>
              </a:rPr>
              <a:t>خلع مفصل الكتف </a:t>
            </a:r>
            <a:endParaRPr lang="ar-SA" sz="4000" b="1" dirty="0">
              <a:solidFill>
                <a:srgbClr val="AE1C5B"/>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pic>
        <p:nvPicPr>
          <p:cNvPr id="17" name="عنصر نائب للمحتوى 16" descr="صورة1.png"/>
          <p:cNvPicPr>
            <a:picLocks noGrp="1" noChangeAspect="1"/>
          </p:cNvPicPr>
          <p:nvPr>
            <p:ph idx="1"/>
          </p:nvPr>
        </p:nvPicPr>
        <p:blipFill>
          <a:blip r:embed="rId3"/>
          <a:srcRect l="30666" t="20208" r="13112" b="44429"/>
          <a:stretch>
            <a:fillRect/>
          </a:stretch>
        </p:blipFill>
        <p:spPr>
          <a:xfrm>
            <a:off x="6781800" y="1447800"/>
            <a:ext cx="1676400" cy="1066800"/>
          </a:xfrm>
        </p:spPr>
      </p:pic>
      <p:sp>
        <p:nvSpPr>
          <p:cNvPr id="18" name="مستطيل 17"/>
          <p:cNvSpPr/>
          <p:nvPr/>
        </p:nvSpPr>
        <p:spPr>
          <a:xfrm>
            <a:off x="6934200" y="1600200"/>
            <a:ext cx="1371600" cy="762000"/>
          </a:xfrm>
          <a:prstGeom prst="rect">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AE1C5B"/>
                </a:solidFill>
                <a:latin typeface="Tahoma" pitchFamily="34" charset="0"/>
                <a:ea typeface="Tahoma" pitchFamily="34" charset="0"/>
                <a:cs typeface="Tahoma" pitchFamily="34" charset="0"/>
              </a:rPr>
              <a:t>مقدمة :</a:t>
            </a:r>
            <a:endParaRPr lang="ar-SA" sz="2400" b="1" dirty="0">
              <a:solidFill>
                <a:srgbClr val="AE1C5B"/>
              </a:solidFill>
              <a:latin typeface="Tahoma" pitchFamily="34" charset="0"/>
              <a:ea typeface="Tahoma" pitchFamily="34" charset="0"/>
              <a:cs typeface="Tahoma" pitchFamily="34" charset="0"/>
            </a:endParaRPr>
          </a:p>
        </p:txBody>
      </p:sp>
      <p:sp>
        <p:nvSpPr>
          <p:cNvPr id="19" name="مربع نص 18"/>
          <p:cNvSpPr txBox="1"/>
          <p:nvPr/>
        </p:nvSpPr>
        <p:spPr>
          <a:xfrm>
            <a:off x="1905000" y="1676400"/>
            <a:ext cx="4191000" cy="830997"/>
          </a:xfrm>
          <a:prstGeom prst="rect">
            <a:avLst/>
          </a:prstGeom>
          <a:noFill/>
        </p:spPr>
        <p:txBody>
          <a:bodyPr wrap="square" rtlCol="1">
            <a:spAutoFit/>
          </a:bodyPr>
          <a:lstStyle/>
          <a:p>
            <a:pPr algn="ctr"/>
            <a:r>
              <a:rPr lang="ar-SA" sz="4800" b="1" dirty="0" smtClean="0">
                <a:solidFill>
                  <a:srgbClr val="009999"/>
                </a:solidFill>
                <a:latin typeface="Traditional Arabic" pitchFamily="18" charset="-78"/>
                <a:cs typeface="Traditional Arabic" pitchFamily="18" charset="-78"/>
              </a:rPr>
              <a:t>ما هو المفصل ؟ </a:t>
            </a:r>
            <a:endParaRPr lang="ar-SA" sz="4800" b="1" dirty="0">
              <a:solidFill>
                <a:srgbClr val="009999"/>
              </a:solidFill>
              <a:latin typeface="Traditional Arabic" pitchFamily="18" charset="-78"/>
              <a:cs typeface="Traditional Arabic" pitchFamily="18" charset="-78"/>
            </a:endParaRPr>
          </a:p>
        </p:txBody>
      </p:sp>
      <p:sp>
        <p:nvSpPr>
          <p:cNvPr id="20" name="مستطيل 19"/>
          <p:cNvSpPr/>
          <p:nvPr/>
        </p:nvSpPr>
        <p:spPr>
          <a:xfrm>
            <a:off x="609600" y="2743200"/>
            <a:ext cx="7696200" cy="2819400"/>
          </a:xfrm>
          <a:prstGeom prst="rect">
            <a:avLst/>
          </a:prstGeom>
          <a:solidFill>
            <a:srgbClr val="F2DCDB"/>
          </a:solidFill>
          <a:ln w="57150">
            <a:solidFill>
              <a:srgbClr val="93C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latin typeface="Tahoma" pitchFamily="34" charset="0"/>
                <a:ea typeface="Tahoma" pitchFamily="34" charset="0"/>
                <a:cs typeface="Tahoma" pitchFamily="34" charset="0"/>
              </a:rPr>
              <a:t>هو جزء من الهيكل العظمي للجسم , ويتكون من تلاقي عظمتين أو أكثر داخل تجويف مغلق  ويحيط </a:t>
            </a:r>
            <a:r>
              <a:rPr lang="ar-SA" b="1" dirty="0" err="1" smtClean="0">
                <a:latin typeface="Tahoma" pitchFamily="34" charset="0"/>
                <a:ea typeface="Tahoma" pitchFamily="34" charset="0"/>
                <a:cs typeface="Tahoma" pitchFamily="34" charset="0"/>
              </a:rPr>
              <a:t>به</a:t>
            </a:r>
            <a:r>
              <a:rPr lang="ar-SA" b="1" dirty="0" smtClean="0">
                <a:latin typeface="Tahoma" pitchFamily="34" charset="0"/>
                <a:ea typeface="Tahoma" pitchFamily="34" charset="0"/>
                <a:cs typeface="Tahoma" pitchFamily="34" charset="0"/>
              </a:rPr>
              <a:t> نسيج ليفي قوي ولكنه قوي يسمى بـالمحفظة التي يدعمها مجموعة من الألياف القوية والمتينة والتي تسمى بـالأربطة </a:t>
            </a:r>
          </a:p>
          <a:p>
            <a:pPr algn="ctr"/>
            <a:r>
              <a:rPr lang="ar-SA" b="1" dirty="0" smtClean="0">
                <a:solidFill>
                  <a:srgbClr val="AE1C5B"/>
                </a:solidFill>
                <a:latin typeface="Tahoma" pitchFamily="34" charset="0"/>
                <a:ea typeface="Tahoma" pitchFamily="34" charset="0"/>
                <a:cs typeface="Tahoma" pitchFamily="34" charset="0"/>
              </a:rPr>
              <a:t>ما السبب ؟</a:t>
            </a:r>
          </a:p>
          <a:p>
            <a:pPr algn="ctr"/>
            <a:r>
              <a:rPr lang="ar-SA" b="1" dirty="0" smtClean="0">
                <a:latin typeface="Tahoma" pitchFamily="34" charset="0"/>
                <a:ea typeface="Tahoma" pitchFamily="34" charset="0"/>
                <a:cs typeface="Tahoma" pitchFamily="34" charset="0"/>
              </a:rPr>
              <a:t>ويحتوي تجويف المفصل على طبقة رقيقة من سائل زلالي لزج وشفاف , يميل إلى الصفرة مما يتيح له الحركة بسهولة ويسر .</a:t>
            </a:r>
            <a:endParaRPr lang="ar-SA"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ahoma" pitchFamily="34" charset="0"/>
              <a:ea typeface="Tahoma" pitchFamily="34" charset="0"/>
              <a:cs typeface="Tahoma" pitchFamily="34" charset="0"/>
            </a:endParaRPr>
          </a:p>
          <a:p>
            <a:pPr algn="ctr"/>
            <a:endParaRPr lang="ar-SA"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مستدير الزوايا 15"/>
          <p:cNvSpPr/>
          <p:nvPr/>
        </p:nvSpPr>
        <p:spPr>
          <a:xfrm>
            <a:off x="762000" y="1371600"/>
            <a:ext cx="7924800" cy="4343400"/>
          </a:xfrm>
          <a:prstGeom prst="roundRect">
            <a:avLst/>
          </a:prstGeom>
          <a:solidFill>
            <a:schemeClr val="accent2">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Font typeface="Wingdings" pitchFamily="2" charset="2"/>
              <a:buChar char="ü"/>
            </a:pPr>
            <a:endParaRPr lang="ar-SA"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ü"/>
            </a:pPr>
            <a:endParaRPr lang="ar-SA" sz="2400" dirty="0" smtClean="0">
              <a:solidFill>
                <a:srgbClr val="AE1C5B"/>
              </a:solidFill>
              <a:latin typeface="Tahoma" pitchFamily="34" charset="0"/>
              <a:ea typeface="Tahoma" pitchFamily="34" charset="0"/>
              <a:cs typeface="Tahoma" pitchFamily="34" charset="0"/>
            </a:endParaRPr>
          </a:p>
          <a:p>
            <a:pPr marL="514350" indent="-514350">
              <a:buFont typeface="Wingdings" pitchFamily="2" charset="2"/>
              <a:buChar char="ü"/>
            </a:pPr>
            <a:r>
              <a:rPr lang="ar-SA" sz="2400" dirty="0" smtClean="0">
                <a:solidFill>
                  <a:srgbClr val="AE1C5B"/>
                </a:solidFill>
                <a:latin typeface="Tahoma" pitchFamily="34" charset="0"/>
                <a:ea typeface="Tahoma" pitchFamily="34" charset="0"/>
                <a:cs typeface="Tahoma" pitchFamily="34" charset="0"/>
              </a:rPr>
              <a:t> </a:t>
            </a:r>
            <a:r>
              <a:rPr lang="ar-SA" sz="2400" dirty="0" smtClean="0">
                <a:solidFill>
                  <a:srgbClr val="AE1C5B"/>
                </a:solidFill>
              </a:rPr>
              <a:t>تغير شكل المفصل الخارجي .</a:t>
            </a:r>
          </a:p>
          <a:p>
            <a:pPr marL="514350" indent="-514350">
              <a:buFont typeface="Wingdings" pitchFamily="2" charset="2"/>
              <a:buChar char="ü"/>
            </a:pPr>
            <a:r>
              <a:rPr lang="ar-SA" sz="2400" dirty="0" smtClean="0">
                <a:solidFill>
                  <a:srgbClr val="AE1C5B"/>
                </a:solidFill>
              </a:rPr>
              <a:t>إصابة الحزمة العصبية تحت الإبط .</a:t>
            </a:r>
          </a:p>
          <a:p>
            <a:pPr marL="514350" indent="-514350">
              <a:buFont typeface="Wingdings" pitchFamily="2" charset="2"/>
              <a:buChar char="ü"/>
            </a:pPr>
            <a:r>
              <a:rPr lang="ar-SA" sz="2400" dirty="0" smtClean="0">
                <a:solidFill>
                  <a:srgbClr val="AE1C5B"/>
                </a:solidFill>
              </a:rPr>
              <a:t>الضغط على الشرايين والأوردة </a:t>
            </a:r>
            <a:r>
              <a:rPr lang="ar-SA" sz="2400" dirty="0" err="1" smtClean="0">
                <a:solidFill>
                  <a:srgbClr val="AE1C5B"/>
                </a:solidFill>
              </a:rPr>
              <a:t>الإبطية</a:t>
            </a:r>
            <a:r>
              <a:rPr lang="ar-SA" sz="2400" dirty="0" smtClean="0">
                <a:solidFill>
                  <a:srgbClr val="AE1C5B"/>
                </a:solidFill>
              </a:rPr>
              <a:t> .</a:t>
            </a:r>
          </a:p>
          <a:p>
            <a:pPr marL="514350" indent="-514350">
              <a:buFont typeface="Wingdings" pitchFamily="2" charset="2"/>
              <a:buChar char="ü"/>
            </a:pPr>
            <a:r>
              <a:rPr lang="ar-SA" sz="2400" dirty="0" smtClean="0">
                <a:solidFill>
                  <a:srgbClr val="AE1C5B"/>
                </a:solidFill>
              </a:rPr>
              <a:t>قد يصاحبه كسور </a:t>
            </a:r>
            <a:r>
              <a:rPr lang="ar-SA" sz="2400" dirty="0" err="1" smtClean="0">
                <a:solidFill>
                  <a:srgbClr val="AE1C5B"/>
                </a:solidFill>
              </a:rPr>
              <a:t>نتوءات</a:t>
            </a:r>
            <a:r>
              <a:rPr lang="ar-SA" sz="2400" dirty="0" smtClean="0">
                <a:solidFill>
                  <a:srgbClr val="AE1C5B"/>
                </a:solidFill>
              </a:rPr>
              <a:t> عظم العضد العليا .</a:t>
            </a:r>
          </a:p>
          <a:p>
            <a:pPr marL="514350" indent="-514350">
              <a:buFont typeface="Wingdings" pitchFamily="2" charset="2"/>
              <a:buChar char="ü"/>
            </a:pPr>
            <a:r>
              <a:rPr lang="ar-SA" sz="2400" dirty="0" smtClean="0">
                <a:solidFill>
                  <a:srgbClr val="AE1C5B"/>
                </a:solidFill>
              </a:rPr>
              <a:t>تيبس مفصل الكتف .</a:t>
            </a:r>
          </a:p>
          <a:p>
            <a:pPr marL="514350" indent="-514350">
              <a:buFont typeface="Wingdings" pitchFamily="2" charset="2"/>
              <a:buChar char="ü"/>
            </a:pPr>
            <a:r>
              <a:rPr lang="ar-SA" sz="2400" dirty="0" smtClean="0">
                <a:solidFill>
                  <a:srgbClr val="AE1C5B"/>
                </a:solidFill>
              </a:rPr>
              <a:t>تكوين نسيج عظمي بالمحفظة الليفية والعضلات المجاورة .</a:t>
            </a:r>
          </a:p>
          <a:p>
            <a:pPr marL="514350" indent="-514350">
              <a:buFont typeface="Wingdings" pitchFamily="2" charset="2"/>
              <a:buChar char="ü"/>
            </a:pPr>
            <a:r>
              <a:rPr lang="ar-SA" sz="2400" dirty="0" smtClean="0">
                <a:solidFill>
                  <a:srgbClr val="AE1C5B"/>
                </a:solidFill>
              </a:rPr>
              <a:t> احتمال تكرار الإصابة ثانية أي حدوث خلع متكرر نتيجة لضعف العضلات والأربطة حول المفصل .</a:t>
            </a:r>
          </a:p>
        </p:txBody>
      </p:sp>
      <p:pic>
        <p:nvPicPr>
          <p:cNvPr id="17" name="صورة 16" descr="خلفية.png"/>
          <p:cNvPicPr>
            <a:picLocks noChangeAspect="1"/>
          </p:cNvPicPr>
          <p:nvPr/>
        </p:nvPicPr>
        <p:blipFill>
          <a:blip r:embed="rId3" cstate="print"/>
          <a:stretch>
            <a:fillRect/>
          </a:stretch>
        </p:blipFill>
        <p:spPr>
          <a:xfrm>
            <a:off x="7162800" y="1752600"/>
            <a:ext cx="762000" cy="762000"/>
          </a:xfrm>
          <a:prstGeom prst="ellipse">
            <a:avLst/>
          </a:prstGeom>
          <a:ln>
            <a:noFill/>
          </a:ln>
          <a:effectLst>
            <a:softEdge rad="112500"/>
          </a:effectLst>
        </p:spPr>
      </p:pic>
      <p:pic>
        <p:nvPicPr>
          <p:cNvPr id="18" name="صورة 17" descr="خلفية.png"/>
          <p:cNvPicPr>
            <a:picLocks noChangeAspect="1"/>
          </p:cNvPicPr>
          <p:nvPr/>
        </p:nvPicPr>
        <p:blipFill>
          <a:blip r:embed="rId3" cstate="print"/>
          <a:stretch>
            <a:fillRect/>
          </a:stretch>
        </p:blipFill>
        <p:spPr>
          <a:xfrm>
            <a:off x="5181600" y="1752600"/>
            <a:ext cx="762000" cy="762000"/>
          </a:xfrm>
          <a:prstGeom prst="ellipse">
            <a:avLst/>
          </a:prstGeom>
          <a:ln>
            <a:noFill/>
          </a:ln>
          <a:effectLst>
            <a:softEdge rad="112500"/>
          </a:effectLst>
        </p:spPr>
      </p:pic>
      <p:pic>
        <p:nvPicPr>
          <p:cNvPr id="19" name="صورة 18" descr="خلفية.png"/>
          <p:cNvPicPr>
            <a:picLocks noChangeAspect="1"/>
          </p:cNvPicPr>
          <p:nvPr/>
        </p:nvPicPr>
        <p:blipFill>
          <a:blip r:embed="rId3" cstate="print"/>
          <a:stretch>
            <a:fillRect/>
          </a:stretch>
        </p:blipFill>
        <p:spPr>
          <a:xfrm>
            <a:off x="6248400" y="1752600"/>
            <a:ext cx="762000" cy="762000"/>
          </a:xfrm>
          <a:prstGeom prst="ellipse">
            <a:avLst/>
          </a:prstGeom>
          <a:ln>
            <a:noFill/>
          </a:ln>
          <a:effectLst>
            <a:softEdge rad="112500"/>
          </a:effectLst>
        </p:spPr>
      </p:pic>
      <p:sp>
        <p:nvSpPr>
          <p:cNvPr id="20" name="وسيلة شرح على شكل سحابة 19"/>
          <p:cNvSpPr/>
          <p:nvPr/>
        </p:nvSpPr>
        <p:spPr>
          <a:xfrm>
            <a:off x="228600" y="152400"/>
            <a:ext cx="4419600" cy="2667000"/>
          </a:xfrm>
          <a:prstGeom prst="cloudCallout">
            <a:avLst>
              <a:gd name="adj1" fmla="val 51947"/>
              <a:gd name="adj2" fmla="val 47395"/>
            </a:avLst>
          </a:prstGeom>
          <a:solidFill>
            <a:srgbClr val="E8E8E8"/>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009999"/>
                </a:solidFill>
                <a:cs typeface="Adobe Arabic"/>
              </a:rPr>
              <a:t>المضاعفات التي قد يخلفها خلع الكتف</a:t>
            </a:r>
            <a:endParaRPr lang="ar-SA" sz="4000" b="1" dirty="0" smtClean="0">
              <a:solidFill>
                <a:srgbClr val="009999"/>
              </a:solidFill>
              <a:latin typeface="Adobe Arabic" pitchFamily="18" charset="-78"/>
              <a:cs typeface="Adobe Arabic"/>
            </a:endParaRPr>
          </a:p>
        </p:txBody>
      </p:sp>
      <p:pic>
        <p:nvPicPr>
          <p:cNvPr id="21" name="صورة 20" descr="imagesCA2WVPIC.jpg"/>
          <p:cNvPicPr>
            <a:picLocks noChangeAspect="1"/>
          </p:cNvPicPr>
          <p:nvPr/>
        </p:nvPicPr>
        <p:blipFill>
          <a:blip r:embed="rId4"/>
          <a:stretch>
            <a:fillRect/>
          </a:stretch>
        </p:blipFill>
        <p:spPr>
          <a:xfrm>
            <a:off x="762000" y="4953000"/>
            <a:ext cx="3581400" cy="149829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وسيلة شرح على شكل سحابة 15"/>
          <p:cNvSpPr/>
          <p:nvPr/>
        </p:nvSpPr>
        <p:spPr>
          <a:xfrm>
            <a:off x="3886200" y="1066800"/>
            <a:ext cx="3962400" cy="914400"/>
          </a:xfrm>
          <a:prstGeom prst="cloudCallout">
            <a:avLst>
              <a:gd name="adj1" fmla="val -49203"/>
              <a:gd name="adj2" fmla="val 66562"/>
            </a:avLst>
          </a:prstGeom>
          <a:solidFill>
            <a:schemeClr val="bg1">
              <a:lumMod val="95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ln>
                  <a:solidFill>
                    <a:srgbClr val="F2DCDB"/>
                  </a:solidFill>
                </a:ln>
                <a:solidFill>
                  <a:srgbClr val="FFFFFF"/>
                </a:solidFill>
                <a:latin typeface="Adobe Arabic" pitchFamily="18" charset="-78"/>
                <a:ea typeface="Tahoma" pitchFamily="34" charset="0"/>
                <a:cs typeface="Adobe Arabic"/>
              </a:rPr>
              <a:t>تشخيص </a:t>
            </a:r>
            <a:r>
              <a:rPr lang="ar-SA" sz="2800" b="1" dirty="0" smtClean="0">
                <a:ln>
                  <a:solidFill>
                    <a:srgbClr val="F2DCDB"/>
                  </a:solidFill>
                </a:ln>
                <a:cs typeface="Adobe Arabic"/>
              </a:rPr>
              <a:t>خلع مفصل الكتف وعلاجه </a:t>
            </a:r>
            <a:endParaRPr lang="ar-SA" sz="2800" b="1" dirty="0">
              <a:ln>
                <a:solidFill>
                  <a:srgbClr val="F2DCDB"/>
                </a:solidFill>
              </a:ln>
              <a:solidFill>
                <a:srgbClr val="FFFFFF"/>
              </a:solidFill>
              <a:latin typeface="Adobe Arabic" pitchFamily="18" charset="-78"/>
              <a:ea typeface="Tahoma" pitchFamily="34" charset="0"/>
              <a:cs typeface="Adobe Arabic"/>
            </a:endParaRPr>
          </a:p>
        </p:txBody>
      </p:sp>
      <p:sp>
        <p:nvSpPr>
          <p:cNvPr id="17" name="مستطيل 16"/>
          <p:cNvSpPr/>
          <p:nvPr/>
        </p:nvSpPr>
        <p:spPr>
          <a:xfrm>
            <a:off x="304800" y="2057400"/>
            <a:ext cx="8534400" cy="3733800"/>
          </a:xfrm>
          <a:prstGeom prst="rect">
            <a:avLst/>
          </a:prstGeom>
          <a:noFill/>
          <a:ln>
            <a:solidFill>
              <a:srgbClr val="AE1C5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p>
        </p:txBody>
      </p:sp>
      <p:sp>
        <p:nvSpPr>
          <p:cNvPr id="18" name="مربع نص 17"/>
          <p:cNvSpPr txBox="1"/>
          <p:nvPr/>
        </p:nvSpPr>
        <p:spPr>
          <a:xfrm>
            <a:off x="381000" y="2133600"/>
            <a:ext cx="8458200" cy="3693319"/>
          </a:xfrm>
          <a:prstGeom prst="rect">
            <a:avLst/>
          </a:prstGeom>
          <a:noFill/>
        </p:spPr>
        <p:txBody>
          <a:bodyPr wrap="square" rtlCol="1">
            <a:spAutoFit/>
          </a:bodyPr>
          <a:lstStyle/>
          <a:p>
            <a:r>
              <a:rPr lang="ar-SA" b="1" dirty="0" smtClean="0">
                <a:solidFill>
                  <a:srgbClr val="AE1C5B"/>
                </a:solidFill>
              </a:rPr>
              <a:t>التشخيص :</a:t>
            </a:r>
          </a:p>
          <a:p>
            <a:pPr marL="514350" indent="-514350">
              <a:buFont typeface="+mj-lt"/>
              <a:buAutoNum type="arabicParenR"/>
            </a:pPr>
            <a:r>
              <a:rPr lang="ar-SA" b="1" dirty="0" smtClean="0">
                <a:solidFill>
                  <a:srgbClr val="009999"/>
                </a:solidFill>
              </a:rPr>
              <a:t>صور الأشعة تكشف عن الخلع وأي كسور مصاحبة .</a:t>
            </a:r>
          </a:p>
          <a:p>
            <a:pPr marL="514350" indent="-514350">
              <a:buFont typeface="+mj-lt"/>
              <a:buAutoNum type="arabicParenR"/>
            </a:pPr>
            <a:r>
              <a:rPr lang="ar-SA" b="1" dirty="0" smtClean="0">
                <a:solidFill>
                  <a:srgbClr val="009999"/>
                </a:solidFill>
              </a:rPr>
              <a:t>أحيانا يلجأ الأخصائي إلى الأشعة المقطعية لمزيد من الدقة .</a:t>
            </a:r>
          </a:p>
          <a:p>
            <a:pPr marL="514350" indent="-514350">
              <a:buNone/>
            </a:pPr>
            <a:r>
              <a:rPr lang="ar-SA" b="1" dirty="0" smtClean="0">
                <a:solidFill>
                  <a:srgbClr val="AE1C5B"/>
                </a:solidFill>
              </a:rPr>
              <a:t>العلاج غير الجراحي :</a:t>
            </a:r>
          </a:p>
          <a:p>
            <a:pPr marL="514350" indent="-514350">
              <a:buNone/>
            </a:pPr>
            <a:r>
              <a:rPr lang="ar-SA" b="1" dirty="0" smtClean="0">
                <a:solidFill>
                  <a:srgbClr val="009999"/>
                </a:solidFill>
              </a:rPr>
              <a:t>حالات محدودة هي من يتم إعادة المفصل إلى وضعه الطبيعي بدون جراحة والتحقق من ذلك عن طريق الأشعة .</a:t>
            </a:r>
          </a:p>
          <a:p>
            <a:pPr marL="514350" indent="-514350">
              <a:buNone/>
            </a:pPr>
            <a:r>
              <a:rPr lang="ar-SA" b="1" dirty="0" smtClean="0">
                <a:solidFill>
                  <a:srgbClr val="AE1C5B"/>
                </a:solidFill>
              </a:rPr>
              <a:t>ويعالج خلع الكتف بأنواعه كما يأتي :</a:t>
            </a:r>
          </a:p>
          <a:p>
            <a:pPr marL="514350" indent="-514350">
              <a:buFont typeface="Wingdings" pitchFamily="2" charset="2"/>
              <a:buChar char="v"/>
            </a:pPr>
            <a:r>
              <a:rPr lang="ar-SA" b="1" dirty="0" smtClean="0">
                <a:solidFill>
                  <a:srgbClr val="009999"/>
                </a:solidFill>
              </a:rPr>
              <a:t>إرجاع العظام المخلوعة إلى موقعها بأسرع وقت برفق وبدون ضغط .</a:t>
            </a:r>
          </a:p>
          <a:p>
            <a:pPr marL="514350" indent="-514350">
              <a:buFont typeface="Wingdings" pitchFamily="2" charset="2"/>
              <a:buChar char="v"/>
            </a:pPr>
            <a:r>
              <a:rPr lang="ar-SA" b="1" dirty="0" smtClean="0">
                <a:solidFill>
                  <a:srgbClr val="009999"/>
                </a:solidFill>
              </a:rPr>
              <a:t>عادة يرد الخلع في الحالات الشديدة تحت مخدر عام .</a:t>
            </a:r>
          </a:p>
          <a:p>
            <a:pPr marL="514350" indent="-514350">
              <a:buFont typeface="Wingdings" pitchFamily="2" charset="2"/>
              <a:buChar char="v"/>
            </a:pPr>
            <a:r>
              <a:rPr lang="ar-SA" b="1" dirty="0" smtClean="0">
                <a:solidFill>
                  <a:srgbClr val="009999"/>
                </a:solidFill>
              </a:rPr>
              <a:t>يمكن إرجاع العظام المفصلية بعد الخلع إلى مكانها بعد عدة ساعات بواسطة طبيب </a:t>
            </a:r>
            <a:r>
              <a:rPr lang="ar-SA" b="1" dirty="0" err="1" smtClean="0">
                <a:solidFill>
                  <a:srgbClr val="009999"/>
                </a:solidFill>
              </a:rPr>
              <a:t>إخصائي</a:t>
            </a:r>
            <a:r>
              <a:rPr lang="ar-SA" b="1" dirty="0" smtClean="0">
                <a:solidFill>
                  <a:srgbClr val="009999"/>
                </a:solidFill>
              </a:rPr>
              <a:t> .</a:t>
            </a:r>
          </a:p>
          <a:p>
            <a:pPr marL="514350" indent="-514350">
              <a:buFont typeface="Wingdings" pitchFamily="2" charset="2"/>
              <a:buChar char="v"/>
            </a:pPr>
            <a:endParaRPr lang="ar-SA" b="1" dirty="0" smtClean="0">
              <a:solidFill>
                <a:srgbClr val="009999"/>
              </a:solidFill>
            </a:endParaRPr>
          </a:p>
          <a:p>
            <a:pPr marL="514350" indent="-514350" algn="ctr">
              <a:buNone/>
            </a:pPr>
            <a:r>
              <a:rPr lang="ar-SA" b="1" dirty="0" smtClean="0">
                <a:solidFill>
                  <a:schemeClr val="accent2">
                    <a:lumMod val="60000"/>
                    <a:lumOff val="40000"/>
                  </a:schemeClr>
                </a:solidFill>
              </a:rPr>
              <a:t>هناك طريقة يتم استخدامها فور وقوع الإصابة حيث يستلقي المصاب على بطنه على سرير طبي ويتدلى ذراعه المصاب مع استخدام ثقل يتم ربطه بساعد المصاب ولا يمسك باليد حيث يتم عودة العظام المخلوعة إلى وضعها الأول عند حدوث الاسترخاء النسبي لعضلات المصاب .</a:t>
            </a:r>
          </a:p>
        </p:txBody>
      </p:sp>
      <p:pic>
        <p:nvPicPr>
          <p:cNvPr id="19" name="صورة 18" descr="imagesCA90LBEH.jpg"/>
          <p:cNvPicPr>
            <a:picLocks noChangeAspect="1"/>
          </p:cNvPicPr>
          <p:nvPr/>
        </p:nvPicPr>
        <p:blipFill>
          <a:blip r:embed="rId3"/>
          <a:stretch>
            <a:fillRect/>
          </a:stretch>
        </p:blipFill>
        <p:spPr>
          <a:xfrm>
            <a:off x="0" y="1600200"/>
            <a:ext cx="3886202" cy="13716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15"/>
          <p:cNvSpPr/>
          <p:nvPr/>
        </p:nvSpPr>
        <p:spPr>
          <a:xfrm>
            <a:off x="914400" y="1219200"/>
            <a:ext cx="8229600" cy="4191000"/>
          </a:xfrm>
          <a:prstGeom prst="rect">
            <a:avLst/>
          </a:prstGeom>
          <a:solidFill>
            <a:schemeClr val="accent5">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endParaRPr lang="ar-SA" sz="2000" b="1" dirty="0" smtClean="0">
              <a:solidFill>
                <a:srgbClr val="009999"/>
              </a:solidFill>
              <a:latin typeface="Tahoma" pitchFamily="34" charset="0"/>
              <a:ea typeface="Tahoma" pitchFamily="34" charset="0"/>
              <a:cs typeface="Tahoma" pitchFamily="34" charset="0"/>
            </a:endParaRPr>
          </a:p>
          <a:p>
            <a:pPr lvl="1"/>
            <a:endParaRPr lang="ar-SA" sz="2000" b="1" dirty="0" smtClean="0">
              <a:solidFill>
                <a:srgbClr val="009999"/>
              </a:solidFill>
              <a:latin typeface="Tahoma" pitchFamily="34" charset="0"/>
              <a:ea typeface="Tahoma" pitchFamily="34" charset="0"/>
              <a:cs typeface="Tahoma" pitchFamily="34" charset="0"/>
            </a:endParaRPr>
          </a:p>
          <a:p>
            <a:pPr lvl="1"/>
            <a:r>
              <a:rPr lang="ar-SA" sz="2000" b="1" dirty="0" smtClean="0">
                <a:solidFill>
                  <a:srgbClr val="009999"/>
                </a:solidFill>
                <a:latin typeface="Tahoma" pitchFamily="34" charset="0"/>
                <a:ea typeface="Tahoma" pitchFamily="34" charset="0"/>
                <a:cs typeface="Tahoma" pitchFamily="34" charset="0"/>
              </a:rPr>
              <a:t>يلجأ الأخصائيين للعلاج الجراحي في الحالات التالية :</a:t>
            </a:r>
          </a:p>
          <a:p>
            <a:pPr lvl="1"/>
            <a:endParaRPr lang="ar-SA" sz="2000" b="1" dirty="0" smtClean="0">
              <a:solidFill>
                <a:srgbClr val="009999"/>
              </a:solidFill>
              <a:latin typeface="Tahoma" pitchFamily="34" charset="0"/>
              <a:ea typeface="Tahoma" pitchFamily="34" charset="0"/>
              <a:cs typeface="Tahoma" pitchFamily="34" charset="0"/>
            </a:endParaRPr>
          </a:p>
          <a:p>
            <a:pPr lvl="1"/>
            <a:r>
              <a:rPr lang="ar-SA" sz="2000" b="1" dirty="0" smtClean="0">
                <a:solidFill>
                  <a:srgbClr val="009999"/>
                </a:solidFill>
                <a:latin typeface="Tahoma" pitchFamily="34" charset="0"/>
                <a:ea typeface="Tahoma" pitchFamily="34" charset="0"/>
                <a:cs typeface="Tahoma" pitchFamily="34" charset="0"/>
              </a:rPr>
              <a:t>عدم نجاح العلاج غير الجراحي .</a:t>
            </a:r>
          </a:p>
          <a:p>
            <a:pPr lvl="1"/>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وجود فك مفتوح أي وجود جرح .</a:t>
            </a:r>
          </a:p>
          <a:p>
            <a:pPr marL="971550" lvl="1" indent="-514350"/>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وجود مشكلات بالدورة الدموية للطرف العلوي .</a:t>
            </a:r>
          </a:p>
          <a:p>
            <a:pPr marL="971550" lvl="1" indent="-514350"/>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وجود كسر بالمفصل .</a:t>
            </a:r>
          </a:p>
          <a:p>
            <a:pPr marL="971550" lvl="1" indent="-514350"/>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عدم إمكانية العلاج مباشرة بسبب مشكلات أخرى مثل الغيبوبة .</a:t>
            </a:r>
            <a:endParaRPr lang="ar-SA" sz="2000" b="1" dirty="0">
              <a:solidFill>
                <a:srgbClr val="009999"/>
              </a:solidFill>
              <a:latin typeface="Tahoma" pitchFamily="34" charset="0"/>
              <a:ea typeface="Tahoma" pitchFamily="34" charset="0"/>
              <a:cs typeface="Tahoma" pitchFamily="34" charset="0"/>
            </a:endParaRPr>
          </a:p>
        </p:txBody>
      </p:sp>
      <p:sp>
        <p:nvSpPr>
          <p:cNvPr id="17" name="مستطيل مستدير الزوايا 16"/>
          <p:cNvSpPr/>
          <p:nvPr/>
        </p:nvSpPr>
        <p:spPr>
          <a:xfrm>
            <a:off x="0" y="1066800"/>
            <a:ext cx="7391400" cy="787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smtClean="0">
                <a:solidFill>
                  <a:srgbClr val="AE1C5B"/>
                </a:solidFill>
              </a:rPr>
              <a:t>العلاج الجراحي </a:t>
            </a:r>
          </a:p>
        </p:txBody>
      </p:sp>
      <p:pic>
        <p:nvPicPr>
          <p:cNvPr id="18" name="صورة 17" descr="خلفية.png"/>
          <p:cNvPicPr>
            <a:picLocks noChangeAspect="1"/>
          </p:cNvPicPr>
          <p:nvPr/>
        </p:nvPicPr>
        <p:blipFill>
          <a:blip r:embed="rId3" cstate="print"/>
          <a:stretch>
            <a:fillRect/>
          </a:stretch>
        </p:blipFill>
        <p:spPr>
          <a:xfrm>
            <a:off x="76200" y="3505200"/>
            <a:ext cx="1066800" cy="1066800"/>
          </a:xfrm>
          <a:prstGeom prst="ellipse">
            <a:avLst/>
          </a:prstGeom>
          <a:ln>
            <a:noFill/>
          </a:ln>
          <a:effectLst>
            <a:softEdge rad="112500"/>
          </a:effectLst>
        </p:spPr>
      </p:pic>
      <p:pic>
        <p:nvPicPr>
          <p:cNvPr id="19" name="صورة 18" descr="خلفية.png"/>
          <p:cNvPicPr>
            <a:picLocks noChangeAspect="1"/>
          </p:cNvPicPr>
          <p:nvPr/>
        </p:nvPicPr>
        <p:blipFill>
          <a:blip r:embed="rId3" cstate="print"/>
          <a:stretch>
            <a:fillRect/>
          </a:stretch>
        </p:blipFill>
        <p:spPr>
          <a:xfrm>
            <a:off x="76200" y="4648200"/>
            <a:ext cx="1066800" cy="1066800"/>
          </a:xfrm>
          <a:prstGeom prst="ellipse">
            <a:avLst/>
          </a:prstGeom>
          <a:ln>
            <a:noFill/>
          </a:ln>
          <a:effectLst>
            <a:softEdge rad="112500"/>
          </a:effectLst>
        </p:spPr>
      </p:pic>
      <p:pic>
        <p:nvPicPr>
          <p:cNvPr id="20" name="صورة 19" descr="خلفية.png"/>
          <p:cNvPicPr>
            <a:picLocks noChangeAspect="1"/>
          </p:cNvPicPr>
          <p:nvPr/>
        </p:nvPicPr>
        <p:blipFill>
          <a:blip r:embed="rId3" cstate="print"/>
          <a:stretch>
            <a:fillRect/>
          </a:stretch>
        </p:blipFill>
        <p:spPr>
          <a:xfrm>
            <a:off x="76200" y="2133600"/>
            <a:ext cx="1066800" cy="1066800"/>
          </a:xfrm>
          <a:prstGeom prst="ellipse">
            <a:avLst/>
          </a:prstGeom>
          <a:ln>
            <a:noFill/>
          </a:ln>
          <a:effectLst>
            <a:softEdge rad="112500"/>
          </a:effectLst>
        </p:spPr>
      </p:pic>
      <p:pic>
        <p:nvPicPr>
          <p:cNvPr id="21"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3276600"/>
            <a:ext cx="142875" cy="142875"/>
          </a:xfrm>
          <a:prstGeom prst="rect">
            <a:avLst/>
          </a:prstGeom>
          <a:noFill/>
        </p:spPr>
      </p:pic>
      <p:pic>
        <p:nvPicPr>
          <p:cNvPr id="22"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3886200"/>
            <a:ext cx="142875" cy="142875"/>
          </a:xfrm>
          <a:prstGeom prst="rect">
            <a:avLst/>
          </a:prstGeom>
          <a:noFill/>
        </p:spPr>
      </p:pic>
      <p:pic>
        <p:nvPicPr>
          <p:cNvPr id="23"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4495800"/>
            <a:ext cx="142875" cy="142875"/>
          </a:xfrm>
          <a:prstGeom prst="rect">
            <a:avLst/>
          </a:prstGeom>
          <a:noFill/>
        </p:spPr>
      </p:pic>
      <p:pic>
        <p:nvPicPr>
          <p:cNvPr id="24"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5105400"/>
            <a:ext cx="142875" cy="142875"/>
          </a:xfrm>
          <a:prstGeom prst="rect">
            <a:avLst/>
          </a:prstGeom>
          <a:noFill/>
        </p:spPr>
      </p:pic>
      <p:pic>
        <p:nvPicPr>
          <p:cNvPr id="25"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2667000"/>
            <a:ext cx="142875" cy="14287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4419600" y="1295400"/>
            <a:ext cx="4876800" cy="769441"/>
          </a:xfrm>
          <a:prstGeom prst="rect">
            <a:avLst/>
          </a:prstGeom>
          <a:noFill/>
        </p:spPr>
        <p:txBody>
          <a:bodyPr wrap="square" rtlCol="1">
            <a:spAutoFit/>
          </a:bodyPr>
          <a:lstStyle/>
          <a:p>
            <a:pPr algn="ctr"/>
            <a:endParaRPr lang="ar-SA" sz="4400" b="1" dirty="0">
              <a:solidFill>
                <a:srgbClr val="AE1C5B"/>
              </a:solidFill>
              <a:latin typeface="Adobe Arabic" pitchFamily="18" charset="-78"/>
              <a:cs typeface="Adobe Arabic" pitchFamily="18" charset="-78"/>
            </a:endParaRPr>
          </a:p>
        </p:txBody>
      </p:sp>
      <p:sp>
        <p:nvSpPr>
          <p:cNvPr id="17" name="مربع نص 16"/>
          <p:cNvSpPr txBox="1"/>
          <p:nvPr/>
        </p:nvSpPr>
        <p:spPr>
          <a:xfrm>
            <a:off x="228600" y="2057400"/>
            <a:ext cx="8686800" cy="3416320"/>
          </a:xfrm>
          <a:prstGeom prst="rect">
            <a:avLst/>
          </a:prstGeom>
          <a:noFill/>
        </p:spPr>
        <p:txBody>
          <a:bodyPr wrap="square" rtlCol="1">
            <a:spAutoFit/>
          </a:bodyPr>
          <a:lstStyle/>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يعتبر أكثر مضاعفات الخلع الحاد شيوعا .</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يتكرر حدوث الخلع نتيجة عدم التزام المريض بخطوات علاج الخلع الحاد وإهمال إجراء الرنين المغناطيسي .</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يعد الشباب هم أكثر الفئات تأثرا بهذه الإصابة نتيجة للنشاط الزائد </a:t>
            </a:r>
            <a:r>
              <a:rPr lang="ar-SA" sz="2400" dirty="0" err="1" smtClean="0">
                <a:solidFill>
                  <a:srgbClr val="009999"/>
                </a:solidFill>
                <a:latin typeface="Tahoma" pitchFamily="34" charset="0"/>
                <a:ea typeface="Tahoma" pitchFamily="34" charset="0"/>
                <a:cs typeface="Tahoma" pitchFamily="34" charset="0"/>
              </a:rPr>
              <a:t>و</a:t>
            </a:r>
            <a:r>
              <a:rPr lang="ar-SA" sz="2400" dirty="0" smtClean="0">
                <a:solidFill>
                  <a:srgbClr val="009999"/>
                </a:solidFill>
                <a:latin typeface="Tahoma" pitchFamily="34" charset="0"/>
                <a:ea typeface="Tahoma" pitchFamily="34" charset="0"/>
                <a:cs typeface="Tahoma" pitchFamily="34" charset="0"/>
              </a:rPr>
              <a:t> ممارسة التمارين الرياضية .</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يشكو المريض من تكرار الخلع إثر بعض الحركات العادية مثل : </a:t>
            </a:r>
            <a:r>
              <a:rPr lang="ar-SA" sz="2400" b="1" dirty="0" smtClean="0">
                <a:solidFill>
                  <a:srgbClr val="009999"/>
                </a:solidFill>
                <a:latin typeface="Tahoma" pitchFamily="34" charset="0"/>
                <a:ea typeface="Tahoma" pitchFamily="34" charset="0"/>
                <a:cs typeface="Tahoma" pitchFamily="34" charset="0"/>
              </a:rPr>
              <a:t>تسريح الشعر </a:t>
            </a:r>
            <a:r>
              <a:rPr lang="ar-SA" sz="2400" b="1" dirty="0" err="1" smtClean="0">
                <a:solidFill>
                  <a:srgbClr val="009999"/>
                </a:solidFill>
                <a:latin typeface="Tahoma" pitchFamily="34" charset="0"/>
                <a:ea typeface="Tahoma" pitchFamily="34" charset="0"/>
                <a:cs typeface="Tahoma" pitchFamily="34" charset="0"/>
              </a:rPr>
              <a:t>و</a:t>
            </a:r>
            <a:r>
              <a:rPr lang="ar-SA" sz="2400" b="1" dirty="0" smtClean="0">
                <a:solidFill>
                  <a:srgbClr val="009999"/>
                </a:solidFill>
                <a:latin typeface="Tahoma" pitchFamily="34" charset="0"/>
                <a:ea typeface="Tahoma" pitchFamily="34" charset="0"/>
                <a:cs typeface="Tahoma" pitchFamily="34" charset="0"/>
              </a:rPr>
              <a:t> </a:t>
            </a:r>
            <a:r>
              <a:rPr lang="ar-SA" sz="2400" b="1" dirty="0" err="1" smtClean="0">
                <a:solidFill>
                  <a:srgbClr val="009999"/>
                </a:solidFill>
                <a:latin typeface="Tahoma" pitchFamily="34" charset="0"/>
                <a:ea typeface="Tahoma" pitchFamily="34" charset="0"/>
                <a:cs typeface="Tahoma" pitchFamily="34" charset="0"/>
              </a:rPr>
              <a:t>إرتداء</a:t>
            </a:r>
            <a:r>
              <a:rPr lang="ar-SA" sz="2400" b="1" dirty="0" smtClean="0">
                <a:solidFill>
                  <a:srgbClr val="009999"/>
                </a:solidFill>
                <a:latin typeface="Tahoma" pitchFamily="34" charset="0"/>
                <a:ea typeface="Tahoma" pitchFamily="34" charset="0"/>
                <a:cs typeface="Tahoma" pitchFamily="34" charset="0"/>
              </a:rPr>
              <a:t> </a:t>
            </a:r>
            <a:r>
              <a:rPr lang="ar-SA" sz="2400" b="1" dirty="0" err="1" smtClean="0">
                <a:solidFill>
                  <a:srgbClr val="009999"/>
                </a:solidFill>
                <a:latin typeface="Tahoma" pitchFamily="34" charset="0"/>
                <a:ea typeface="Tahoma" pitchFamily="34" charset="0"/>
                <a:cs typeface="Tahoma" pitchFamily="34" charset="0"/>
              </a:rPr>
              <a:t>الجاكيت</a:t>
            </a:r>
            <a:r>
              <a:rPr lang="ar-SA" sz="2400" b="1" dirty="0" smtClean="0">
                <a:solidFill>
                  <a:srgbClr val="009999"/>
                </a:solidFill>
                <a:latin typeface="Tahoma" pitchFamily="34" charset="0"/>
                <a:ea typeface="Tahoma" pitchFamily="34" charset="0"/>
                <a:cs typeface="Tahoma" pitchFamily="34" charset="0"/>
              </a:rPr>
              <a:t> </a:t>
            </a:r>
            <a:r>
              <a:rPr lang="ar-SA" sz="2400" dirty="0" smtClean="0">
                <a:solidFill>
                  <a:srgbClr val="009999"/>
                </a:solidFill>
                <a:latin typeface="Tahoma" pitchFamily="34" charset="0"/>
                <a:ea typeface="Tahoma" pitchFamily="34" charset="0"/>
                <a:cs typeface="Tahoma" pitchFamily="34" charset="0"/>
              </a:rPr>
              <a:t>.</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تسهم أشعة الرنين المغناطيسي في تحديد مدى الإصابة وتحديد طريقة العلاج .</a:t>
            </a:r>
            <a:endParaRPr lang="ar-SA" sz="2400" dirty="0">
              <a:solidFill>
                <a:srgbClr val="009999"/>
              </a:solidFill>
              <a:latin typeface="Tahoma" pitchFamily="34" charset="0"/>
              <a:ea typeface="Tahoma" pitchFamily="34" charset="0"/>
              <a:cs typeface="Tahoma" pitchFamily="34" charset="0"/>
            </a:endParaRPr>
          </a:p>
        </p:txBody>
      </p:sp>
      <p:sp>
        <p:nvSpPr>
          <p:cNvPr id="19" name="مستطيل مستدير الزوايا 18"/>
          <p:cNvSpPr/>
          <p:nvPr/>
        </p:nvSpPr>
        <p:spPr>
          <a:xfrm>
            <a:off x="47244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AE1C5B"/>
                </a:solidFill>
              </a:rPr>
              <a:t>الخلع المتكرر لمفصل الكتف </a:t>
            </a:r>
            <a:endParaRPr lang="ar-SA" sz="3200" b="1" dirty="0">
              <a:solidFill>
                <a:srgbClr val="AE1C5B"/>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1430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AE1C5B"/>
                </a:solidFill>
              </a:rPr>
              <a:t>أسباب الخلع المتكرر لمفصل الكتف وعلاجه</a:t>
            </a:r>
            <a:endParaRPr lang="ar-SA" sz="2800" b="1" dirty="0">
              <a:solidFill>
                <a:srgbClr val="AE1C5B"/>
              </a:solidFill>
              <a:latin typeface="Adobe Arabic" pitchFamily="18" charset="-78"/>
              <a:cs typeface="Adobe Arabic"/>
            </a:endParaRPr>
          </a:p>
        </p:txBody>
      </p:sp>
      <p:sp>
        <p:nvSpPr>
          <p:cNvPr id="17" name="مستطيل مستدير الزوايا 16"/>
          <p:cNvSpPr/>
          <p:nvPr/>
        </p:nvSpPr>
        <p:spPr>
          <a:xfrm>
            <a:off x="0" y="20574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1600" b="1" dirty="0" smtClean="0">
                <a:solidFill>
                  <a:srgbClr val="009999"/>
                </a:solidFill>
                <a:latin typeface="Tahoma" pitchFamily="34" charset="0"/>
                <a:ea typeface="Tahoma" pitchFamily="34" charset="0"/>
                <a:cs typeface="Tahoma" pitchFamily="34" charset="0"/>
              </a:rPr>
              <a:t>أثناء ممارسة الأنشطة التي تحتاج إلى تحريك الذراع فوق الكتف وخاصة ممارسة الرياضة السباحة والرمي</a:t>
            </a:r>
            <a:endParaRPr lang="ar-SA" sz="1600" b="1" dirty="0">
              <a:solidFill>
                <a:srgbClr val="009999"/>
              </a:solidFill>
              <a:latin typeface="Tahoma" pitchFamily="34" charset="0"/>
              <a:ea typeface="Tahoma" pitchFamily="34" charset="0"/>
              <a:cs typeface="Tahoma" pitchFamily="34" charset="0"/>
            </a:endParaRPr>
          </a:p>
        </p:txBody>
      </p:sp>
      <p:sp>
        <p:nvSpPr>
          <p:cNvPr id="18" name="شكل بيضاوي 17"/>
          <p:cNvSpPr/>
          <p:nvPr/>
        </p:nvSpPr>
        <p:spPr>
          <a:xfrm>
            <a:off x="8610600" y="1981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19" name="شكل بيضاوي 18"/>
          <p:cNvSpPr/>
          <p:nvPr/>
        </p:nvSpPr>
        <p:spPr>
          <a:xfrm>
            <a:off x="8686800" y="2057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0" name="مستطيل مستدير الزوايا 19"/>
          <p:cNvSpPr/>
          <p:nvPr/>
        </p:nvSpPr>
        <p:spPr>
          <a:xfrm>
            <a:off x="0" y="26670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2400" b="1" dirty="0" smtClean="0">
                <a:solidFill>
                  <a:srgbClr val="009999"/>
                </a:solidFill>
                <a:latin typeface="Tahoma" pitchFamily="34" charset="0"/>
                <a:ea typeface="Tahoma" pitchFamily="34" charset="0"/>
                <a:cs typeface="Tahoma" pitchFamily="34" charset="0"/>
              </a:rPr>
              <a:t>عدم المحافظة على تثبيت مفصل الكتف لمدة أربع أسابيع</a:t>
            </a:r>
            <a:endParaRPr lang="ar-SA" sz="2400" b="1" dirty="0">
              <a:solidFill>
                <a:srgbClr val="009999"/>
              </a:solidFill>
              <a:latin typeface="Tahoma" pitchFamily="34" charset="0"/>
              <a:ea typeface="Tahoma" pitchFamily="34" charset="0"/>
              <a:cs typeface="Tahoma" pitchFamily="34" charset="0"/>
            </a:endParaRPr>
          </a:p>
        </p:txBody>
      </p:sp>
      <p:sp>
        <p:nvSpPr>
          <p:cNvPr id="21" name="شكل بيضاوي 20"/>
          <p:cNvSpPr/>
          <p:nvPr/>
        </p:nvSpPr>
        <p:spPr>
          <a:xfrm>
            <a:off x="8458200" y="25908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2" name="شكل بيضاوي 21"/>
          <p:cNvSpPr/>
          <p:nvPr/>
        </p:nvSpPr>
        <p:spPr>
          <a:xfrm>
            <a:off x="8534400" y="26670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
        <p:nvSpPr>
          <p:cNvPr id="23" name="مستطيل مستدير الزوايا 22"/>
          <p:cNvSpPr/>
          <p:nvPr/>
        </p:nvSpPr>
        <p:spPr>
          <a:xfrm>
            <a:off x="0" y="32766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عدم تقوية العضلات المحيطة بالمفصل بالعلاج الطبيعي</a:t>
            </a:r>
            <a:endParaRPr lang="ar-SA" sz="2400" b="1" dirty="0">
              <a:solidFill>
                <a:srgbClr val="009999"/>
              </a:solidFill>
              <a:latin typeface="Tahoma" pitchFamily="34" charset="0"/>
              <a:ea typeface="Tahoma" pitchFamily="34" charset="0"/>
              <a:cs typeface="Tahoma" pitchFamily="34" charset="0"/>
            </a:endParaRPr>
          </a:p>
        </p:txBody>
      </p:sp>
      <p:sp>
        <p:nvSpPr>
          <p:cNvPr id="24" name="شكل بيضاوي 23"/>
          <p:cNvSpPr/>
          <p:nvPr/>
        </p:nvSpPr>
        <p:spPr>
          <a:xfrm>
            <a:off x="8458200" y="32004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5" name="شكل بيضاوي 24"/>
          <p:cNvSpPr/>
          <p:nvPr/>
        </p:nvSpPr>
        <p:spPr>
          <a:xfrm>
            <a:off x="8534400" y="32766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26" name="مستطيل مستدير الزوايا 25"/>
          <p:cNvSpPr/>
          <p:nvPr/>
        </p:nvSpPr>
        <p:spPr>
          <a:xfrm>
            <a:off x="0" y="38862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2000" b="1" dirty="0" smtClean="0">
                <a:solidFill>
                  <a:srgbClr val="009999"/>
                </a:solidFill>
                <a:latin typeface="Tahoma" pitchFamily="34" charset="0"/>
                <a:ea typeface="Tahoma" pitchFamily="34" charset="0"/>
                <a:cs typeface="Tahoma" pitchFamily="34" charset="0"/>
              </a:rPr>
              <a:t>كلما كان عمر المريض أقل من العشرين زادت احتمالات الفك المتكرر</a:t>
            </a:r>
            <a:endParaRPr lang="ar-SA" sz="2000" b="1" dirty="0">
              <a:solidFill>
                <a:srgbClr val="009999"/>
              </a:solidFill>
              <a:latin typeface="Tahoma" pitchFamily="34" charset="0"/>
              <a:ea typeface="Tahoma" pitchFamily="34" charset="0"/>
              <a:cs typeface="Tahoma" pitchFamily="34" charset="0"/>
            </a:endParaRPr>
          </a:p>
        </p:txBody>
      </p:sp>
      <p:sp>
        <p:nvSpPr>
          <p:cNvPr id="27" name="شكل بيضاوي 26"/>
          <p:cNvSpPr/>
          <p:nvPr/>
        </p:nvSpPr>
        <p:spPr>
          <a:xfrm>
            <a:off x="8458200" y="3810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8" name="شكل بيضاوي 27"/>
          <p:cNvSpPr/>
          <p:nvPr/>
        </p:nvSpPr>
        <p:spPr>
          <a:xfrm>
            <a:off x="8534400" y="3886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slide(fromBottom)">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slide(fromBottom)">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slide(fromBottom)">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3"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5240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AE1C5B"/>
                </a:solidFill>
              </a:rPr>
              <a:t>علاج الخلع المتكرر لمفصل الكتف</a:t>
            </a:r>
            <a:endParaRPr lang="ar-SA" sz="2800" b="1" dirty="0">
              <a:solidFill>
                <a:srgbClr val="AE1C5B"/>
              </a:solidFill>
              <a:latin typeface="Adobe Arabic" pitchFamily="18" charset="-78"/>
              <a:cs typeface="Adobe Arabic"/>
            </a:endParaRPr>
          </a:p>
        </p:txBody>
      </p:sp>
      <p:sp>
        <p:nvSpPr>
          <p:cNvPr id="17" name="مستطيل مستدير الزوايا 16"/>
          <p:cNvSpPr/>
          <p:nvPr/>
        </p:nvSpPr>
        <p:spPr>
          <a:xfrm>
            <a:off x="0" y="3733800"/>
            <a:ext cx="8915400" cy="838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None/>
            </a:pPr>
            <a:r>
              <a:rPr lang="ar-SA" sz="1600" b="1" dirty="0" smtClean="0">
                <a:solidFill>
                  <a:srgbClr val="009999"/>
                </a:solidFill>
                <a:latin typeface="Tahoma" pitchFamily="34" charset="0"/>
                <a:ea typeface="Tahoma" pitchFamily="34" charset="0"/>
                <a:cs typeface="Tahoma" pitchFamily="34" charset="0"/>
              </a:rPr>
              <a:t>المنظار الجراحي للكتف </a:t>
            </a:r>
          </a:p>
          <a:p>
            <a:pPr algn="ctr">
              <a:buNone/>
            </a:pPr>
            <a:r>
              <a:rPr lang="ar-SA" sz="1600" b="1" dirty="0" smtClean="0">
                <a:solidFill>
                  <a:srgbClr val="009999"/>
                </a:solidFill>
                <a:latin typeface="Tahoma" pitchFamily="34" charset="0"/>
                <a:ea typeface="Tahoma" pitchFamily="34" charset="0"/>
                <a:cs typeface="Tahoma" pitchFamily="34" charset="0"/>
              </a:rPr>
              <a:t>يتم إصلاح قطع حافظة وأربطة الكتف بواسطة المنظار .</a:t>
            </a:r>
          </a:p>
          <a:p>
            <a:pPr algn="ctr">
              <a:buNone/>
            </a:pPr>
            <a:r>
              <a:rPr lang="ar-SA" sz="1600" b="1" dirty="0" smtClean="0">
                <a:solidFill>
                  <a:srgbClr val="009999"/>
                </a:solidFill>
                <a:latin typeface="Tahoma" pitchFamily="34" charset="0"/>
                <a:ea typeface="Tahoma" pitchFamily="34" charset="0"/>
                <a:cs typeface="Tahoma" pitchFamily="34" charset="0"/>
              </a:rPr>
              <a:t>تعتبر هذه الطريقة مثالية في أغلب الحالات وتتميز بنجاح عالي وسرعة عودة المصاب للعمل .</a:t>
            </a:r>
          </a:p>
        </p:txBody>
      </p:sp>
      <p:sp>
        <p:nvSpPr>
          <p:cNvPr id="18" name="شكل بيضاوي 17"/>
          <p:cNvSpPr/>
          <p:nvPr/>
        </p:nvSpPr>
        <p:spPr>
          <a:xfrm>
            <a:off x="5638800" y="3505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19" name="شكل بيضاوي 18"/>
          <p:cNvSpPr/>
          <p:nvPr/>
        </p:nvSpPr>
        <p:spPr>
          <a:xfrm>
            <a:off x="5715000" y="3581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3" name="مربع نص 22"/>
          <p:cNvSpPr txBox="1"/>
          <p:nvPr/>
        </p:nvSpPr>
        <p:spPr>
          <a:xfrm>
            <a:off x="609600" y="2514600"/>
            <a:ext cx="8229600" cy="923330"/>
          </a:xfrm>
          <a:prstGeom prst="rect">
            <a:avLst/>
          </a:prstGeom>
          <a:noFill/>
        </p:spPr>
        <p:txBody>
          <a:bodyPr wrap="square" rtlCol="1">
            <a:spAutoFit/>
          </a:bodyPr>
          <a:lstStyle/>
          <a:p>
            <a:pPr>
              <a:buNone/>
            </a:pPr>
            <a:r>
              <a:rPr lang="ar-SA" b="1" dirty="0" smtClean="0">
                <a:solidFill>
                  <a:schemeClr val="accent2">
                    <a:lumMod val="60000"/>
                    <a:lumOff val="40000"/>
                  </a:schemeClr>
                </a:solidFill>
                <a:latin typeface="Tahoma" pitchFamily="34" charset="0"/>
                <a:ea typeface="Tahoma" pitchFamily="34" charset="0"/>
                <a:cs typeface="Tahoma" pitchFamily="34" charset="0"/>
              </a:rPr>
              <a:t>للتخلص من الألم </a:t>
            </a:r>
            <a:r>
              <a:rPr lang="ar-SA" b="1" dirty="0" err="1" smtClean="0">
                <a:solidFill>
                  <a:schemeClr val="accent2">
                    <a:lumMod val="60000"/>
                    <a:lumOff val="40000"/>
                  </a:schemeClr>
                </a:solidFill>
                <a:latin typeface="Tahoma" pitchFamily="34" charset="0"/>
                <a:ea typeface="Tahoma" pitchFamily="34" charset="0"/>
                <a:cs typeface="Tahoma" pitchFamily="34" charset="0"/>
              </a:rPr>
              <a:t>والألتهاب</a:t>
            </a:r>
            <a:r>
              <a:rPr lang="ar-SA" b="1" dirty="0" smtClean="0">
                <a:solidFill>
                  <a:schemeClr val="accent2">
                    <a:lumMod val="60000"/>
                    <a:lumOff val="40000"/>
                  </a:schemeClr>
                </a:solidFill>
                <a:latin typeface="Tahoma" pitchFamily="34" charset="0"/>
                <a:ea typeface="Tahoma" pitchFamily="34" charset="0"/>
                <a:cs typeface="Tahoma" pitchFamily="34" charset="0"/>
              </a:rPr>
              <a:t> يتم تناول العقاقير الطبية ووضع الثلج على الكتف المصاب بعد الإصابة لمدة يومين بين 10 – 20 دقيقة .</a:t>
            </a:r>
          </a:p>
          <a:p>
            <a:pPr>
              <a:buNone/>
            </a:pPr>
            <a:r>
              <a:rPr lang="ar-SA" b="1" dirty="0" smtClean="0">
                <a:solidFill>
                  <a:schemeClr val="accent2">
                    <a:lumMod val="60000"/>
                    <a:lumOff val="40000"/>
                  </a:schemeClr>
                </a:solidFill>
                <a:latin typeface="Tahoma" pitchFamily="34" charset="0"/>
                <a:ea typeface="Tahoma" pitchFamily="34" charset="0"/>
                <a:cs typeface="Tahoma" pitchFamily="34" charset="0"/>
              </a:rPr>
              <a:t>العلاج الجراحي أنسب طرق العلاج لأغلب المرضى وينقسم لنوعين :</a:t>
            </a:r>
          </a:p>
        </p:txBody>
      </p:sp>
      <p:sp>
        <p:nvSpPr>
          <p:cNvPr id="24" name="مستطيل مستدير الزوايا 23"/>
          <p:cNvSpPr/>
          <p:nvPr/>
        </p:nvSpPr>
        <p:spPr>
          <a:xfrm>
            <a:off x="0" y="4876800"/>
            <a:ext cx="8915400" cy="838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None/>
            </a:pPr>
            <a:r>
              <a:rPr lang="ar-SA" sz="1600" b="1" dirty="0" smtClean="0">
                <a:solidFill>
                  <a:srgbClr val="009999"/>
                </a:solidFill>
                <a:latin typeface="Tahoma" pitchFamily="34" charset="0"/>
                <a:ea typeface="Tahoma" pitchFamily="34" charset="0"/>
                <a:cs typeface="Tahoma" pitchFamily="34" charset="0"/>
              </a:rPr>
              <a:t>إعادة بناء أربطة وعضلات الكتف :</a:t>
            </a:r>
          </a:p>
          <a:p>
            <a:pPr algn="ctr">
              <a:buNone/>
            </a:pPr>
            <a:r>
              <a:rPr lang="ar-SA" sz="1600" b="1" dirty="0" smtClean="0">
                <a:solidFill>
                  <a:srgbClr val="009999"/>
                </a:solidFill>
                <a:latin typeface="Tahoma" pitchFamily="34" charset="0"/>
                <a:ea typeface="Tahoma" pitchFamily="34" charset="0"/>
                <a:cs typeface="Tahoma" pitchFamily="34" charset="0"/>
              </a:rPr>
              <a:t>تستعمل هذه الطريقة في الحالات التي أهملت لفترات طويلة وتمتاز هذه الطريقة بنجاح كبير مع درجة عالية من ثبات المفصل .</a:t>
            </a:r>
          </a:p>
        </p:txBody>
      </p:sp>
      <p:sp>
        <p:nvSpPr>
          <p:cNvPr id="21" name="شكل بيضاوي 20"/>
          <p:cNvSpPr/>
          <p:nvPr/>
        </p:nvSpPr>
        <p:spPr>
          <a:xfrm>
            <a:off x="6019800" y="4648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2" name="شكل بيضاوي 21"/>
          <p:cNvSpPr/>
          <p:nvPr/>
        </p:nvSpPr>
        <p:spPr>
          <a:xfrm>
            <a:off x="6096000" y="4724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slide(fromBottom)">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عنوان 1"/>
          <p:cNvSpPr txBox="1">
            <a:spLocks/>
          </p:cNvSpPr>
          <p:nvPr/>
        </p:nvSpPr>
        <p:spPr>
          <a:xfrm>
            <a:off x="609600" y="1219200"/>
            <a:ext cx="8077200" cy="914400"/>
          </a:xfrm>
          <a:prstGeom prst="rect">
            <a:avLst/>
          </a:prstGeom>
          <a:solidFill>
            <a:srgbClr val="009999">
              <a:alpha val="35000"/>
            </a:srgbClr>
          </a:solidFill>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dirty="0" smtClean="0">
                <a:ln>
                  <a:noFill/>
                </a:ln>
                <a:solidFill>
                  <a:schemeClr val="accent5">
                    <a:lumMod val="75000"/>
                  </a:schemeClr>
                </a:solidFill>
                <a:effectLst/>
                <a:uLnTx/>
                <a:uFillTx/>
                <a:latin typeface="Tahoma" pitchFamily="34" charset="0"/>
                <a:ea typeface="Tahoma" pitchFamily="34" charset="0"/>
                <a:cs typeface="Tahoma" pitchFamily="34" charset="0"/>
              </a:rPr>
              <a:t>خلع عظمة </a:t>
            </a:r>
            <a:r>
              <a:rPr kumimoji="0" lang="ar-SA" sz="4000" b="1" i="0" u="none" strike="noStrike" kern="1200" cap="none" spc="0" normalizeH="0" baseline="0" noProof="0" dirty="0" err="1" smtClean="0">
                <a:ln>
                  <a:noFill/>
                </a:ln>
                <a:solidFill>
                  <a:schemeClr val="accent5">
                    <a:lumMod val="75000"/>
                  </a:schemeClr>
                </a:solidFill>
                <a:effectLst/>
                <a:uLnTx/>
                <a:uFillTx/>
                <a:latin typeface="Tahoma" pitchFamily="34" charset="0"/>
                <a:ea typeface="Tahoma" pitchFamily="34" charset="0"/>
                <a:cs typeface="Tahoma" pitchFamily="34" charset="0"/>
              </a:rPr>
              <a:t>الردفة</a:t>
            </a:r>
            <a:r>
              <a:rPr kumimoji="0" lang="ar-SA" sz="4000" b="1" i="0" u="none" strike="noStrike" kern="1200" cap="none" spc="0" normalizeH="0" baseline="0" noProof="0" dirty="0" smtClean="0">
                <a:ln>
                  <a:noFill/>
                </a:ln>
                <a:solidFill>
                  <a:schemeClr val="accent5">
                    <a:lumMod val="75000"/>
                  </a:schemeClr>
                </a:solidFill>
                <a:effectLst/>
                <a:uLnTx/>
                <a:uFillTx/>
                <a:latin typeface="Tahoma" pitchFamily="34" charset="0"/>
                <a:ea typeface="Tahoma" pitchFamily="34" charset="0"/>
                <a:cs typeface="Tahoma" pitchFamily="34" charset="0"/>
              </a:rPr>
              <a:t> </a:t>
            </a:r>
            <a:endParaRPr kumimoji="0" lang="ar-SA" sz="4000" b="1" i="0" u="none" strike="noStrike" kern="1200" cap="none" spc="0" normalizeH="0" baseline="0" noProof="0" dirty="0">
              <a:ln>
                <a:noFill/>
              </a:ln>
              <a:solidFill>
                <a:schemeClr val="accent5">
                  <a:lumMod val="75000"/>
                </a:schemeClr>
              </a:solidFill>
              <a:effectLst/>
              <a:uLnTx/>
              <a:uFillTx/>
              <a:latin typeface="Tahoma" pitchFamily="34" charset="0"/>
              <a:ea typeface="Tahoma" pitchFamily="34" charset="0"/>
              <a:cs typeface="Tahoma" pitchFamily="34" charset="0"/>
            </a:endParaRPr>
          </a:p>
        </p:txBody>
      </p:sp>
      <p:sp>
        <p:nvSpPr>
          <p:cNvPr id="17" name="عنصر نائب للمحتوى 2"/>
          <p:cNvSpPr txBox="1">
            <a:spLocks/>
          </p:cNvSpPr>
          <p:nvPr/>
        </p:nvSpPr>
        <p:spPr>
          <a:xfrm>
            <a:off x="457200" y="2332037"/>
            <a:ext cx="8229600" cy="4525963"/>
          </a:xfrm>
          <a:prstGeom prst="rect">
            <a:avLst/>
          </a:prstGeom>
        </p:spPr>
        <p:txBody>
          <a:bodyPr vert="horz" lIns="91440" tIns="45720" rIns="91440" bIns="45720" rtlCol="1">
            <a:normAutofit/>
          </a:bodyPr>
          <a:lstStyle/>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غالبا ما يحدث خلع </a:t>
            </a: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للردفة</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نتيجة تغيير مفاجئ للاتجاه أثناء الجري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تحدث نتيجة إصابة مباشرة </a:t>
            </a: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للردفة</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ذاتها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الإصابة شائعة للأشخاص ما بين سن 15 </a:t>
            </a: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و</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25 عاما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يكتفى</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عادة بالكشف على المريض للوصول للتشخيص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endPar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1" i="0" u="none" strike="noStrike" kern="1200" cap="none" spc="0" normalizeH="0" baseline="0" noProof="0" dirty="0">
              <a:ln>
                <a:noFill/>
              </a:ln>
              <a:solidFill>
                <a:schemeClr val="accent2">
                  <a:lumMod val="60000"/>
                  <a:lumOff val="40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عنوان 1"/>
          <p:cNvSpPr txBox="1">
            <a:spLocks/>
          </p:cNvSpPr>
          <p:nvPr/>
        </p:nvSpPr>
        <p:spPr>
          <a:xfrm>
            <a:off x="1371600" y="762000"/>
            <a:ext cx="8229600" cy="1143000"/>
          </a:xfrm>
          <a:prstGeom prst="rect">
            <a:avLst/>
          </a:prstGeom>
        </p:spPr>
        <p:txBody>
          <a:bodyPr vert="horz" lIns="91440" tIns="45720" rIns="91440" bIns="45720" rtlCol="1"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2800" b="1" i="0" u="none" strike="noStrike" kern="1200" cap="none" spc="0" normalizeH="0" baseline="0" noProof="0" dirty="0" smtClean="0">
                <a:ln>
                  <a:noFill/>
                </a:ln>
                <a:solidFill>
                  <a:srgbClr val="009999"/>
                </a:solidFill>
                <a:effectLst/>
                <a:uLnTx/>
                <a:uFillTx/>
                <a:latin typeface="Tahoma" pitchFamily="34" charset="0"/>
                <a:ea typeface="Tahoma" pitchFamily="34" charset="0"/>
                <a:cs typeface="Tahoma" pitchFamily="34" charset="0"/>
              </a:rPr>
              <a:t>أعراض خلع عظمة </a:t>
            </a:r>
            <a:r>
              <a:rPr kumimoji="0" lang="ar-SA" sz="2800" b="1" i="0" u="none" strike="noStrike" kern="1200" cap="none" spc="0" normalizeH="0" baseline="0" noProof="0" dirty="0" err="1" smtClean="0">
                <a:ln>
                  <a:noFill/>
                </a:ln>
                <a:solidFill>
                  <a:srgbClr val="009999"/>
                </a:solidFill>
                <a:effectLst/>
                <a:uLnTx/>
                <a:uFillTx/>
                <a:latin typeface="Tahoma" pitchFamily="34" charset="0"/>
                <a:ea typeface="Tahoma" pitchFamily="34" charset="0"/>
                <a:cs typeface="Tahoma" pitchFamily="34" charset="0"/>
              </a:rPr>
              <a:t>الردفة</a:t>
            </a:r>
            <a:r>
              <a:rPr kumimoji="0" lang="ar-SA" sz="2800" b="1" i="0" u="none" strike="noStrike" kern="1200" cap="none" spc="0" normalizeH="0" baseline="0" noProof="0" dirty="0" smtClean="0">
                <a:ln>
                  <a:noFill/>
                </a:ln>
                <a:solidFill>
                  <a:srgbClr val="009999"/>
                </a:solidFill>
                <a:effectLst/>
                <a:uLnTx/>
                <a:uFillTx/>
                <a:latin typeface="Tahoma" pitchFamily="34" charset="0"/>
                <a:ea typeface="Tahoma" pitchFamily="34" charset="0"/>
                <a:cs typeface="Tahoma" pitchFamily="34" charset="0"/>
              </a:rPr>
              <a:t> وعلاجها</a:t>
            </a:r>
            <a:endParaRPr kumimoji="0" lang="ar-SA" sz="2800" b="1" i="0" u="none" strike="noStrike" kern="1200" cap="none" spc="0" normalizeH="0" baseline="0" noProof="0" dirty="0">
              <a:ln>
                <a:noFill/>
              </a:ln>
              <a:solidFill>
                <a:srgbClr val="009999"/>
              </a:solidFill>
              <a:effectLst/>
              <a:uLnTx/>
              <a:uFillTx/>
              <a:latin typeface="Tahoma" pitchFamily="34" charset="0"/>
              <a:ea typeface="Tahoma" pitchFamily="34" charset="0"/>
              <a:cs typeface="Tahoma" pitchFamily="34" charset="0"/>
            </a:endParaRPr>
          </a:p>
        </p:txBody>
      </p:sp>
      <p:sp>
        <p:nvSpPr>
          <p:cNvPr id="17" name="عنصر نائب للمحتوى 2"/>
          <p:cNvSpPr txBox="1">
            <a:spLocks/>
          </p:cNvSpPr>
          <p:nvPr/>
        </p:nvSpPr>
        <p:spPr>
          <a:xfrm>
            <a:off x="457200" y="1600200"/>
            <a:ext cx="8458200" cy="4525963"/>
          </a:xfrm>
          <a:prstGeom prst="rect">
            <a:avLst/>
          </a:prstGeom>
        </p:spPr>
        <p:txBody>
          <a:bodyPr vert="horz" lIns="91440" tIns="45720" rIns="91440" bIns="45720" rtlCol="1">
            <a:normAutofit lnSpcReduction="10000"/>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1" i="0" u="sng"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الأعراض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تكشف المشاهدة العينية للركبة عن تورمها وانثنائها بعد الإصابة مباشرة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يلاحظ أن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تكون على الجهة الخارجية للركبة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غالبا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لايستطيع</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المريض الوقوف على ركبته المصابة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1" i="0" u="sng"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العلاج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إذا كانت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قد خلعت تماما فعلاجها رد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إلى مكانها الطبيعي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إذا كانت ليست مخلوعة تماما يقوم بعمل تمارين لتقوية العضلات الأمامية والتي تساعد لعودة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لموضعها السليم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ينصح المريض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بإستخدام</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الركبة المطاطية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b="1" i="0" u="none"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 إذا استمرت الأعراض رغم العلاج الجراحي عندها يتم اللجوء للجراحة لتصليح وضع </a:t>
            </a:r>
            <a:r>
              <a:rPr kumimoji="0" lang="ar-SA" b="1" i="0" u="none" strike="noStrike" kern="1200" cap="none" spc="0" normalizeH="0" baseline="0" noProof="0" dirty="0" err="1" smtClean="0">
                <a:ln>
                  <a:noFill/>
                </a:ln>
                <a:solidFill>
                  <a:srgbClr val="AE1C5B"/>
                </a:solidFill>
                <a:effectLst/>
                <a:uLnTx/>
                <a:uFillTx/>
                <a:latin typeface="Traditional Arabic" pitchFamily="18" charset="-78"/>
                <a:cs typeface="Traditional Arabic" pitchFamily="18" charset="-78"/>
              </a:rPr>
              <a:t>الردفة</a:t>
            </a:r>
            <a:r>
              <a:rPr kumimoji="0" lang="ar-SA" b="1" i="0" u="none"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1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1600" b="1"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8" name="صورة 17" descr="ييي.jpg"/>
          <p:cNvPicPr>
            <a:picLocks noChangeAspect="1"/>
          </p:cNvPicPr>
          <p:nvPr/>
        </p:nvPicPr>
        <p:blipFill>
          <a:blip r:embed="rId3"/>
          <a:stretch>
            <a:fillRect/>
          </a:stretch>
        </p:blipFill>
        <p:spPr>
          <a:xfrm>
            <a:off x="304801" y="4441478"/>
            <a:ext cx="2286000" cy="2040300"/>
          </a:xfrm>
          <a:prstGeom prst="rect">
            <a:avLst/>
          </a:prstGeom>
        </p:spPr>
      </p:pic>
      <p:pic>
        <p:nvPicPr>
          <p:cNvPr id="19" name="صورة 18" descr="imagesCAGA8KCQ.jpg"/>
          <p:cNvPicPr>
            <a:picLocks noChangeAspect="1"/>
          </p:cNvPicPr>
          <p:nvPr/>
        </p:nvPicPr>
        <p:blipFill>
          <a:blip r:embed="rId4"/>
          <a:stretch>
            <a:fillRect/>
          </a:stretch>
        </p:blipFill>
        <p:spPr>
          <a:xfrm>
            <a:off x="685800" y="1981200"/>
            <a:ext cx="2162176" cy="2000264"/>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pic>
        <p:nvPicPr>
          <p:cNvPr id="9" name="صورة 8" descr="خلفية.png"/>
          <p:cNvPicPr>
            <a:picLocks noChangeAspect="1"/>
          </p:cNvPicPr>
          <p:nvPr/>
        </p:nvPicPr>
        <p:blipFill>
          <a:blip r:embed="rId3" cstate="print">
            <a:lum/>
          </a:blip>
          <a:stretch>
            <a:fillRect/>
          </a:stretch>
        </p:blipFill>
        <p:spPr>
          <a:xfrm>
            <a:off x="5943600" y="1524000"/>
            <a:ext cx="2971799" cy="3000298"/>
          </a:xfrm>
          <a:prstGeom prst="ellipse">
            <a:avLst/>
          </a:prstGeom>
        </p:spPr>
      </p:pic>
      <p:sp>
        <p:nvSpPr>
          <p:cNvPr id="11" name="شكل بيضاوي 10"/>
          <p:cNvSpPr/>
          <p:nvPr/>
        </p:nvSpPr>
        <p:spPr>
          <a:xfrm>
            <a:off x="6248400" y="1752600"/>
            <a:ext cx="2362200" cy="2543098"/>
          </a:xfrm>
          <a:prstGeom prst="ellipse">
            <a:avLst/>
          </a:prstGeom>
          <a:noFill/>
          <a:ln w="7620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قوس كبير مزدوج 11"/>
          <p:cNvSpPr/>
          <p:nvPr/>
        </p:nvSpPr>
        <p:spPr>
          <a:xfrm>
            <a:off x="381000" y="2638502"/>
            <a:ext cx="5410200" cy="1400098"/>
          </a:xfrm>
          <a:prstGeom prst="bracePair">
            <a:avLst>
              <a:gd name="adj" fmla="val 8016"/>
            </a:avLst>
          </a:prstGeom>
          <a:ln w="38100">
            <a:solidFill>
              <a:srgbClr val="009999"/>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3" name="مربع نص 12"/>
          <p:cNvSpPr txBox="1"/>
          <p:nvPr/>
        </p:nvSpPr>
        <p:spPr>
          <a:xfrm>
            <a:off x="228600" y="2895600"/>
            <a:ext cx="5486400" cy="923330"/>
          </a:xfrm>
          <a:prstGeom prst="rect">
            <a:avLst/>
          </a:prstGeom>
          <a:noFill/>
        </p:spPr>
        <p:txBody>
          <a:bodyPr wrap="square" rtlCol="1">
            <a:spAutoFit/>
          </a:bodyPr>
          <a:lstStyle/>
          <a:p>
            <a:pPr algn="ctr"/>
            <a:r>
              <a:rPr lang="ar-SA" sz="5400" b="1" dirty="0" smtClean="0">
                <a:solidFill>
                  <a:srgbClr val="AE1C5B"/>
                </a:solidFill>
                <a:latin typeface="Andalus" pitchFamily="18" charset="-78"/>
                <a:cs typeface="Andalus" pitchFamily="18" charset="-78"/>
              </a:rPr>
              <a:t>التهاب المفاصل</a:t>
            </a:r>
            <a:endParaRPr lang="ar-SA" sz="5400" b="1" dirty="0">
              <a:solidFill>
                <a:srgbClr val="AE1C5B"/>
              </a:solidFill>
              <a:latin typeface="Andalus" pitchFamily="18" charset="-78"/>
              <a:cs typeface="Andalus" pitchFamily="18" charset="-78"/>
            </a:endParaRPr>
          </a:p>
        </p:txBody>
      </p:sp>
      <p:sp>
        <p:nvSpPr>
          <p:cNvPr id="14" name="مستطيل 13"/>
          <p:cNvSpPr/>
          <p:nvPr/>
        </p:nvSpPr>
        <p:spPr>
          <a:xfrm>
            <a:off x="6659195" y="2181302"/>
            <a:ext cx="1646605" cy="1569660"/>
          </a:xfrm>
          <a:prstGeom prst="rect">
            <a:avLst/>
          </a:prstGeom>
        </p:spPr>
        <p:txBody>
          <a:bodyPr wrap="none">
            <a:spAutoFit/>
          </a:bodyPr>
          <a:lstStyle/>
          <a:p>
            <a:pPr algn="ctr"/>
            <a:r>
              <a:rPr lang="ar-SA" sz="9600" b="1" dirty="0" smtClean="0">
                <a:solidFill>
                  <a:srgbClr val="009999"/>
                </a:solidFill>
                <a:latin typeface="Andalus" pitchFamily="18" charset="-78"/>
                <a:cs typeface="Andalus" pitchFamily="18" charset="-78"/>
              </a:rPr>
              <a:t>ثانياً</a:t>
            </a:r>
            <a:endParaRPr lang="ar-SA" sz="9600" b="1" dirty="0">
              <a:solidFill>
                <a:schemeClr val="accent5">
                  <a:lumMod val="60000"/>
                  <a:lumOff val="40000"/>
                </a:schemeClr>
              </a:solidFill>
              <a:latin typeface="Andalus" pitchFamily="18" charset="-78"/>
              <a:cs typeface="Andalus" pitchFamily="18" charset="-78"/>
            </a:endParaRPr>
          </a:p>
        </p:txBody>
      </p:sp>
      <p:sp>
        <p:nvSpPr>
          <p:cNvPr id="15" name="مستطيل 14"/>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7" name="شكل بيضاوي 16"/>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8" name="شكل بيضاوي 17"/>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شكل بيضاوي 18"/>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شكل بيضاوي 19"/>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3962400" y="1371600"/>
            <a:ext cx="4953000" cy="1323439"/>
          </a:xfrm>
          <a:prstGeom prst="rect">
            <a:avLst/>
          </a:prstGeom>
          <a:noFill/>
        </p:spPr>
        <p:txBody>
          <a:bodyPr wrap="square" rtlCol="1">
            <a:spAutoFit/>
          </a:bodyPr>
          <a:lstStyle/>
          <a:p>
            <a:r>
              <a:rPr lang="ar-SA"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ماذا تعرفين عن التهاب المفاصل ؟</a:t>
            </a:r>
            <a:endParaRPr lang="ar-SA" sz="4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endParaRPr>
          </a:p>
        </p:txBody>
      </p:sp>
      <p:pic>
        <p:nvPicPr>
          <p:cNvPr id="17" name="عنصر نائب للمحتوى 6" descr="mafassil.jpg"/>
          <p:cNvPicPr>
            <a:picLocks noChangeAspect="1"/>
          </p:cNvPicPr>
          <p:nvPr/>
        </p:nvPicPr>
        <p:blipFill>
          <a:blip r:embed="rId3"/>
          <a:stretch>
            <a:fillRect/>
          </a:stretch>
        </p:blipFill>
        <p:spPr>
          <a:xfrm>
            <a:off x="228600" y="1219200"/>
            <a:ext cx="3733800" cy="22705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عنصر نائب للمحتوى 4" descr="C30FCAIHWBW5CAULMX41CA58FE1RCAAWXV3RCADN46IDCAVZN2JBCAGQ6P8ICAYK8KN2CAWS3HW5CA1J0ELICA4SWUACCA0QD18QCA2BNSWPCA388OERCAYOI44NCAL2WHZ0CAAF5ZFGCAMCLETXCAHO4CUO.jpg"/>
          <p:cNvPicPr>
            <a:picLocks noChangeAspect="1"/>
          </p:cNvPicPr>
          <p:nvPr/>
        </p:nvPicPr>
        <p:blipFill>
          <a:blip r:embed="rId4"/>
          <a:stretch>
            <a:fillRect/>
          </a:stretch>
        </p:blipFill>
        <p:spPr>
          <a:xfrm>
            <a:off x="4229100" y="3315534"/>
            <a:ext cx="2819400" cy="28106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1905000" y="1524000"/>
            <a:ext cx="6096000" cy="838200"/>
          </a:xfrm>
          <a:prstGeom prst="bracePair">
            <a:avLst>
              <a:gd name="adj" fmla="val 8016"/>
            </a:avLst>
          </a:prstGeom>
          <a:solidFill>
            <a:schemeClr val="accent2">
              <a:lumMod val="40000"/>
              <a:lumOff val="60000"/>
            </a:schemeClr>
          </a:solid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1" anchor="ctr"/>
          <a:lstStyle/>
          <a:p>
            <a:pPr algn="ctr"/>
            <a:r>
              <a:rPr lang="ar-SA" sz="2800" b="1" dirty="0" err="1" smtClean="0">
                <a:solidFill>
                  <a:srgbClr val="009999"/>
                </a:solidFill>
                <a:latin typeface="Tahoma" pitchFamily="34" charset="0"/>
                <a:ea typeface="Tahoma" pitchFamily="34" charset="0"/>
                <a:cs typeface="Tahoma" pitchFamily="34" charset="0"/>
              </a:rPr>
              <a:t>ماهي</a:t>
            </a:r>
            <a:r>
              <a:rPr lang="ar-SA" sz="2800" b="1" dirty="0" smtClean="0">
                <a:solidFill>
                  <a:srgbClr val="009999"/>
                </a:solidFill>
                <a:latin typeface="Tahoma" pitchFamily="34" charset="0"/>
                <a:ea typeface="Tahoma" pitchFamily="34" charset="0"/>
                <a:cs typeface="Tahoma" pitchFamily="34" charset="0"/>
              </a:rPr>
              <a:t> وظيفة المفصل الأساسية ؟ </a:t>
            </a:r>
            <a:endParaRPr lang="ar-SA" sz="2800" b="1" dirty="0">
              <a:solidFill>
                <a:srgbClr val="009999"/>
              </a:solidFill>
              <a:latin typeface="Tahoma" pitchFamily="34" charset="0"/>
              <a:ea typeface="Tahoma" pitchFamily="34" charset="0"/>
              <a:cs typeface="Tahoma" pitchFamily="34" charset="0"/>
            </a:endParaRPr>
          </a:p>
        </p:txBody>
      </p:sp>
      <p:sp>
        <p:nvSpPr>
          <p:cNvPr id="17" name="مربع نص 16"/>
          <p:cNvSpPr txBox="1"/>
          <p:nvPr/>
        </p:nvSpPr>
        <p:spPr>
          <a:xfrm>
            <a:off x="1524000" y="2667000"/>
            <a:ext cx="6629400" cy="2677656"/>
          </a:xfrm>
          <a:prstGeom prst="rect">
            <a:avLst/>
          </a:prstGeom>
          <a:noFill/>
        </p:spPr>
        <p:txBody>
          <a:bodyPr wrap="square" rtlCol="1">
            <a:spAutoFit/>
          </a:bodyPr>
          <a:lstStyle/>
          <a:p>
            <a:pPr>
              <a:buNone/>
            </a:pPr>
            <a:r>
              <a:rPr lang="ar-SA" sz="2400" dirty="0" smtClean="0">
                <a:solidFill>
                  <a:srgbClr val="AE1C5B"/>
                </a:solidFill>
                <a:latin typeface="Tahoma" pitchFamily="34" charset="0"/>
                <a:ea typeface="Tahoma" pitchFamily="34" charset="0"/>
                <a:cs typeface="Tahoma" pitchFamily="34" charset="0"/>
              </a:rPr>
              <a:t>السماح بالحركة بين العظام , وهذي الحركة يختلف مدارها ومداها حسب </a:t>
            </a:r>
            <a:r>
              <a:rPr lang="ar-SA" sz="2400" dirty="0" err="1" smtClean="0">
                <a:solidFill>
                  <a:srgbClr val="AE1C5B"/>
                </a:solidFill>
                <a:latin typeface="Tahoma" pitchFamily="34" charset="0"/>
                <a:ea typeface="Tahoma" pitchFamily="34" charset="0"/>
                <a:cs typeface="Tahoma" pitchFamily="34" charset="0"/>
              </a:rPr>
              <a:t>تمفصل</a:t>
            </a:r>
            <a:r>
              <a:rPr lang="ar-SA" sz="2400" dirty="0" smtClean="0">
                <a:solidFill>
                  <a:srgbClr val="AE1C5B"/>
                </a:solidFill>
                <a:latin typeface="Tahoma" pitchFamily="34" charset="0"/>
                <a:ea typeface="Tahoma" pitchFamily="34" charset="0"/>
                <a:cs typeface="Tahoma" pitchFamily="34" charset="0"/>
              </a:rPr>
              <a:t> العظام مع بعضها البعض , فنجد بعض المفاصل تسمح </a:t>
            </a:r>
            <a:r>
              <a:rPr lang="ar-SA" sz="2400" dirty="0" err="1" smtClean="0">
                <a:solidFill>
                  <a:srgbClr val="AE1C5B"/>
                </a:solidFill>
                <a:latin typeface="Tahoma" pitchFamily="34" charset="0"/>
                <a:ea typeface="Tahoma" pitchFamily="34" charset="0"/>
                <a:cs typeface="Tahoma" pitchFamily="34" charset="0"/>
              </a:rPr>
              <a:t>بـ</a:t>
            </a:r>
            <a:r>
              <a:rPr lang="ar-SA" sz="2400" dirty="0" smtClean="0">
                <a:solidFill>
                  <a:srgbClr val="AE1C5B"/>
                </a:solidFill>
                <a:latin typeface="Tahoma" pitchFamily="34" charset="0"/>
                <a:ea typeface="Tahoma" pitchFamily="34" charset="0"/>
                <a:cs typeface="Tahoma" pitchFamily="34" charset="0"/>
              </a:rPr>
              <a:t> : </a:t>
            </a:r>
          </a:p>
          <a:p>
            <a:pPr>
              <a:buFontTx/>
              <a:buChar char="-"/>
            </a:pPr>
            <a:r>
              <a:rPr lang="ar-SA" sz="2400" b="1" dirty="0" smtClean="0">
                <a:solidFill>
                  <a:srgbClr val="AE1C5B"/>
                </a:solidFill>
                <a:latin typeface="Tahoma" pitchFamily="34" charset="0"/>
                <a:ea typeface="Tahoma" pitchFamily="34" charset="0"/>
                <a:cs typeface="Tahoma" pitchFamily="34" charset="0"/>
              </a:rPr>
              <a:t>الحركة في اتجاه واحد </a:t>
            </a:r>
          </a:p>
          <a:p>
            <a:pPr>
              <a:buFontTx/>
              <a:buChar char="-"/>
            </a:pPr>
            <a:r>
              <a:rPr lang="ar-SA" sz="2400" b="1" dirty="0" smtClean="0">
                <a:solidFill>
                  <a:srgbClr val="AE1C5B"/>
                </a:solidFill>
                <a:latin typeface="Tahoma" pitchFamily="34" charset="0"/>
                <a:ea typeface="Tahoma" pitchFamily="34" charset="0"/>
                <a:cs typeface="Tahoma" pitchFamily="34" charset="0"/>
              </a:rPr>
              <a:t> الحركة في مدارين اثنين </a:t>
            </a:r>
          </a:p>
          <a:p>
            <a:pPr>
              <a:buFontTx/>
              <a:buChar char="-"/>
            </a:pPr>
            <a:r>
              <a:rPr lang="ar-SA" sz="2400" b="1" dirty="0" smtClean="0">
                <a:solidFill>
                  <a:srgbClr val="AE1C5B"/>
                </a:solidFill>
                <a:latin typeface="Tahoma" pitchFamily="34" charset="0"/>
                <a:ea typeface="Tahoma" pitchFamily="34" charset="0"/>
                <a:cs typeface="Tahoma" pitchFamily="34" charset="0"/>
              </a:rPr>
              <a:t> الحركة في ثلاثة مدارات أساسية  </a:t>
            </a:r>
          </a:p>
          <a:p>
            <a:endParaRPr lang="ar-SA" sz="2400" b="1" dirty="0">
              <a:solidFill>
                <a:srgbClr val="AE1C5B"/>
              </a:solidFill>
              <a:latin typeface="Tahoma" pitchFamily="34" charset="0"/>
              <a:ea typeface="Tahoma" pitchFamily="34" charset="0"/>
              <a:cs typeface="Tahoma" pitchFamily="34" charset="0"/>
            </a:endParaRPr>
          </a:p>
        </p:txBody>
      </p:sp>
      <p:pic>
        <p:nvPicPr>
          <p:cNvPr id="18" name="صورة 17" descr="8---.png"/>
          <p:cNvPicPr>
            <a:picLocks noChangeAspect="1"/>
          </p:cNvPicPr>
          <p:nvPr/>
        </p:nvPicPr>
        <p:blipFill>
          <a:blip r:embed="rId3" cstate="print"/>
          <a:stretch>
            <a:fillRect/>
          </a:stretch>
        </p:blipFill>
        <p:spPr>
          <a:xfrm>
            <a:off x="304800" y="4114800"/>
            <a:ext cx="1219200" cy="12192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سداسي 15"/>
          <p:cNvSpPr/>
          <p:nvPr/>
        </p:nvSpPr>
        <p:spPr>
          <a:xfrm>
            <a:off x="304800" y="1219200"/>
            <a:ext cx="8305800" cy="4800600"/>
          </a:xfrm>
          <a:prstGeom prst="hexagon">
            <a:avLst/>
          </a:prstGeom>
          <a:solidFill>
            <a:srgbClr val="F2DCDB"/>
          </a:solidFill>
          <a:ln w="57150">
            <a:solidFill>
              <a:srgbClr val="93CDDD"/>
            </a:solidFill>
            <a:prstDash val="lgDash"/>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a:p>
        </p:txBody>
      </p:sp>
      <p:sp>
        <p:nvSpPr>
          <p:cNvPr id="17" name="مربع نص 16"/>
          <p:cNvSpPr txBox="1"/>
          <p:nvPr/>
        </p:nvSpPr>
        <p:spPr>
          <a:xfrm>
            <a:off x="990600" y="1510129"/>
            <a:ext cx="6934200" cy="4585871"/>
          </a:xfrm>
          <a:prstGeom prst="rect">
            <a:avLst/>
          </a:prstGeom>
          <a:noFill/>
        </p:spPr>
        <p:txBody>
          <a:bodyPr wrap="square" rtlCol="1">
            <a:spAutoFit/>
          </a:bodyPr>
          <a:lstStyle/>
          <a:p>
            <a:pPr algn="ctr"/>
            <a:r>
              <a:rPr lang="en-US" sz="2400" b="1" dirty="0" smtClean="0">
                <a:solidFill>
                  <a:srgbClr val="009999"/>
                </a:solidFill>
                <a:latin typeface="Tahoma" pitchFamily="34" charset="0"/>
                <a:ea typeface="Tahoma" pitchFamily="34" charset="0"/>
                <a:cs typeface="Tahoma" pitchFamily="34" charset="0"/>
              </a:rPr>
              <a:t> </a:t>
            </a:r>
            <a:r>
              <a:rPr lang="ar-SA" sz="2400" b="1" dirty="0" smtClean="0">
                <a:solidFill>
                  <a:srgbClr val="009999"/>
                </a:solidFill>
                <a:latin typeface="Tahoma" pitchFamily="34" charset="0"/>
                <a:ea typeface="Tahoma" pitchFamily="34" charset="0"/>
                <a:cs typeface="Tahoma" pitchFamily="34" charset="0"/>
              </a:rPr>
              <a:t>أكثر المفاصل إصابة بالخشونة هما مفصلي الركبة والحوض , </a:t>
            </a:r>
            <a:r>
              <a:rPr lang="ar-SA" sz="2400" b="1" dirty="0" smtClean="0">
                <a:solidFill>
                  <a:srgbClr val="AE1C5B"/>
                </a:solidFill>
                <a:latin typeface="Tahoma" pitchFamily="34" charset="0"/>
                <a:ea typeface="Tahoma" pitchFamily="34" charset="0"/>
                <a:cs typeface="Tahoma" pitchFamily="34" charset="0"/>
              </a:rPr>
              <a:t>لماذا ؟! </a:t>
            </a:r>
          </a:p>
          <a:p>
            <a:pPr algn="ctr"/>
            <a:r>
              <a:rPr lang="ar-SA" sz="2400" b="1" dirty="0" smtClean="0">
                <a:solidFill>
                  <a:srgbClr val="009999"/>
                </a:solidFill>
                <a:latin typeface="Tahoma" pitchFamily="34" charset="0"/>
                <a:ea typeface="Tahoma" pitchFamily="34" charset="0"/>
                <a:cs typeface="Tahoma" pitchFamily="34" charset="0"/>
              </a:rPr>
              <a:t> فالسطح الغضروفي لم يعد ناعماً ولامعاً وبراقاً بل أصبح داكن اللون ويتشقق وتظهر التجاعيد وربما تصيبه بعض القروح التي قد تنفذ إلى ما تحته من عظام .</a:t>
            </a:r>
          </a:p>
          <a:p>
            <a:pPr algn="ctr"/>
            <a:r>
              <a:rPr lang="ar-SA" sz="2400" b="1" dirty="0" smtClean="0">
                <a:solidFill>
                  <a:srgbClr val="009999"/>
                </a:solidFill>
                <a:latin typeface="Tahoma" pitchFamily="34" charset="0"/>
                <a:ea typeface="Tahoma" pitchFamily="34" charset="0"/>
                <a:cs typeface="Tahoma" pitchFamily="34" charset="0"/>
              </a:rPr>
              <a:t>وتحدث هذه القروح عندما تتعرض أجزاء من السطح الغضروفي لنقص الإمداد الغذائي .</a:t>
            </a:r>
          </a:p>
          <a:p>
            <a:pPr algn="ctr"/>
            <a:r>
              <a:rPr lang="ar-SA" sz="2400" b="1" dirty="0" smtClean="0">
                <a:solidFill>
                  <a:srgbClr val="009999"/>
                </a:solidFill>
                <a:latin typeface="Tahoma" pitchFamily="34" charset="0"/>
                <a:ea typeface="Tahoma" pitchFamily="34" charset="0"/>
                <a:cs typeface="Tahoma" pitchFamily="34" charset="0"/>
              </a:rPr>
              <a:t>فتنفصل عن السطح الأم وتسقط في تجويف المفصل .</a:t>
            </a:r>
          </a:p>
          <a:p>
            <a:pPr algn="ctr"/>
            <a:r>
              <a:rPr lang="ar-SA" sz="2800" b="1" dirty="0" smtClean="0">
                <a:solidFill>
                  <a:srgbClr val="AE1C5B"/>
                </a:solidFill>
                <a:latin typeface="Tahoma" pitchFamily="34" charset="0"/>
                <a:ea typeface="Tahoma" pitchFamily="34" charset="0"/>
                <a:cs typeface="Tahoma" pitchFamily="34" charset="0"/>
              </a:rPr>
              <a:t>ما النتيجة ؟!</a:t>
            </a:r>
          </a:p>
          <a:p>
            <a:pPr algn="ctr"/>
            <a:endParaRPr lang="ar-SA" sz="2400" b="1" dirty="0">
              <a:solidFill>
                <a:srgbClr val="009999"/>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سداسي 15"/>
          <p:cNvSpPr/>
          <p:nvPr/>
        </p:nvSpPr>
        <p:spPr>
          <a:xfrm>
            <a:off x="304800" y="1219200"/>
            <a:ext cx="8305800" cy="4800600"/>
          </a:xfrm>
          <a:prstGeom prst="hexagon">
            <a:avLst/>
          </a:prstGeom>
          <a:solidFill>
            <a:srgbClr val="F2DCDB"/>
          </a:solidFill>
          <a:ln w="57150">
            <a:solidFill>
              <a:srgbClr val="93CDDD"/>
            </a:solidFill>
            <a:prstDash val="lgDash"/>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a:p>
        </p:txBody>
      </p:sp>
      <p:sp>
        <p:nvSpPr>
          <p:cNvPr id="17" name="مربع نص 16"/>
          <p:cNvSpPr txBox="1"/>
          <p:nvPr/>
        </p:nvSpPr>
        <p:spPr>
          <a:xfrm>
            <a:off x="838200" y="1794570"/>
            <a:ext cx="7010400" cy="3539430"/>
          </a:xfrm>
          <a:prstGeom prst="rect">
            <a:avLst/>
          </a:prstGeom>
          <a:noFill/>
        </p:spPr>
        <p:txBody>
          <a:bodyPr wrap="square" rtlCol="1">
            <a:spAutoFit/>
          </a:bodyPr>
          <a:lstStyle/>
          <a:p>
            <a:r>
              <a:rPr lang="ar-SA" sz="2800" b="1" dirty="0" smtClean="0">
                <a:solidFill>
                  <a:srgbClr val="009999"/>
                </a:solidFill>
                <a:latin typeface="Tahoma" pitchFamily="34" charset="0"/>
                <a:ea typeface="Tahoma" pitchFamily="34" charset="0"/>
                <a:cs typeface="Tahoma" pitchFamily="34" charset="0"/>
              </a:rPr>
              <a:t> أن المفصل يصبح خشناً ويفقد ليونته عن الحركة ويصدر </a:t>
            </a:r>
            <a:r>
              <a:rPr lang="ar-SA" sz="2800" b="1" dirty="0" err="1" smtClean="0">
                <a:solidFill>
                  <a:srgbClr val="009999"/>
                </a:solidFill>
                <a:latin typeface="Tahoma" pitchFamily="34" charset="0"/>
                <a:ea typeface="Tahoma" pitchFamily="34" charset="0"/>
                <a:cs typeface="Tahoma" pitchFamily="34" charset="0"/>
              </a:rPr>
              <a:t>أصواتاً</a:t>
            </a:r>
            <a:r>
              <a:rPr lang="ar-SA" sz="2800" b="1" dirty="0" smtClean="0">
                <a:solidFill>
                  <a:srgbClr val="009999"/>
                </a:solidFill>
                <a:latin typeface="Tahoma" pitchFamily="34" charset="0"/>
                <a:ea typeface="Tahoma" pitchFamily="34" charset="0"/>
                <a:cs typeface="Tahoma" pitchFamily="34" charset="0"/>
              </a:rPr>
              <a:t> </a:t>
            </a:r>
            <a:r>
              <a:rPr lang="ar-SA" sz="2800" b="1" dirty="0" err="1" smtClean="0">
                <a:solidFill>
                  <a:srgbClr val="009999"/>
                </a:solidFill>
                <a:latin typeface="Tahoma" pitchFamily="34" charset="0"/>
                <a:ea typeface="Tahoma" pitchFamily="34" charset="0"/>
                <a:cs typeface="Tahoma" pitchFamily="34" charset="0"/>
              </a:rPr>
              <a:t>وخشخشه</a:t>
            </a:r>
            <a:r>
              <a:rPr lang="ar-SA" sz="2800" b="1" dirty="0" smtClean="0">
                <a:solidFill>
                  <a:srgbClr val="009999"/>
                </a:solidFill>
                <a:latin typeface="Tahoma" pitchFamily="34" charset="0"/>
                <a:ea typeface="Tahoma" pitchFamily="34" charset="0"/>
                <a:cs typeface="Tahoma" pitchFamily="34" charset="0"/>
              </a:rPr>
              <a:t> عند يتلامس سطحي المفصل وتتوالى نوبات من الالتهاب حيث يتضخم الغشاء </a:t>
            </a:r>
            <a:r>
              <a:rPr lang="ar-SA" sz="2800" b="1" dirty="0" err="1" smtClean="0">
                <a:solidFill>
                  <a:srgbClr val="009999"/>
                </a:solidFill>
                <a:latin typeface="Tahoma" pitchFamily="34" charset="0"/>
                <a:ea typeface="Tahoma" pitchFamily="34" charset="0"/>
                <a:cs typeface="Tahoma" pitchFamily="34" charset="0"/>
              </a:rPr>
              <a:t>الزللي</a:t>
            </a:r>
            <a:r>
              <a:rPr lang="ar-SA" sz="2800" b="1" dirty="0" smtClean="0">
                <a:solidFill>
                  <a:srgbClr val="009999"/>
                </a:solidFill>
                <a:latin typeface="Tahoma" pitchFamily="34" charset="0"/>
                <a:ea typeface="Tahoma" pitchFamily="34" charset="0"/>
                <a:cs typeface="Tahoma" pitchFamily="34" charset="0"/>
              </a:rPr>
              <a:t> ويفرز مزيداً من سائله داخله مما يسبب </a:t>
            </a:r>
            <a:r>
              <a:rPr lang="ar-SA" sz="2800" b="1" dirty="0" err="1" smtClean="0">
                <a:solidFill>
                  <a:srgbClr val="009999"/>
                </a:solidFill>
                <a:latin typeface="Tahoma" pitchFamily="34" charset="0"/>
                <a:ea typeface="Tahoma" pitchFamily="34" charset="0"/>
                <a:cs typeface="Tahoma" pitchFamily="34" charset="0"/>
              </a:rPr>
              <a:t>إنتفاخه</a:t>
            </a:r>
            <a:r>
              <a:rPr lang="ar-SA" sz="2800" b="1" dirty="0" smtClean="0">
                <a:solidFill>
                  <a:srgbClr val="009999"/>
                </a:solidFill>
                <a:latin typeface="Tahoma" pitchFamily="34" charset="0"/>
                <a:ea typeface="Tahoma" pitchFamily="34" charset="0"/>
                <a:cs typeface="Tahoma" pitchFamily="34" charset="0"/>
              </a:rPr>
              <a:t> , ويكون مصحوباً بألم حاد يحد من مدى حركاتها وتسمى هذه الحالة </a:t>
            </a:r>
            <a:r>
              <a:rPr lang="ar-SA" sz="2800" b="1" dirty="0" err="1" smtClean="0">
                <a:solidFill>
                  <a:srgbClr val="009999"/>
                </a:solidFill>
                <a:latin typeface="Tahoma" pitchFamily="34" charset="0"/>
                <a:ea typeface="Tahoma" pitchFamily="34" charset="0"/>
                <a:cs typeface="Tahoma" pitchFamily="34" charset="0"/>
              </a:rPr>
              <a:t>بـ</a:t>
            </a:r>
            <a:r>
              <a:rPr lang="ar-SA" sz="2800" b="1" dirty="0" smtClean="0">
                <a:solidFill>
                  <a:srgbClr val="009999"/>
                </a:solidFill>
                <a:latin typeface="Tahoma" pitchFamily="34" charset="0"/>
                <a:ea typeface="Tahoma" pitchFamily="34" charset="0"/>
                <a:cs typeface="Tahoma" pitchFamily="34" charset="0"/>
              </a:rPr>
              <a:t> </a:t>
            </a:r>
            <a:r>
              <a:rPr lang="ar-SA" sz="2800" b="1" dirty="0" smtClean="0">
                <a:solidFill>
                  <a:srgbClr val="AE1C5B"/>
                </a:solidFill>
                <a:latin typeface="Tahoma" pitchFamily="34" charset="0"/>
                <a:ea typeface="Tahoma" pitchFamily="34" charset="0"/>
                <a:cs typeface="Tahoma" pitchFamily="34" charset="0"/>
              </a:rPr>
              <a:t>الالتهاب العظمي المفصلي </a:t>
            </a:r>
            <a:r>
              <a:rPr lang="ar-SA" sz="2800" b="1" dirty="0" err="1" smtClean="0">
                <a:solidFill>
                  <a:srgbClr val="AE1C5B"/>
                </a:solidFill>
                <a:latin typeface="Tahoma" pitchFamily="34" charset="0"/>
                <a:ea typeface="Tahoma" pitchFamily="34" charset="0"/>
                <a:cs typeface="Tahoma" pitchFamily="34" charset="0"/>
              </a:rPr>
              <a:t>التنكسي</a:t>
            </a:r>
            <a:r>
              <a:rPr lang="ar-SA" sz="2800" b="1" dirty="0" smtClean="0">
                <a:solidFill>
                  <a:srgbClr val="AE1C5B"/>
                </a:solidFill>
                <a:latin typeface="Tahoma" pitchFamily="34" charset="0"/>
                <a:ea typeface="Tahoma" pitchFamily="34" charset="0"/>
                <a:cs typeface="Tahoma" pitchFamily="34" charset="0"/>
              </a:rPr>
              <a:t> </a:t>
            </a:r>
            <a:r>
              <a:rPr lang="ar-SA" sz="2800" b="1" dirty="0" smtClean="0">
                <a:solidFill>
                  <a:srgbClr val="009999"/>
                </a:solidFill>
                <a:latin typeface="Tahoma" pitchFamily="34" charset="0"/>
                <a:ea typeface="Tahoma" pitchFamily="34" charset="0"/>
                <a:cs typeface="Tahoma" pitchFamily="34" charset="0"/>
              </a:rPr>
              <a:t>. </a:t>
            </a:r>
            <a:endParaRPr lang="ar-SA" sz="2800" b="1" dirty="0">
              <a:solidFill>
                <a:srgbClr val="009999"/>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2954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AE1C5B"/>
                </a:solidFill>
                <a:latin typeface="Adobe Arabic" pitchFamily="18" charset="-78"/>
                <a:cs typeface="Adobe Arabic" pitchFamily="18" charset="-78"/>
              </a:rPr>
              <a:t>أسباب </a:t>
            </a:r>
            <a:r>
              <a:rPr lang="ar-SA" sz="4000" b="1" dirty="0" smtClean="0">
                <a:solidFill>
                  <a:srgbClr val="AE1C5B"/>
                </a:solidFill>
              </a:rPr>
              <a:t>التهاب المفاصـل </a:t>
            </a:r>
            <a:endParaRPr lang="ar-SA" sz="4000" b="1" dirty="0">
              <a:solidFill>
                <a:srgbClr val="AE1C5B"/>
              </a:solidFill>
              <a:latin typeface="Adobe Arabic" pitchFamily="18" charset="-78"/>
              <a:cs typeface="Adobe Arabic" pitchFamily="18" charset="-78"/>
            </a:endParaRPr>
          </a:p>
        </p:txBody>
      </p:sp>
      <p:sp>
        <p:nvSpPr>
          <p:cNvPr id="17" name="مستطيل مستدير الزوايا 16"/>
          <p:cNvSpPr/>
          <p:nvPr/>
        </p:nvSpPr>
        <p:spPr>
          <a:xfrm>
            <a:off x="70104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السمنة الزائدة</a:t>
            </a:r>
            <a:endParaRPr lang="ar-SA" sz="2400" b="1" dirty="0">
              <a:solidFill>
                <a:srgbClr val="009999"/>
              </a:solidFill>
              <a:latin typeface="Tahoma" pitchFamily="34" charset="0"/>
              <a:ea typeface="Tahoma" pitchFamily="34" charset="0"/>
              <a:cs typeface="Tahoma" pitchFamily="34" charset="0"/>
            </a:endParaRPr>
          </a:p>
        </p:txBody>
      </p:sp>
      <p:sp>
        <p:nvSpPr>
          <p:cNvPr id="18" name="مستطيل مستدير الزوايا 17"/>
          <p:cNvSpPr/>
          <p:nvPr/>
        </p:nvSpPr>
        <p:spPr>
          <a:xfrm>
            <a:off x="42672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r>
              <a:rPr lang="ar-SA" sz="2400" b="1" dirty="0" smtClean="0">
                <a:solidFill>
                  <a:srgbClr val="009999"/>
                </a:solidFill>
                <a:latin typeface="Tahoma" pitchFamily="34" charset="0"/>
                <a:ea typeface="Tahoma" pitchFamily="34" charset="0"/>
                <a:cs typeface="Tahoma" pitchFamily="34" charset="0"/>
              </a:rPr>
              <a:t>تقدم العمر </a:t>
            </a:r>
          </a:p>
        </p:txBody>
      </p:sp>
      <p:sp>
        <p:nvSpPr>
          <p:cNvPr id="19" name="مستطيل مستدير الزوايا 18"/>
          <p:cNvSpPr/>
          <p:nvPr/>
        </p:nvSpPr>
        <p:spPr>
          <a:xfrm>
            <a:off x="5410200" y="47244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009999"/>
                </a:solidFill>
                <a:latin typeface="Tahoma" pitchFamily="34" charset="0"/>
                <a:ea typeface="Tahoma" pitchFamily="34" charset="0"/>
                <a:cs typeface="Tahoma" pitchFamily="34" charset="0"/>
              </a:rPr>
              <a:t>الأسباب </a:t>
            </a:r>
            <a:r>
              <a:rPr lang="ar-SA" sz="2000" b="1" dirty="0" err="1" smtClean="0">
                <a:solidFill>
                  <a:srgbClr val="009999"/>
                </a:solidFill>
                <a:latin typeface="Tahoma" pitchFamily="34" charset="0"/>
                <a:ea typeface="Tahoma" pitchFamily="34" charset="0"/>
                <a:cs typeface="Tahoma" pitchFamily="34" charset="0"/>
              </a:rPr>
              <a:t>البيوكيميائية</a:t>
            </a:r>
            <a:endParaRPr lang="ar-SA" sz="2000" b="1" dirty="0">
              <a:solidFill>
                <a:srgbClr val="009999"/>
              </a:solidFill>
              <a:latin typeface="Tahoma" pitchFamily="34" charset="0"/>
              <a:ea typeface="Tahoma" pitchFamily="34" charset="0"/>
              <a:cs typeface="Tahoma" pitchFamily="34" charset="0"/>
            </a:endParaRPr>
          </a:p>
        </p:txBody>
      </p:sp>
      <p:sp>
        <p:nvSpPr>
          <p:cNvPr id="20" name="مستطيل مستدير الزوايا 19"/>
          <p:cNvSpPr/>
          <p:nvPr/>
        </p:nvSpPr>
        <p:spPr>
          <a:xfrm>
            <a:off x="228600" y="38059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العمل المرهق</a:t>
            </a:r>
            <a:endParaRPr lang="ar-SA" sz="2400" b="1" dirty="0">
              <a:solidFill>
                <a:srgbClr val="009999"/>
              </a:solidFill>
              <a:latin typeface="Tahoma" pitchFamily="34" charset="0"/>
              <a:ea typeface="Tahoma" pitchFamily="34" charset="0"/>
              <a:cs typeface="Tahoma" pitchFamily="34" charset="0"/>
            </a:endParaRPr>
          </a:p>
        </p:txBody>
      </p:sp>
      <p:sp>
        <p:nvSpPr>
          <p:cNvPr id="21" name="مستطيل مستدير الزوايا 20"/>
          <p:cNvSpPr/>
          <p:nvPr/>
        </p:nvSpPr>
        <p:spPr>
          <a:xfrm>
            <a:off x="1600200" y="25105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الحوادث</a:t>
            </a:r>
            <a:endParaRPr lang="ar-SA" sz="2400" b="1" dirty="0">
              <a:solidFill>
                <a:srgbClr val="009999"/>
              </a:solidFill>
              <a:latin typeface="Tahoma" pitchFamily="34" charset="0"/>
              <a:ea typeface="Tahoma" pitchFamily="34" charset="0"/>
              <a:cs typeface="Tahoma" pitchFamily="34" charset="0"/>
            </a:endParaRPr>
          </a:p>
        </p:txBody>
      </p:sp>
      <p:sp>
        <p:nvSpPr>
          <p:cNvPr id="22" name="مستطيل مستدير الزوايا 21"/>
          <p:cNvSpPr/>
          <p:nvPr/>
        </p:nvSpPr>
        <p:spPr>
          <a:xfrm>
            <a:off x="2057400" y="47244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الوراثة</a:t>
            </a:r>
            <a:endParaRPr lang="ar-SA" sz="2400" b="1" dirty="0">
              <a:solidFill>
                <a:srgbClr val="009999"/>
              </a:solidFill>
              <a:latin typeface="Tahoma" pitchFamily="34" charset="0"/>
              <a:ea typeface="Tahoma" pitchFamily="34" charset="0"/>
              <a:cs typeface="Tahoma" pitchFamily="34" charset="0"/>
            </a:endParaRPr>
          </a:p>
        </p:txBody>
      </p:sp>
      <p:sp>
        <p:nvSpPr>
          <p:cNvPr id="23" name="شكل بيضاوي 22"/>
          <p:cNvSpPr/>
          <p:nvPr/>
        </p:nvSpPr>
        <p:spPr>
          <a:xfrm>
            <a:off x="8534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4" name="شكل بيضاوي 23"/>
          <p:cNvSpPr/>
          <p:nvPr/>
        </p:nvSpPr>
        <p:spPr>
          <a:xfrm>
            <a:off x="8610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5" name="شكل بيضاوي 24"/>
          <p:cNvSpPr/>
          <p:nvPr/>
        </p:nvSpPr>
        <p:spPr>
          <a:xfrm>
            <a:off x="3276600" y="2286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6" name="شكل بيضاوي 25"/>
          <p:cNvSpPr/>
          <p:nvPr/>
        </p:nvSpPr>
        <p:spPr>
          <a:xfrm>
            <a:off x="3352800" y="2362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27" name="شكل بيضاوي 26"/>
          <p:cNvSpPr/>
          <p:nvPr/>
        </p:nvSpPr>
        <p:spPr>
          <a:xfrm>
            <a:off x="3581400" y="457601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8" name="شكل بيضاوي 27"/>
          <p:cNvSpPr/>
          <p:nvPr/>
        </p:nvSpPr>
        <p:spPr>
          <a:xfrm>
            <a:off x="3657600" y="465221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5</a:t>
            </a:r>
          </a:p>
        </p:txBody>
      </p:sp>
      <p:sp>
        <p:nvSpPr>
          <p:cNvPr id="29" name="شكل بيضاوي 28"/>
          <p:cNvSpPr/>
          <p:nvPr/>
        </p:nvSpPr>
        <p:spPr>
          <a:xfrm>
            <a:off x="6934200" y="4572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0" name="شكل بيضاوي 29"/>
          <p:cNvSpPr/>
          <p:nvPr/>
        </p:nvSpPr>
        <p:spPr>
          <a:xfrm>
            <a:off x="7010400" y="4648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6</a:t>
            </a:r>
          </a:p>
        </p:txBody>
      </p:sp>
      <p:sp>
        <p:nvSpPr>
          <p:cNvPr id="31" name="شكل بيضاوي 30"/>
          <p:cNvSpPr/>
          <p:nvPr/>
        </p:nvSpPr>
        <p:spPr>
          <a:xfrm>
            <a:off x="1752600" y="36576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2" name="شكل بيضاوي 31"/>
          <p:cNvSpPr/>
          <p:nvPr/>
        </p:nvSpPr>
        <p:spPr>
          <a:xfrm>
            <a:off x="1828800" y="37338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
        <p:nvSpPr>
          <p:cNvPr id="33" name="شكل بيضاوي 32"/>
          <p:cNvSpPr/>
          <p:nvPr/>
        </p:nvSpPr>
        <p:spPr>
          <a:xfrm>
            <a:off x="5867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4" name="شكل بيضاوي 33"/>
          <p:cNvSpPr/>
          <p:nvPr/>
        </p:nvSpPr>
        <p:spPr>
          <a:xfrm>
            <a:off x="5943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cxnSp>
        <p:nvCxnSpPr>
          <p:cNvPr id="36" name="رابط بشكل مرفق 35"/>
          <p:cNvCxnSpPr>
            <a:stCxn id="17" idx="1"/>
          </p:cNvCxnSpPr>
          <p:nvPr/>
        </p:nvCxnSpPr>
        <p:spPr>
          <a:xfrm rot="10800000" flipV="1">
            <a:off x="6400800" y="2895600"/>
            <a:ext cx="6096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بشكل مرفق 37"/>
          <p:cNvCxnSpPr>
            <a:stCxn id="18" idx="1"/>
          </p:cNvCxnSpPr>
          <p:nvPr/>
        </p:nvCxnSpPr>
        <p:spPr>
          <a:xfrm rot="10800000" flipV="1">
            <a:off x="3657600" y="2895600"/>
            <a:ext cx="6096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شكل 41"/>
          <p:cNvCxnSpPr>
            <a:stCxn id="21" idx="1"/>
          </p:cNvCxnSpPr>
          <p:nvPr/>
        </p:nvCxnSpPr>
        <p:spPr>
          <a:xfrm rot="10800000" flipV="1">
            <a:off x="1295400" y="2891590"/>
            <a:ext cx="304800" cy="76601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شكل 47"/>
          <p:cNvCxnSpPr>
            <a:stCxn id="20" idx="2"/>
          </p:cNvCxnSpPr>
          <p:nvPr/>
        </p:nvCxnSpPr>
        <p:spPr>
          <a:xfrm rot="16200000" flipH="1">
            <a:off x="1369595" y="4417595"/>
            <a:ext cx="385010" cy="6858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بشكل مرفق 49"/>
          <p:cNvCxnSpPr>
            <a:stCxn id="22" idx="3"/>
          </p:cNvCxnSpPr>
          <p:nvPr/>
        </p:nvCxnSpPr>
        <p:spPr>
          <a:xfrm>
            <a:off x="4038600" y="5105400"/>
            <a:ext cx="1219200" cy="228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slide(fromBottom)">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1000" fill="hold"/>
                                        <p:tgtEl>
                                          <p:spTgt spid="20"/>
                                        </p:tgtEl>
                                        <p:attrNameLst>
                                          <p:attrName>ppt_x</p:attrName>
                                        </p:attrNameLst>
                                      </p:cBhvr>
                                      <p:tavLst>
                                        <p:tav tm="0">
                                          <p:val>
                                            <p:strVal val="#ppt_x-.2"/>
                                          </p:val>
                                        </p:tav>
                                        <p:tav tm="100000">
                                          <p:val>
                                            <p:strVal val="#ppt_x"/>
                                          </p:val>
                                        </p:tav>
                                      </p:tavLst>
                                    </p:anim>
                                    <p:anim calcmode="lin" valueType="num">
                                      <p:cBhvr>
                                        <p:cTn id="25"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26" dur="10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ppt_x</p:attrName>
                                        </p:attrNameLst>
                                      </p:cBhvr>
                                      <p:tavLst>
                                        <p:tav tm="0">
                                          <p:val>
                                            <p:strVal val="#ppt_x-.2"/>
                                          </p:val>
                                        </p:tav>
                                        <p:tav tm="100000">
                                          <p:val>
                                            <p:strVal val="#ppt_x"/>
                                          </p:val>
                                        </p:tav>
                                      </p:tavLst>
                                    </p:anim>
                                    <p:anim calcmode="lin" valueType="num">
                                      <p:cBhvr>
                                        <p:cTn id="38"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مستدير الزوايا 15"/>
          <p:cNvSpPr/>
          <p:nvPr/>
        </p:nvSpPr>
        <p:spPr>
          <a:xfrm>
            <a:off x="762000" y="1371600"/>
            <a:ext cx="7924800" cy="4343400"/>
          </a:xfrm>
          <a:prstGeom prst="roundRect">
            <a:avLst/>
          </a:prstGeom>
          <a:solidFill>
            <a:schemeClr val="accent2">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smtClean="0">
              <a:solidFill>
                <a:schemeClr val="tx1"/>
              </a:solidFill>
              <a:latin typeface="Tahoma" pitchFamily="34" charset="0"/>
              <a:ea typeface="Tahoma" pitchFamily="34" charset="0"/>
              <a:cs typeface="Tahoma" pitchFamily="34" charset="0"/>
            </a:endParaRPr>
          </a:p>
          <a:p>
            <a:pPr lvl="0" algn="ctr"/>
            <a:endParaRPr lang="ar-SA" sz="2400" b="1" dirty="0" smtClean="0">
              <a:solidFill>
                <a:schemeClr val="tx1"/>
              </a:solidFill>
              <a:latin typeface="Tahoma" pitchFamily="34" charset="0"/>
              <a:ea typeface="Tahoma" pitchFamily="34" charset="0"/>
              <a:cs typeface="Tahoma" pitchFamily="34" charset="0"/>
            </a:endParaRPr>
          </a:p>
          <a:p>
            <a:pPr algn="ctr">
              <a:buFont typeface="Wingdings" pitchFamily="2" charset="2"/>
              <a:buChar char="q"/>
            </a:pPr>
            <a:r>
              <a:rPr lang="ar-SA" sz="2400" b="1" dirty="0" smtClean="0">
                <a:solidFill>
                  <a:schemeClr val="tx1"/>
                </a:solidFill>
                <a:latin typeface="Tahoma" pitchFamily="34" charset="0"/>
                <a:ea typeface="Tahoma" pitchFamily="34" charset="0"/>
                <a:cs typeface="Tahoma" pitchFamily="34" charset="0"/>
              </a:rPr>
              <a:t>  </a:t>
            </a:r>
            <a:r>
              <a:rPr lang="ar-SA" sz="2000" b="1" dirty="0" smtClean="0">
                <a:solidFill>
                  <a:srgbClr val="009999"/>
                </a:solidFill>
                <a:latin typeface="Tahoma" pitchFamily="34" charset="0"/>
                <a:ea typeface="Tahoma" pitchFamily="34" charset="0"/>
                <a:cs typeface="Tahoma" pitchFamily="34" charset="0"/>
              </a:rPr>
              <a:t>الشعور بالتيبس وبعض الآلام في المفصل في الصباح عند الاستيقاظ من النوم </a:t>
            </a: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يشكو معظم المرضى من الألم المصاحب لصعود وهبوط السلم</a:t>
            </a:r>
          </a:p>
          <a:p>
            <a:pPr algn="ctr"/>
            <a:r>
              <a:rPr lang="ar-SA" sz="2000" b="1" dirty="0" smtClean="0">
                <a:solidFill>
                  <a:srgbClr val="009999"/>
                </a:solidFill>
                <a:latin typeface="Tahoma" pitchFamily="34" charset="0"/>
                <a:ea typeface="Tahoma" pitchFamily="34" charset="0"/>
                <a:cs typeface="Tahoma" pitchFamily="34" charset="0"/>
              </a:rPr>
              <a:t> </a:t>
            </a:r>
          </a:p>
          <a:p>
            <a:pPr algn="ctr">
              <a:buNone/>
            </a:pPr>
            <a:r>
              <a:rPr lang="ar-SA" sz="2000" b="1" dirty="0" smtClean="0">
                <a:solidFill>
                  <a:srgbClr val="009999"/>
                </a:solidFill>
                <a:latin typeface="Tahoma" pitchFamily="34" charset="0"/>
                <a:ea typeface="Tahoma" pitchFamily="34" charset="0"/>
                <a:cs typeface="Tahoma" pitchFamily="34" charset="0"/>
              </a:rPr>
              <a:t>  </a:t>
            </a:r>
            <a:r>
              <a:rPr lang="ar-SA" sz="2000" b="1" dirty="0" smtClean="0">
                <a:solidFill>
                  <a:schemeClr val="accent2">
                    <a:lumMod val="60000"/>
                    <a:lumOff val="40000"/>
                  </a:schemeClr>
                </a:solidFill>
                <a:latin typeface="Tahoma" pitchFamily="34" charset="0"/>
                <a:ea typeface="Tahoma" pitchFamily="34" charset="0"/>
                <a:cs typeface="Tahoma" pitchFamily="34" charset="0"/>
              </a:rPr>
              <a:t>علاج التهــاب المفاصل</a:t>
            </a:r>
          </a:p>
          <a:p>
            <a:pPr algn="ctr">
              <a:buNone/>
            </a:pPr>
            <a:endParaRPr lang="ar-SA" sz="2000" b="1" dirty="0" smtClean="0">
              <a:solidFill>
                <a:schemeClr val="accent2">
                  <a:lumMod val="60000"/>
                  <a:lumOff val="40000"/>
                </a:schemeClr>
              </a:solidFill>
              <a:latin typeface="Tahoma" pitchFamily="34" charset="0"/>
              <a:ea typeface="Tahoma" pitchFamily="34" charset="0"/>
              <a:cs typeface="Tahoma" pitchFamily="34" charset="0"/>
            </a:endParaRP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يعطى المريض </a:t>
            </a:r>
            <a:r>
              <a:rPr lang="ar-SA" sz="2000" b="1" dirty="0" err="1" smtClean="0">
                <a:solidFill>
                  <a:srgbClr val="009999"/>
                </a:solidFill>
                <a:latin typeface="Tahoma" pitchFamily="34" charset="0"/>
                <a:ea typeface="Tahoma" pitchFamily="34" charset="0"/>
                <a:cs typeface="Tahoma" pitchFamily="34" charset="0"/>
              </a:rPr>
              <a:t>الأدويه</a:t>
            </a:r>
            <a:r>
              <a:rPr lang="ar-SA" sz="2000" b="1" dirty="0" smtClean="0">
                <a:solidFill>
                  <a:srgbClr val="009999"/>
                </a:solidFill>
                <a:latin typeface="Tahoma" pitchFamily="34" charset="0"/>
                <a:ea typeface="Tahoma" pitchFamily="34" charset="0"/>
                <a:cs typeface="Tahoma" pitchFamily="34" charset="0"/>
              </a:rPr>
              <a:t> المضادة للالتهابات مع عدم استعمال عقار </a:t>
            </a:r>
            <a:r>
              <a:rPr lang="ar-SA" sz="2000" b="1" dirty="0" err="1" smtClean="0">
                <a:solidFill>
                  <a:srgbClr val="009999"/>
                </a:solidFill>
                <a:latin typeface="Tahoma" pitchFamily="34" charset="0"/>
                <a:ea typeface="Tahoma" pitchFamily="34" charset="0"/>
                <a:cs typeface="Tahoma" pitchFamily="34" charset="0"/>
              </a:rPr>
              <a:t>الكورتيزون</a:t>
            </a:r>
            <a:endParaRPr lang="ar-SA" sz="2000" b="1" dirty="0" smtClean="0">
              <a:solidFill>
                <a:srgbClr val="009999"/>
              </a:solidFill>
              <a:latin typeface="Tahoma" pitchFamily="34" charset="0"/>
              <a:ea typeface="Tahoma" pitchFamily="34" charset="0"/>
              <a:cs typeface="Tahoma" pitchFamily="34" charset="0"/>
            </a:endParaRP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العلاج الطبيعي </a:t>
            </a: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التدخل الجراحي </a:t>
            </a:r>
            <a:r>
              <a:rPr lang="ar-SA" sz="2000" b="1" dirty="0" err="1" smtClean="0">
                <a:solidFill>
                  <a:srgbClr val="009999"/>
                </a:solidFill>
                <a:latin typeface="Tahoma" pitchFamily="34" charset="0"/>
                <a:ea typeface="Tahoma" pitchFamily="34" charset="0"/>
                <a:cs typeface="Tahoma" pitchFamily="34" charset="0"/>
              </a:rPr>
              <a:t>بـ</a:t>
            </a:r>
            <a:r>
              <a:rPr lang="ar-SA" sz="2000" b="1" dirty="0" smtClean="0">
                <a:solidFill>
                  <a:srgbClr val="009999"/>
                </a:solidFill>
                <a:latin typeface="Tahoma" pitchFamily="34" charset="0"/>
                <a:ea typeface="Tahoma" pitchFamily="34" charset="0"/>
                <a:cs typeface="Tahoma" pitchFamily="34" charset="0"/>
              </a:rPr>
              <a:t> </a:t>
            </a:r>
            <a:r>
              <a:rPr lang="ar-SA" sz="2000" b="1" dirty="0" err="1" smtClean="0">
                <a:solidFill>
                  <a:srgbClr val="009999"/>
                </a:solidFill>
                <a:latin typeface="Tahoma" pitchFamily="34" charset="0"/>
                <a:ea typeface="Tahoma" pitchFamily="34" charset="0"/>
                <a:cs typeface="Tahoma" pitchFamily="34" charset="0"/>
              </a:rPr>
              <a:t>إستبدال</a:t>
            </a:r>
            <a:r>
              <a:rPr lang="ar-SA" sz="2000" b="1" dirty="0" smtClean="0">
                <a:solidFill>
                  <a:srgbClr val="009999"/>
                </a:solidFill>
                <a:latin typeface="Tahoma" pitchFamily="34" charset="0"/>
                <a:ea typeface="Tahoma" pitchFamily="34" charset="0"/>
                <a:cs typeface="Tahoma" pitchFamily="34" charset="0"/>
              </a:rPr>
              <a:t> المفصل المصاب بآخر صناعي </a:t>
            </a:r>
          </a:p>
        </p:txBody>
      </p:sp>
      <p:pic>
        <p:nvPicPr>
          <p:cNvPr id="17" name="صورة 16" descr="خلفية.png"/>
          <p:cNvPicPr>
            <a:picLocks noChangeAspect="1"/>
          </p:cNvPicPr>
          <p:nvPr/>
        </p:nvPicPr>
        <p:blipFill>
          <a:blip r:embed="rId3" cstate="print"/>
          <a:stretch>
            <a:fillRect/>
          </a:stretch>
        </p:blipFill>
        <p:spPr>
          <a:xfrm>
            <a:off x="7162800" y="1447800"/>
            <a:ext cx="762000" cy="762000"/>
          </a:xfrm>
          <a:prstGeom prst="ellipse">
            <a:avLst/>
          </a:prstGeom>
          <a:ln>
            <a:noFill/>
          </a:ln>
          <a:effectLst>
            <a:softEdge rad="112500"/>
          </a:effectLst>
        </p:spPr>
      </p:pic>
      <p:pic>
        <p:nvPicPr>
          <p:cNvPr id="18" name="صورة 17" descr="خلفية.png"/>
          <p:cNvPicPr>
            <a:picLocks noChangeAspect="1"/>
          </p:cNvPicPr>
          <p:nvPr/>
        </p:nvPicPr>
        <p:blipFill>
          <a:blip r:embed="rId3" cstate="print"/>
          <a:stretch>
            <a:fillRect/>
          </a:stretch>
        </p:blipFill>
        <p:spPr>
          <a:xfrm>
            <a:off x="5181600" y="1447800"/>
            <a:ext cx="762000" cy="762000"/>
          </a:xfrm>
          <a:prstGeom prst="ellipse">
            <a:avLst/>
          </a:prstGeom>
          <a:ln>
            <a:noFill/>
          </a:ln>
          <a:effectLst>
            <a:softEdge rad="112500"/>
          </a:effectLst>
        </p:spPr>
      </p:pic>
      <p:pic>
        <p:nvPicPr>
          <p:cNvPr id="19" name="صورة 18" descr="خلفية.png"/>
          <p:cNvPicPr>
            <a:picLocks noChangeAspect="1"/>
          </p:cNvPicPr>
          <p:nvPr/>
        </p:nvPicPr>
        <p:blipFill>
          <a:blip r:embed="rId3" cstate="print"/>
          <a:stretch>
            <a:fillRect/>
          </a:stretch>
        </p:blipFill>
        <p:spPr>
          <a:xfrm>
            <a:off x="6248400" y="1447800"/>
            <a:ext cx="762000" cy="762000"/>
          </a:xfrm>
          <a:prstGeom prst="ellipse">
            <a:avLst/>
          </a:prstGeom>
          <a:ln>
            <a:noFill/>
          </a:ln>
          <a:effectLst>
            <a:softEdge rad="112500"/>
          </a:effectLst>
        </p:spPr>
      </p:pic>
      <p:sp>
        <p:nvSpPr>
          <p:cNvPr id="20" name="وسيلة شرح على شكل سحابة 19"/>
          <p:cNvSpPr/>
          <p:nvPr/>
        </p:nvSpPr>
        <p:spPr>
          <a:xfrm>
            <a:off x="0" y="0"/>
            <a:ext cx="3810000" cy="2286000"/>
          </a:xfrm>
          <a:prstGeom prst="cloudCallout">
            <a:avLst>
              <a:gd name="adj1" fmla="val 59152"/>
              <a:gd name="adj2" fmla="val 48046"/>
            </a:avLst>
          </a:prstGeom>
          <a:solidFill>
            <a:srgbClr val="E8E8E8"/>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93CDDD"/>
                </a:solidFill>
              </a:rPr>
              <a:t>أعراض وعلاج التهاب المفاصل </a:t>
            </a:r>
            <a:endParaRPr lang="ar-SA" sz="4000" b="1" dirty="0" smtClean="0">
              <a:solidFill>
                <a:srgbClr val="93CDDD"/>
              </a:solidFill>
              <a:latin typeface="Adobe Arabic" pitchFamily="18" charset="-78"/>
              <a:cs typeface="Adobe Arabic" pitchFamily="18"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pic>
        <p:nvPicPr>
          <p:cNvPr id="9" name="صورة 8" descr="خلفية.png"/>
          <p:cNvPicPr>
            <a:picLocks noChangeAspect="1"/>
          </p:cNvPicPr>
          <p:nvPr/>
        </p:nvPicPr>
        <p:blipFill>
          <a:blip r:embed="rId3" cstate="print">
            <a:lum/>
          </a:blip>
          <a:stretch>
            <a:fillRect/>
          </a:stretch>
        </p:blipFill>
        <p:spPr>
          <a:xfrm>
            <a:off x="5943600" y="1524000"/>
            <a:ext cx="2971799" cy="3000298"/>
          </a:xfrm>
          <a:prstGeom prst="ellipse">
            <a:avLst/>
          </a:prstGeom>
        </p:spPr>
      </p:pic>
      <p:sp>
        <p:nvSpPr>
          <p:cNvPr id="11" name="شكل بيضاوي 10"/>
          <p:cNvSpPr/>
          <p:nvPr/>
        </p:nvSpPr>
        <p:spPr>
          <a:xfrm>
            <a:off x="6248400" y="1752600"/>
            <a:ext cx="2362200" cy="2543098"/>
          </a:xfrm>
          <a:prstGeom prst="ellipse">
            <a:avLst/>
          </a:prstGeom>
          <a:noFill/>
          <a:ln w="7620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قوس كبير مزدوج 11"/>
          <p:cNvSpPr/>
          <p:nvPr/>
        </p:nvSpPr>
        <p:spPr>
          <a:xfrm>
            <a:off x="381000" y="2638502"/>
            <a:ext cx="5410200" cy="1400098"/>
          </a:xfrm>
          <a:prstGeom prst="bracePair">
            <a:avLst>
              <a:gd name="adj" fmla="val 8016"/>
            </a:avLst>
          </a:prstGeom>
          <a:ln w="38100">
            <a:solidFill>
              <a:srgbClr val="009999"/>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3" name="مربع نص 12"/>
          <p:cNvSpPr txBox="1"/>
          <p:nvPr/>
        </p:nvSpPr>
        <p:spPr>
          <a:xfrm>
            <a:off x="228600" y="2895600"/>
            <a:ext cx="5486400" cy="923330"/>
          </a:xfrm>
          <a:prstGeom prst="rect">
            <a:avLst/>
          </a:prstGeom>
          <a:noFill/>
        </p:spPr>
        <p:txBody>
          <a:bodyPr wrap="square" rtlCol="1">
            <a:spAutoFit/>
          </a:bodyPr>
          <a:lstStyle/>
          <a:p>
            <a:pPr algn="ctr"/>
            <a:r>
              <a:rPr lang="ar-SA" sz="5400" b="1" dirty="0" smtClean="0">
                <a:solidFill>
                  <a:srgbClr val="AE1C5B"/>
                </a:solidFill>
                <a:latin typeface="Andalus" pitchFamily="18" charset="-78"/>
                <a:cs typeface="Andalus" pitchFamily="18" charset="-78"/>
              </a:rPr>
              <a:t>خشونة المفاصل</a:t>
            </a:r>
            <a:endParaRPr lang="ar-SA" sz="5400" b="1" dirty="0">
              <a:solidFill>
                <a:srgbClr val="AE1C5B"/>
              </a:solidFill>
              <a:latin typeface="Andalus" pitchFamily="18" charset="-78"/>
              <a:cs typeface="Andalus" pitchFamily="18" charset="-78"/>
            </a:endParaRPr>
          </a:p>
        </p:txBody>
      </p:sp>
      <p:sp>
        <p:nvSpPr>
          <p:cNvPr id="14" name="مستطيل 13"/>
          <p:cNvSpPr/>
          <p:nvPr/>
        </p:nvSpPr>
        <p:spPr>
          <a:xfrm>
            <a:off x="6436378" y="2181302"/>
            <a:ext cx="1869422" cy="1569660"/>
          </a:xfrm>
          <a:prstGeom prst="rect">
            <a:avLst/>
          </a:prstGeom>
        </p:spPr>
        <p:txBody>
          <a:bodyPr wrap="none">
            <a:spAutoFit/>
          </a:bodyPr>
          <a:lstStyle/>
          <a:p>
            <a:pPr algn="ctr"/>
            <a:r>
              <a:rPr lang="ar-SA" sz="9600" b="1" dirty="0" smtClean="0">
                <a:solidFill>
                  <a:srgbClr val="009999"/>
                </a:solidFill>
                <a:latin typeface="Andalus" pitchFamily="18" charset="-78"/>
                <a:cs typeface="Andalus" pitchFamily="18" charset="-78"/>
              </a:rPr>
              <a:t>ثالثاً</a:t>
            </a:r>
            <a:r>
              <a:rPr lang="ar-SA" sz="9600" b="1" dirty="0" smtClean="0">
                <a:solidFill>
                  <a:schemeClr val="accent5">
                    <a:lumMod val="60000"/>
                    <a:lumOff val="40000"/>
                  </a:schemeClr>
                </a:solidFill>
                <a:latin typeface="Andalus" pitchFamily="18" charset="-78"/>
                <a:cs typeface="Andalus" pitchFamily="18" charset="-78"/>
              </a:rPr>
              <a:t> </a:t>
            </a:r>
            <a:endParaRPr lang="ar-SA" sz="9600" b="1" dirty="0">
              <a:solidFill>
                <a:schemeClr val="accent5">
                  <a:lumMod val="60000"/>
                  <a:lumOff val="40000"/>
                </a:schemeClr>
              </a:solidFill>
              <a:latin typeface="Andalus" pitchFamily="18" charset="-78"/>
              <a:cs typeface="Andalus" pitchFamily="18" charset="-78"/>
            </a:endParaRPr>
          </a:p>
        </p:txBody>
      </p:sp>
      <p:sp>
        <p:nvSpPr>
          <p:cNvPr id="15" name="مستطيل 14"/>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7" name="شكل بيضاوي 16"/>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8" name="شكل بيضاوي 17"/>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شكل بيضاوي 18"/>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شكل بيضاوي 19"/>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53100"/>
            <a:ext cx="9144000" cy="1143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14" name="مستطيل مستدير الزوايا 13"/>
          <p:cNvSpPr/>
          <p:nvPr/>
        </p:nvSpPr>
        <p:spPr>
          <a:xfrm>
            <a:off x="4800600" y="12954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مربع نص 14"/>
          <p:cNvSpPr txBox="1"/>
          <p:nvPr/>
        </p:nvSpPr>
        <p:spPr>
          <a:xfrm>
            <a:off x="4419600" y="1295400"/>
            <a:ext cx="4876800" cy="769441"/>
          </a:xfrm>
          <a:prstGeom prst="rect">
            <a:avLst/>
          </a:prstGeom>
          <a:noFill/>
        </p:spPr>
        <p:txBody>
          <a:bodyPr wrap="square" rtlCol="1">
            <a:spAutoFit/>
          </a:bodyPr>
          <a:lstStyle/>
          <a:p>
            <a:pPr algn="ctr"/>
            <a:r>
              <a:rPr lang="ar-SA" sz="4400" b="1" dirty="0" smtClean="0">
                <a:solidFill>
                  <a:srgbClr val="AE1C5B"/>
                </a:solidFill>
                <a:latin typeface="Adobe Arabic" pitchFamily="18" charset="-78"/>
                <a:cs typeface="Adobe Arabic" pitchFamily="18" charset="-78"/>
              </a:rPr>
              <a:t>خشونة مفصل الركبة:</a:t>
            </a:r>
            <a:endParaRPr lang="ar-SA" sz="4400" b="1" dirty="0">
              <a:solidFill>
                <a:srgbClr val="AE1C5B"/>
              </a:solidFill>
              <a:latin typeface="Adobe Arabic" pitchFamily="18" charset="-78"/>
              <a:cs typeface="Adobe Arabic" pitchFamily="18" charset="-78"/>
            </a:endParaRPr>
          </a:p>
        </p:txBody>
      </p:sp>
      <p:sp>
        <p:nvSpPr>
          <p:cNvPr id="17" name="مربع نص 16"/>
          <p:cNvSpPr txBox="1"/>
          <p:nvPr/>
        </p:nvSpPr>
        <p:spPr>
          <a:xfrm>
            <a:off x="457200" y="2209800"/>
            <a:ext cx="7696200" cy="3539430"/>
          </a:xfrm>
          <a:prstGeom prst="rect">
            <a:avLst/>
          </a:prstGeom>
          <a:noFill/>
        </p:spPr>
        <p:txBody>
          <a:bodyPr wrap="square" rtlCol="1">
            <a:spAutoFit/>
          </a:bodyPr>
          <a:lstStyle/>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خشونة الركبة مرض ينتج عن تآكل الغضاريف الناعمة التي تغطي سطح المفصل والتي تساعد على نعومة الحركة.</a:t>
            </a:r>
          </a:p>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ويصاحب هذا التآكل ( </a:t>
            </a:r>
            <a:r>
              <a:rPr lang="ar-SA" sz="3200" b="1" dirty="0" smtClean="0">
                <a:ln>
                  <a:solidFill>
                    <a:srgbClr val="009999"/>
                  </a:solidFill>
                </a:ln>
                <a:solidFill>
                  <a:srgbClr val="93CDDD"/>
                </a:solidFill>
                <a:latin typeface="Traditional Arabic" pitchFamily="18" charset="-78"/>
                <a:ea typeface="Tahoma" pitchFamily="34" charset="0"/>
                <a:cs typeface="Traditional Arabic" pitchFamily="18" charset="-78"/>
              </a:rPr>
              <a:t>الخشونة</a:t>
            </a:r>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     </a:t>
            </a:r>
            <a:r>
              <a:rPr lang="ar-SA" sz="3200" b="1" dirty="0" smtClean="0">
                <a:ln>
                  <a:solidFill>
                    <a:srgbClr val="AE1C5B"/>
                  </a:solidFill>
                </a:ln>
                <a:solidFill>
                  <a:srgbClr val="F2DCDB"/>
                </a:solidFill>
                <a:latin typeface="Traditional Arabic" pitchFamily="18" charset="-78"/>
                <a:ea typeface="Tahoma" pitchFamily="34" charset="0"/>
                <a:cs typeface="Traditional Arabic" pitchFamily="18" charset="-78"/>
              </a:rPr>
              <a:t>التهاب في الغشاء المبطن للمفصل.</a:t>
            </a:r>
          </a:p>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a:t>
            </a:r>
            <a:r>
              <a:rPr lang="ar-SA" sz="3200" b="1" dirty="0" smtClean="0">
                <a:ln>
                  <a:solidFill>
                    <a:srgbClr val="009999"/>
                  </a:solidFill>
                </a:ln>
                <a:solidFill>
                  <a:srgbClr val="93CDDD"/>
                </a:solidFill>
                <a:latin typeface="Traditional Arabic" pitchFamily="18" charset="-78"/>
                <a:ea typeface="Tahoma" pitchFamily="34" charset="0"/>
                <a:cs typeface="Traditional Arabic" pitchFamily="18" charset="-78"/>
              </a:rPr>
              <a:t>الغشاء </a:t>
            </a:r>
            <a:r>
              <a:rPr lang="ar-SA" sz="3200" b="1" dirty="0" err="1" smtClean="0">
                <a:ln>
                  <a:solidFill>
                    <a:srgbClr val="009999"/>
                  </a:solidFill>
                </a:ln>
                <a:solidFill>
                  <a:srgbClr val="93CDDD"/>
                </a:solidFill>
                <a:latin typeface="Traditional Arabic" pitchFamily="18" charset="-78"/>
                <a:ea typeface="Tahoma" pitchFamily="34" charset="0"/>
                <a:cs typeface="Traditional Arabic" pitchFamily="18" charset="-78"/>
              </a:rPr>
              <a:t>السينوفي</a:t>
            </a:r>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a:t>
            </a:r>
            <a:r>
              <a:rPr lang="ar-SA" sz="3200" b="1" dirty="0" smtClean="0">
                <a:ln>
                  <a:solidFill>
                    <a:srgbClr val="AE1C5B"/>
                  </a:solidFill>
                </a:ln>
                <a:solidFill>
                  <a:srgbClr val="F2DCDB"/>
                </a:solidFill>
                <a:latin typeface="Traditional Arabic" pitchFamily="18" charset="-78"/>
                <a:ea typeface="Tahoma" pitchFamily="34" charset="0"/>
                <a:cs typeface="Traditional Arabic" pitchFamily="18" charset="-78"/>
              </a:rPr>
              <a:t>المسئول عن إفراز السائل الذي يساعد على تزييت سطح المفصل .</a:t>
            </a:r>
          </a:p>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وهذا الالتهاب يؤدي إلى حدوث </a:t>
            </a:r>
            <a:r>
              <a:rPr lang="ar-SA" sz="3200" b="1" dirty="0" err="1" smtClean="0">
                <a:solidFill>
                  <a:schemeClr val="accent5">
                    <a:lumMod val="75000"/>
                  </a:schemeClr>
                </a:solidFill>
                <a:latin typeface="Traditional Arabic" pitchFamily="18" charset="-78"/>
                <a:ea typeface="Tahoma" pitchFamily="34" charset="0"/>
                <a:cs typeface="Traditional Arabic" pitchFamily="18" charset="-78"/>
              </a:rPr>
              <a:t>ارتشاح</a:t>
            </a:r>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 تجمع الماء ) بالركبة.</a:t>
            </a:r>
          </a:p>
        </p:txBody>
      </p:sp>
      <p:sp>
        <p:nvSpPr>
          <p:cNvPr id="23" name="مستطيل 22"/>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مستطيل 23"/>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مربع نص 24"/>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6" name="شكل بيضاوي 25"/>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7" name="شكل بيضاوي 26"/>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8" name="شكل بيضاوي 27"/>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9" name="شكل بيضاوي 28"/>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0" name="شكل بيضاوي 29"/>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1" name="شكل بيضاوي 30"/>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cxnSp>
        <p:nvCxnSpPr>
          <p:cNvPr id="33" name="رابط كسهم مستقيم 32"/>
          <p:cNvCxnSpPr/>
          <p:nvPr/>
        </p:nvCxnSpPr>
        <p:spPr>
          <a:xfrm rot="10800000">
            <a:off x="3886200" y="3503611"/>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رابط كسهم مستقيم 33"/>
          <p:cNvCxnSpPr/>
          <p:nvPr/>
        </p:nvCxnSpPr>
        <p:spPr>
          <a:xfrm rot="10800000">
            <a:off x="5486400" y="4494211"/>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مستطيل 34"/>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9" name="خماسي 8"/>
          <p:cNvSpPr/>
          <p:nvPr/>
        </p:nvSpPr>
        <p:spPr>
          <a:xfrm>
            <a:off x="0" y="12954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AE1C5B"/>
                </a:solidFill>
                <a:latin typeface="Adobe Arabic" pitchFamily="18" charset="-78"/>
                <a:cs typeface="Adobe Arabic" pitchFamily="18" charset="-78"/>
              </a:rPr>
              <a:t>أسباب خشونة مفصل الركبة</a:t>
            </a:r>
            <a:endParaRPr lang="ar-SA" sz="3200" b="1" dirty="0">
              <a:solidFill>
                <a:srgbClr val="AE1C5B"/>
              </a:solidFill>
              <a:latin typeface="Adobe Arabic" pitchFamily="18" charset="-78"/>
              <a:cs typeface="Adobe Arabic" pitchFamily="18" charset="-78"/>
            </a:endParaRPr>
          </a:p>
        </p:txBody>
      </p:sp>
      <p:sp>
        <p:nvSpPr>
          <p:cNvPr id="13" name="مستطيل مستدير الزوايا 12"/>
          <p:cNvSpPr/>
          <p:nvPr/>
        </p:nvSpPr>
        <p:spPr>
          <a:xfrm>
            <a:off x="70104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الوراثة</a:t>
            </a:r>
            <a:endParaRPr lang="ar-SA" sz="2400" b="1" dirty="0">
              <a:solidFill>
                <a:srgbClr val="009999"/>
              </a:solidFill>
              <a:latin typeface="Tahoma" pitchFamily="34" charset="0"/>
              <a:ea typeface="Tahoma" pitchFamily="34" charset="0"/>
              <a:cs typeface="Tahoma" pitchFamily="34" charset="0"/>
            </a:endParaRPr>
          </a:p>
        </p:txBody>
      </p:sp>
      <p:sp>
        <p:nvSpPr>
          <p:cNvPr id="14" name="مستطيل مستدير الزوايا 13"/>
          <p:cNvSpPr/>
          <p:nvPr/>
        </p:nvSpPr>
        <p:spPr>
          <a:xfrm>
            <a:off x="6553200" y="48768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009999"/>
                </a:solidFill>
                <a:latin typeface="Tahoma" pitchFamily="34" charset="0"/>
                <a:ea typeface="Tahoma" pitchFamily="34" charset="0"/>
                <a:cs typeface="Tahoma" pitchFamily="34" charset="0"/>
              </a:rPr>
              <a:t>الإجهاد المتكرر للركبة</a:t>
            </a:r>
            <a:endParaRPr lang="ar-SA" sz="2000" b="1" dirty="0">
              <a:solidFill>
                <a:srgbClr val="009999"/>
              </a:solidFill>
              <a:latin typeface="Tahoma" pitchFamily="34" charset="0"/>
              <a:ea typeface="Tahoma" pitchFamily="34" charset="0"/>
              <a:cs typeface="Tahoma" pitchFamily="34" charset="0"/>
            </a:endParaRPr>
          </a:p>
        </p:txBody>
      </p:sp>
      <p:sp>
        <p:nvSpPr>
          <p:cNvPr id="16" name="مستطيل مستدير الزوايا 15"/>
          <p:cNvSpPr/>
          <p:nvPr/>
        </p:nvSpPr>
        <p:spPr>
          <a:xfrm>
            <a:off x="42672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تقوس الساقين</a:t>
            </a:r>
            <a:endParaRPr lang="ar-SA" sz="2400" b="1" dirty="0">
              <a:solidFill>
                <a:srgbClr val="009999"/>
              </a:solidFill>
              <a:latin typeface="Tahoma" pitchFamily="34" charset="0"/>
              <a:ea typeface="Tahoma" pitchFamily="34" charset="0"/>
              <a:cs typeface="Tahoma" pitchFamily="34" charset="0"/>
            </a:endParaRPr>
          </a:p>
        </p:txBody>
      </p:sp>
      <p:sp>
        <p:nvSpPr>
          <p:cNvPr id="17" name="مستطيل مستدير الزوايا 16"/>
          <p:cNvSpPr/>
          <p:nvPr/>
        </p:nvSpPr>
        <p:spPr>
          <a:xfrm>
            <a:off x="3962400" y="48768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إصابات الركبة</a:t>
            </a:r>
            <a:endParaRPr lang="ar-SA" sz="2400" b="1" dirty="0">
              <a:solidFill>
                <a:srgbClr val="009999"/>
              </a:solidFill>
              <a:latin typeface="Tahoma" pitchFamily="34" charset="0"/>
              <a:ea typeface="Tahoma" pitchFamily="34" charset="0"/>
              <a:cs typeface="Tahoma" pitchFamily="34" charset="0"/>
            </a:endParaRPr>
          </a:p>
        </p:txBody>
      </p:sp>
      <p:cxnSp>
        <p:nvCxnSpPr>
          <p:cNvPr id="24" name="رابط بشكل مرفق 23"/>
          <p:cNvCxnSpPr/>
          <p:nvPr/>
        </p:nvCxnSpPr>
        <p:spPr>
          <a:xfrm rot="5400000">
            <a:off x="1562100" y="3234490"/>
            <a:ext cx="609600" cy="381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مستطيل مستدير الزوايا 17"/>
          <p:cNvSpPr/>
          <p:nvPr/>
        </p:nvSpPr>
        <p:spPr>
          <a:xfrm>
            <a:off x="228600" y="38059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العمر</a:t>
            </a:r>
            <a:endParaRPr lang="ar-SA" sz="2400" b="1" dirty="0">
              <a:solidFill>
                <a:srgbClr val="009999"/>
              </a:solidFill>
              <a:latin typeface="Tahoma" pitchFamily="34" charset="0"/>
              <a:ea typeface="Tahoma" pitchFamily="34" charset="0"/>
              <a:cs typeface="Tahoma" pitchFamily="34" charset="0"/>
            </a:endParaRPr>
          </a:p>
        </p:txBody>
      </p:sp>
      <p:sp>
        <p:nvSpPr>
          <p:cNvPr id="15" name="مستطيل مستدير الزوايا 14"/>
          <p:cNvSpPr/>
          <p:nvPr/>
        </p:nvSpPr>
        <p:spPr>
          <a:xfrm>
            <a:off x="1600200" y="25105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الوزن الزائد</a:t>
            </a:r>
            <a:endParaRPr lang="ar-SA" sz="2400" b="1" dirty="0">
              <a:solidFill>
                <a:srgbClr val="009999"/>
              </a:solidFill>
              <a:latin typeface="Tahoma" pitchFamily="34" charset="0"/>
              <a:ea typeface="Tahoma" pitchFamily="34" charset="0"/>
              <a:cs typeface="Tahoma" pitchFamily="34" charset="0"/>
            </a:endParaRPr>
          </a:p>
        </p:txBody>
      </p:sp>
      <p:cxnSp>
        <p:nvCxnSpPr>
          <p:cNvPr id="26" name="رابط بشكل مرفق 25"/>
          <p:cNvCxnSpPr>
            <a:stCxn id="18" idx="3"/>
          </p:cNvCxnSpPr>
          <p:nvPr/>
        </p:nvCxnSpPr>
        <p:spPr>
          <a:xfrm>
            <a:off x="2209800" y="4186990"/>
            <a:ext cx="304800" cy="5334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مستطيل مستدير الزوايا 18"/>
          <p:cNvSpPr/>
          <p:nvPr/>
        </p:nvSpPr>
        <p:spPr>
          <a:xfrm>
            <a:off x="1219200" y="47965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جنس المريض</a:t>
            </a:r>
            <a:endParaRPr lang="ar-SA" sz="2400" b="1" dirty="0">
              <a:solidFill>
                <a:srgbClr val="009999"/>
              </a:solidFill>
              <a:latin typeface="Tahoma" pitchFamily="34" charset="0"/>
              <a:ea typeface="Tahoma" pitchFamily="34" charset="0"/>
              <a:cs typeface="Tahoma" pitchFamily="34" charset="0"/>
            </a:endParaRPr>
          </a:p>
        </p:txBody>
      </p:sp>
      <p:sp>
        <p:nvSpPr>
          <p:cNvPr id="31" name="مستطيل مستدير الزوايا 30"/>
          <p:cNvSpPr/>
          <p:nvPr/>
        </p:nvSpPr>
        <p:spPr>
          <a:xfrm>
            <a:off x="6629400" y="3657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الأمراض الروماتيزمية</a:t>
            </a:r>
            <a:endParaRPr lang="ar-SA" sz="2400" b="1" dirty="0">
              <a:solidFill>
                <a:srgbClr val="009999"/>
              </a:solidFill>
              <a:latin typeface="Tahoma" pitchFamily="34" charset="0"/>
              <a:ea typeface="Tahoma" pitchFamily="34" charset="0"/>
              <a:cs typeface="Tahoma" pitchFamily="34" charset="0"/>
            </a:endParaRPr>
          </a:p>
        </p:txBody>
      </p:sp>
      <p:cxnSp>
        <p:nvCxnSpPr>
          <p:cNvPr id="44" name="رابط بشكل مرفق 43"/>
          <p:cNvCxnSpPr>
            <a:stCxn id="14" idx="0"/>
          </p:cNvCxnSpPr>
          <p:nvPr/>
        </p:nvCxnSpPr>
        <p:spPr>
          <a:xfrm rot="16200000" flipV="1">
            <a:off x="7317205" y="4650205"/>
            <a:ext cx="376990" cy="76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بشكل مرفق 45"/>
          <p:cNvCxnSpPr/>
          <p:nvPr/>
        </p:nvCxnSpPr>
        <p:spPr>
          <a:xfrm flipV="1">
            <a:off x="3200400" y="5105400"/>
            <a:ext cx="685800" cy="76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رابط بشكل مرفق 47"/>
          <p:cNvCxnSpPr>
            <a:stCxn id="17" idx="3"/>
          </p:cNvCxnSpPr>
          <p:nvPr/>
        </p:nvCxnSpPr>
        <p:spPr>
          <a:xfrm>
            <a:off x="5943600" y="5257800"/>
            <a:ext cx="5334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بشكل مرفق 49"/>
          <p:cNvCxnSpPr>
            <a:stCxn id="13" idx="1"/>
          </p:cNvCxnSpPr>
          <p:nvPr/>
        </p:nvCxnSpPr>
        <p:spPr>
          <a:xfrm rot="10800000" flipV="1">
            <a:off x="6324600" y="2895600"/>
            <a:ext cx="685800" cy="76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رابط بشكل مرفق 53"/>
          <p:cNvCxnSpPr>
            <a:stCxn id="16" idx="1"/>
          </p:cNvCxnSpPr>
          <p:nvPr/>
        </p:nvCxnSpPr>
        <p:spPr>
          <a:xfrm rot="10800000" flipV="1">
            <a:off x="3657600" y="2895600"/>
            <a:ext cx="6096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شكل بيضاوي 54"/>
          <p:cNvSpPr/>
          <p:nvPr/>
        </p:nvSpPr>
        <p:spPr>
          <a:xfrm>
            <a:off x="8534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57" name="شكل بيضاوي 56"/>
          <p:cNvSpPr/>
          <p:nvPr/>
        </p:nvSpPr>
        <p:spPr>
          <a:xfrm>
            <a:off x="8610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61" name="مربع نص 60"/>
          <p:cNvSpPr txBox="1"/>
          <p:nvPr/>
        </p:nvSpPr>
        <p:spPr>
          <a:xfrm>
            <a:off x="5867400" y="2362200"/>
            <a:ext cx="381000" cy="646331"/>
          </a:xfrm>
          <a:prstGeom prst="rect">
            <a:avLst/>
          </a:prstGeom>
          <a:noFill/>
        </p:spPr>
        <p:txBody>
          <a:bodyPr wrap="square" rtlCol="1">
            <a:spAutoFit/>
          </a:bodyPr>
          <a:lstStyle/>
          <a:p>
            <a:endParaRPr lang="ar-SA" sz="3600" dirty="0">
              <a:solidFill>
                <a:srgbClr val="AE1C5B"/>
              </a:solidFill>
            </a:endParaRPr>
          </a:p>
        </p:txBody>
      </p:sp>
      <p:sp>
        <p:nvSpPr>
          <p:cNvPr id="69" name="شكل بيضاوي 68"/>
          <p:cNvSpPr/>
          <p:nvPr/>
        </p:nvSpPr>
        <p:spPr>
          <a:xfrm>
            <a:off x="3276600" y="2286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70" name="شكل بيضاوي 69"/>
          <p:cNvSpPr/>
          <p:nvPr/>
        </p:nvSpPr>
        <p:spPr>
          <a:xfrm>
            <a:off x="3352800" y="2362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79" name="شكل بيضاوي 78"/>
          <p:cNvSpPr/>
          <p:nvPr/>
        </p:nvSpPr>
        <p:spPr>
          <a:xfrm>
            <a:off x="8305800" y="3505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80" name="شكل بيضاوي 79"/>
          <p:cNvSpPr/>
          <p:nvPr/>
        </p:nvSpPr>
        <p:spPr>
          <a:xfrm>
            <a:off x="8382000" y="3581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8</a:t>
            </a:r>
          </a:p>
        </p:txBody>
      </p:sp>
      <p:sp>
        <p:nvSpPr>
          <p:cNvPr id="87" name="شكل بيضاوي 86"/>
          <p:cNvSpPr/>
          <p:nvPr/>
        </p:nvSpPr>
        <p:spPr>
          <a:xfrm>
            <a:off x="2743200" y="4648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88" name="شكل بيضاوي 87"/>
          <p:cNvSpPr/>
          <p:nvPr/>
        </p:nvSpPr>
        <p:spPr>
          <a:xfrm>
            <a:off x="2819400" y="4724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5</a:t>
            </a:r>
          </a:p>
        </p:txBody>
      </p:sp>
      <p:sp>
        <p:nvSpPr>
          <p:cNvPr id="89" name="شكل بيضاوي 88"/>
          <p:cNvSpPr/>
          <p:nvPr/>
        </p:nvSpPr>
        <p:spPr>
          <a:xfrm>
            <a:off x="5486400" y="47244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0" name="شكل بيضاوي 89"/>
          <p:cNvSpPr/>
          <p:nvPr/>
        </p:nvSpPr>
        <p:spPr>
          <a:xfrm>
            <a:off x="5562600" y="48006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6</a:t>
            </a:r>
          </a:p>
        </p:txBody>
      </p:sp>
      <p:sp>
        <p:nvSpPr>
          <p:cNvPr id="91" name="شكل بيضاوي 90"/>
          <p:cNvSpPr/>
          <p:nvPr/>
        </p:nvSpPr>
        <p:spPr>
          <a:xfrm>
            <a:off x="1752600" y="36576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2" name="شكل بيضاوي 91"/>
          <p:cNvSpPr/>
          <p:nvPr/>
        </p:nvSpPr>
        <p:spPr>
          <a:xfrm>
            <a:off x="1828800" y="37338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
        <p:nvSpPr>
          <p:cNvPr id="93" name="شكل بيضاوي 92"/>
          <p:cNvSpPr/>
          <p:nvPr/>
        </p:nvSpPr>
        <p:spPr>
          <a:xfrm>
            <a:off x="8382000" y="4648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4" name="شكل بيضاوي 93"/>
          <p:cNvSpPr/>
          <p:nvPr/>
        </p:nvSpPr>
        <p:spPr>
          <a:xfrm>
            <a:off x="8458200" y="4724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7</a:t>
            </a:r>
          </a:p>
        </p:txBody>
      </p:sp>
      <p:sp>
        <p:nvSpPr>
          <p:cNvPr id="95" name="شكل بيضاوي 94"/>
          <p:cNvSpPr/>
          <p:nvPr/>
        </p:nvSpPr>
        <p:spPr>
          <a:xfrm>
            <a:off x="5867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6" name="شكل بيضاوي 95"/>
          <p:cNvSpPr/>
          <p:nvPr/>
        </p:nvSpPr>
        <p:spPr>
          <a:xfrm>
            <a:off x="5943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
        <p:nvSpPr>
          <p:cNvPr id="97" name="مستطيل 9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8" name="مستطيل 9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9" name="مربع نص 9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0" name="شكل بيضاوي 9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1" name="شكل بيضاوي 10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2" name="شكل بيضاوي 10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3" name="شكل بيضاوي 10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4" name="شكل بيضاوي 10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5" name="شكل بيضاوي 10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9" name="مستطيل 108"/>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lide(fromBottom)">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lide(fromBottom)">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slide(fromBottom)">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slide(fromBottom)">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slide(fromBottom)">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lide(fromBottom)">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slide(fromBottom)">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15" grpId="0" animBg="1"/>
      <p:bldP spid="19" grpId="0" animBg="1"/>
      <p:bldP spid="3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228600" y="5753100"/>
            <a:ext cx="96012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3" cstate="print"/>
          <a:srcRect t="64365" b="16036"/>
          <a:stretch>
            <a:fillRect/>
          </a:stretch>
        </p:blipFill>
        <p:spPr>
          <a:xfrm>
            <a:off x="0" y="5943600"/>
            <a:ext cx="9144000" cy="838200"/>
          </a:xfrm>
          <a:prstGeom prst="rect">
            <a:avLst/>
          </a:prstGeom>
        </p:spPr>
      </p:pic>
      <p:graphicFrame>
        <p:nvGraphicFramePr>
          <p:cNvPr id="9" name="رسم تخطيطي 8"/>
          <p:cNvGraphicFramePr/>
          <p:nvPr/>
        </p:nvGraphicFramePr>
        <p:xfrm>
          <a:off x="-762000" y="1143000"/>
          <a:ext cx="10668000" cy="5715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1" name="صورة 10" descr="خلفية.png"/>
          <p:cNvPicPr>
            <a:picLocks noChangeAspect="1"/>
          </p:cNvPicPr>
          <p:nvPr/>
        </p:nvPicPr>
        <p:blipFill>
          <a:blip r:embed="rId9" cstate="print"/>
          <a:stretch>
            <a:fillRect/>
          </a:stretch>
        </p:blipFill>
        <p:spPr>
          <a:xfrm>
            <a:off x="8077200" y="5867400"/>
            <a:ext cx="1066800" cy="1066800"/>
          </a:xfrm>
          <a:prstGeom prst="ellipse">
            <a:avLst/>
          </a:prstGeom>
          <a:ln>
            <a:noFill/>
          </a:ln>
          <a:effectLst>
            <a:softEdge rad="112500"/>
          </a:effectLst>
        </p:spPr>
      </p:pic>
      <p:pic>
        <p:nvPicPr>
          <p:cNvPr id="12" name="صورة 11" descr="خلفية.png"/>
          <p:cNvPicPr>
            <a:picLocks noChangeAspect="1"/>
          </p:cNvPicPr>
          <p:nvPr/>
        </p:nvPicPr>
        <p:blipFill>
          <a:blip r:embed="rId9" cstate="print"/>
          <a:stretch>
            <a:fillRect/>
          </a:stretch>
        </p:blipFill>
        <p:spPr>
          <a:xfrm>
            <a:off x="0" y="5867400"/>
            <a:ext cx="1066800" cy="1066800"/>
          </a:xfrm>
          <a:prstGeom prst="ellipse">
            <a:avLst/>
          </a:prstGeom>
          <a:ln>
            <a:noFill/>
          </a:ln>
          <a:effectLst>
            <a:softEdge rad="112500"/>
          </a:effectLst>
        </p:spPr>
      </p:pic>
      <p:sp>
        <p:nvSpPr>
          <p:cNvPr id="20" name="شكل بيضاوي 19"/>
          <p:cNvSpPr/>
          <p:nvPr/>
        </p:nvSpPr>
        <p:spPr>
          <a:xfrm>
            <a:off x="5029200" y="1143000"/>
            <a:ext cx="609600" cy="609600"/>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smtClean="0">
                <a:solidFill>
                  <a:srgbClr val="D99694"/>
                </a:solidFill>
                <a:latin typeface="Arabic Typesetting" pitchFamily="66" charset="-78"/>
                <a:cs typeface="Arabic Typesetting" pitchFamily="66" charset="-78"/>
              </a:rPr>
              <a:t>1</a:t>
            </a:r>
            <a:endParaRPr lang="ar-SA" sz="6000" b="1" dirty="0">
              <a:solidFill>
                <a:srgbClr val="D99694"/>
              </a:solidFill>
              <a:latin typeface="Arabic Typesetting" pitchFamily="66" charset="-78"/>
              <a:cs typeface="Arabic Typesetting" pitchFamily="66" charset="-78"/>
            </a:endParaRPr>
          </a:p>
        </p:txBody>
      </p:sp>
      <p:sp>
        <p:nvSpPr>
          <p:cNvPr id="22" name="شكل بيضاوي 21"/>
          <p:cNvSpPr/>
          <p:nvPr/>
        </p:nvSpPr>
        <p:spPr>
          <a:xfrm>
            <a:off x="7315200" y="3429000"/>
            <a:ext cx="609600" cy="609600"/>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smtClean="0">
                <a:solidFill>
                  <a:srgbClr val="D99694"/>
                </a:solidFill>
                <a:latin typeface="Arabic Typesetting" pitchFamily="66" charset="-78"/>
                <a:cs typeface="Arabic Typesetting" pitchFamily="66" charset="-78"/>
              </a:rPr>
              <a:t>2</a:t>
            </a:r>
            <a:endParaRPr lang="ar-SA" sz="6000" b="1" dirty="0">
              <a:solidFill>
                <a:srgbClr val="D99694"/>
              </a:solidFill>
              <a:latin typeface="Arabic Typesetting" pitchFamily="66" charset="-78"/>
              <a:cs typeface="Arabic Typesetting" pitchFamily="66" charset="-78"/>
            </a:endParaRPr>
          </a:p>
        </p:txBody>
      </p:sp>
      <p:sp>
        <p:nvSpPr>
          <p:cNvPr id="23" name="شكل بيضاوي 22"/>
          <p:cNvSpPr/>
          <p:nvPr/>
        </p:nvSpPr>
        <p:spPr>
          <a:xfrm>
            <a:off x="1295400" y="3276600"/>
            <a:ext cx="609600" cy="609600"/>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smtClean="0">
                <a:solidFill>
                  <a:srgbClr val="D99694"/>
                </a:solidFill>
                <a:latin typeface="Arabic Typesetting" pitchFamily="66" charset="-78"/>
                <a:cs typeface="Arabic Typesetting" pitchFamily="66" charset="-78"/>
              </a:rPr>
              <a:t>3</a:t>
            </a:r>
            <a:endParaRPr lang="ar-SA" sz="6000" b="1" dirty="0">
              <a:solidFill>
                <a:srgbClr val="D99694"/>
              </a:solidFill>
              <a:latin typeface="Arabic Typesetting" pitchFamily="66" charset="-78"/>
              <a:cs typeface="Arabic Typesetting" pitchFamily="66" charset="-78"/>
            </a:endParaRPr>
          </a:p>
        </p:txBody>
      </p:sp>
      <p:sp>
        <p:nvSpPr>
          <p:cNvPr id="38" name="مستطيل 37"/>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مستطيل 38"/>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0" name="مربع نص 39"/>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41" name="شكل بيضاوي 40"/>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2" name="شكل بيضاوي 41"/>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3" name="شكل بيضاوي 42"/>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4" name="شكل بيضاوي 43"/>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5" name="شكل بيضاوي 44"/>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6" name="شكل بيضاوي 45"/>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11" name="مربع نص 10"/>
          <p:cNvSpPr txBox="1"/>
          <p:nvPr/>
        </p:nvSpPr>
        <p:spPr>
          <a:xfrm>
            <a:off x="2731717" y="849868"/>
            <a:ext cx="6553200" cy="830997"/>
          </a:xfrm>
          <a:prstGeom prst="rect">
            <a:avLst/>
          </a:prstGeom>
          <a:noFill/>
        </p:spPr>
        <p:txBody>
          <a:bodyPr wrap="square" rtlCol="1">
            <a:spAutoFit/>
          </a:bodyPr>
          <a:lstStyle/>
          <a:p>
            <a:pPr algn="ctr"/>
            <a:r>
              <a:rPr lang="ar-SA" sz="4800" dirty="0" smtClean="0">
                <a:solidFill>
                  <a:srgbClr val="009999"/>
                </a:solidFill>
                <a:effectLst>
                  <a:outerShdw blurRad="38100" dist="38100" dir="2700000" algn="tl">
                    <a:srgbClr val="000000">
                      <a:alpha val="43137"/>
                    </a:srgbClr>
                  </a:outerShdw>
                </a:effectLst>
                <a:latin typeface="Adobe Arabic" pitchFamily="18" charset="-78"/>
                <a:cs typeface="Adobe Arabic" pitchFamily="18" charset="-78"/>
              </a:rPr>
              <a:t> ” علاج خشونة مفصل الركبة ”</a:t>
            </a:r>
            <a:endParaRPr lang="ar-SA" sz="4800" dirty="0">
              <a:solidFill>
                <a:srgbClr val="009999"/>
              </a:solidFill>
              <a:effectLst>
                <a:outerShdw blurRad="38100" dist="38100" dir="2700000" algn="tl">
                  <a:srgbClr val="000000">
                    <a:alpha val="43137"/>
                  </a:srgbClr>
                </a:outerShdw>
              </a:effectLst>
              <a:latin typeface="Adobe Arabic" pitchFamily="18" charset="-78"/>
              <a:cs typeface="Adobe Arabic" pitchFamily="18" charset="-78"/>
            </a:endParaRPr>
          </a:p>
        </p:txBody>
      </p:sp>
      <p:pic>
        <p:nvPicPr>
          <p:cNvPr id="12" name="صورة 11" descr="خلفية.png"/>
          <p:cNvPicPr>
            <a:picLocks noChangeAspect="1"/>
          </p:cNvPicPr>
          <p:nvPr/>
        </p:nvPicPr>
        <p:blipFill>
          <a:blip r:embed="rId3" cstate="print"/>
          <a:stretch>
            <a:fillRect/>
          </a:stretch>
        </p:blipFill>
        <p:spPr>
          <a:xfrm>
            <a:off x="8223859" y="1192768"/>
            <a:ext cx="990600" cy="990600"/>
          </a:xfrm>
          <a:prstGeom prst="ellipse">
            <a:avLst/>
          </a:prstGeom>
          <a:ln>
            <a:noFill/>
          </a:ln>
          <a:effectLst>
            <a:softEdge rad="112500"/>
          </a:effectLst>
        </p:spPr>
      </p:pic>
      <p:pic>
        <p:nvPicPr>
          <p:cNvPr id="13" name="صورة 12" descr="خلفية.png"/>
          <p:cNvPicPr>
            <a:picLocks noChangeAspect="1"/>
          </p:cNvPicPr>
          <p:nvPr/>
        </p:nvPicPr>
        <p:blipFill>
          <a:blip r:embed="rId3" cstate="print"/>
          <a:stretch>
            <a:fillRect/>
          </a:stretch>
        </p:blipFill>
        <p:spPr>
          <a:xfrm>
            <a:off x="228600" y="1219200"/>
            <a:ext cx="990600" cy="990600"/>
          </a:xfrm>
          <a:prstGeom prst="ellipse">
            <a:avLst/>
          </a:prstGeom>
          <a:ln>
            <a:noFill/>
          </a:ln>
          <a:effectLst>
            <a:softEdge rad="112500"/>
          </a:effectLst>
        </p:spPr>
      </p:pic>
      <p:sp>
        <p:nvSpPr>
          <p:cNvPr id="16" name="مربع نص 15"/>
          <p:cNvSpPr txBox="1"/>
          <p:nvPr/>
        </p:nvSpPr>
        <p:spPr>
          <a:xfrm>
            <a:off x="2057400" y="2743200"/>
            <a:ext cx="5334000" cy="707886"/>
          </a:xfrm>
          <a:prstGeom prst="rect">
            <a:avLst/>
          </a:prstGeom>
          <a:noFill/>
        </p:spPr>
        <p:txBody>
          <a:bodyPr wrap="square" rtlCol="1">
            <a:spAutoFit/>
          </a:bodyPr>
          <a:lstStyle/>
          <a:p>
            <a:r>
              <a:rPr lang="ar-SA" sz="4000" b="1" dirty="0" smtClean="0">
                <a:solidFill>
                  <a:srgbClr val="AE1C5B"/>
                </a:solidFill>
                <a:latin typeface="Tahoma" pitchFamily="34" charset="0"/>
                <a:ea typeface="Tahoma" pitchFamily="34" charset="0"/>
                <a:cs typeface="Tahoma" pitchFamily="34" charset="0"/>
              </a:rPr>
              <a:t>ينقسم إلى قسمين </a:t>
            </a:r>
            <a:endParaRPr lang="ar-SA" sz="4000" b="1" dirty="0">
              <a:solidFill>
                <a:srgbClr val="AE1C5B"/>
              </a:solidFill>
              <a:latin typeface="Tahoma" pitchFamily="34" charset="0"/>
              <a:ea typeface="Tahoma" pitchFamily="34" charset="0"/>
              <a:cs typeface="Tahoma" pitchFamily="34" charset="0"/>
            </a:endParaRPr>
          </a:p>
        </p:txBody>
      </p:sp>
      <p:cxnSp>
        <p:nvCxnSpPr>
          <p:cNvPr id="22" name="رابط بشكل مرفق 21"/>
          <p:cNvCxnSpPr/>
          <p:nvPr/>
        </p:nvCxnSpPr>
        <p:spPr>
          <a:xfrm rot="16200000" flipH="1">
            <a:off x="5791200" y="3581400"/>
            <a:ext cx="685800" cy="381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مربع نص 25"/>
          <p:cNvSpPr txBox="1"/>
          <p:nvPr/>
        </p:nvSpPr>
        <p:spPr>
          <a:xfrm>
            <a:off x="4876800" y="4278868"/>
            <a:ext cx="2667000" cy="400110"/>
          </a:xfrm>
          <a:prstGeom prst="rect">
            <a:avLst/>
          </a:prstGeom>
          <a:noFill/>
        </p:spPr>
        <p:txBody>
          <a:bodyPr wrap="square" rtlCol="1">
            <a:spAutoFit/>
          </a:bodyPr>
          <a:lstStyle/>
          <a:p>
            <a:r>
              <a:rPr lang="ar-SA" sz="2000" b="1" dirty="0" smtClean="0">
                <a:solidFill>
                  <a:srgbClr val="AE1C5B"/>
                </a:solidFill>
                <a:latin typeface="Tahoma" pitchFamily="34" charset="0"/>
                <a:ea typeface="Tahoma" pitchFamily="34" charset="0"/>
                <a:cs typeface="Tahoma" pitchFamily="34" charset="0"/>
              </a:rPr>
              <a:t>العلاج غير الجراحي</a:t>
            </a:r>
            <a:endParaRPr lang="ar-SA" sz="2000" b="1" dirty="0">
              <a:solidFill>
                <a:srgbClr val="AE1C5B"/>
              </a:solidFill>
              <a:latin typeface="Tahoma" pitchFamily="34" charset="0"/>
              <a:ea typeface="Tahoma" pitchFamily="34" charset="0"/>
              <a:cs typeface="Tahoma" pitchFamily="34" charset="0"/>
            </a:endParaRPr>
          </a:p>
        </p:txBody>
      </p:sp>
      <p:cxnSp>
        <p:nvCxnSpPr>
          <p:cNvPr id="28" name="رابط بشكل مرفق 27"/>
          <p:cNvCxnSpPr/>
          <p:nvPr/>
        </p:nvCxnSpPr>
        <p:spPr>
          <a:xfrm rot="5400000">
            <a:off x="3390900" y="3543300"/>
            <a:ext cx="685800" cy="457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مربع نص 28"/>
          <p:cNvSpPr txBox="1"/>
          <p:nvPr/>
        </p:nvSpPr>
        <p:spPr>
          <a:xfrm>
            <a:off x="2209800" y="4267200"/>
            <a:ext cx="2667000" cy="461665"/>
          </a:xfrm>
          <a:prstGeom prst="rect">
            <a:avLst/>
          </a:prstGeom>
          <a:noFill/>
        </p:spPr>
        <p:txBody>
          <a:bodyPr wrap="square" rtlCol="1">
            <a:spAutoFit/>
          </a:bodyPr>
          <a:lstStyle/>
          <a:p>
            <a:r>
              <a:rPr lang="ar-SA" sz="2000" b="1" dirty="0" smtClean="0">
                <a:solidFill>
                  <a:srgbClr val="AE1C5B"/>
                </a:solidFill>
                <a:latin typeface="Tahoma" pitchFamily="34" charset="0"/>
                <a:ea typeface="Tahoma" pitchFamily="34" charset="0"/>
                <a:cs typeface="Tahoma" pitchFamily="34" charset="0"/>
              </a:rPr>
              <a:t>العلاج</a:t>
            </a:r>
            <a:r>
              <a:rPr lang="ar-SA" sz="2400" b="1" dirty="0" smtClean="0">
                <a:solidFill>
                  <a:srgbClr val="AE1C5B"/>
                </a:solidFill>
                <a:latin typeface="Tahoma" pitchFamily="34" charset="0"/>
                <a:ea typeface="Tahoma" pitchFamily="34" charset="0"/>
                <a:cs typeface="Tahoma" pitchFamily="34" charset="0"/>
              </a:rPr>
              <a:t> </a:t>
            </a:r>
            <a:r>
              <a:rPr lang="ar-SA" sz="2000" b="1" dirty="0" smtClean="0">
                <a:solidFill>
                  <a:srgbClr val="AE1C5B"/>
                </a:solidFill>
                <a:latin typeface="Tahoma" pitchFamily="34" charset="0"/>
                <a:ea typeface="Tahoma" pitchFamily="34" charset="0"/>
                <a:cs typeface="Tahoma" pitchFamily="34" charset="0"/>
              </a:rPr>
              <a:t>الجراحي</a:t>
            </a:r>
            <a:endParaRPr lang="ar-SA" sz="2400" b="1" dirty="0">
              <a:solidFill>
                <a:srgbClr val="AE1C5B"/>
              </a:solidFill>
              <a:latin typeface="Tahoma" pitchFamily="34" charset="0"/>
              <a:ea typeface="Tahoma" pitchFamily="34" charset="0"/>
              <a:cs typeface="Tahoma" pitchFamily="34" charset="0"/>
            </a:endParaRPr>
          </a:p>
        </p:txBody>
      </p:sp>
      <p:sp>
        <p:nvSpPr>
          <p:cNvPr id="31" name="مستطيل ذو زوايا قطرية مستديرة 30"/>
          <p:cNvSpPr/>
          <p:nvPr/>
        </p:nvSpPr>
        <p:spPr>
          <a:xfrm>
            <a:off x="533400" y="1752600"/>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تغيير أسلوب الحياة : </a:t>
            </a:r>
            <a:r>
              <a:rPr lang="ar-SA" sz="2400" b="1" dirty="0" smtClean="0">
                <a:solidFill>
                  <a:srgbClr val="009999"/>
                </a:solidFill>
                <a:latin typeface="Traditional Arabic" pitchFamily="18" charset="-78"/>
                <a:ea typeface="Tahoma" pitchFamily="34" charset="0"/>
                <a:cs typeface="Traditional Arabic" pitchFamily="18" charset="-78"/>
              </a:rPr>
              <a:t>وذلك بتقليل الأحمال على مفصل الركبة</a:t>
            </a:r>
          </a:p>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الحقن الموضعية في المفصل : </a:t>
            </a:r>
            <a:r>
              <a:rPr lang="ar-SA" sz="2400" b="1" dirty="0" smtClean="0">
                <a:solidFill>
                  <a:srgbClr val="009999"/>
                </a:solidFill>
                <a:latin typeface="Traditional Arabic" pitchFamily="18" charset="-78"/>
                <a:ea typeface="Tahoma" pitchFamily="34" charset="0"/>
                <a:cs typeface="Traditional Arabic" pitchFamily="18" charset="-78"/>
              </a:rPr>
              <a:t>وهي نوعان / </a:t>
            </a:r>
          </a:p>
          <a:p>
            <a:pPr algn="ctr"/>
            <a:r>
              <a:rPr lang="ar-SA" sz="2400" b="1" dirty="0" smtClean="0">
                <a:solidFill>
                  <a:srgbClr val="FFFFFF"/>
                </a:solidFill>
                <a:latin typeface="Traditional Arabic" pitchFamily="18" charset="-78"/>
                <a:ea typeface="Tahoma" pitchFamily="34" charset="0"/>
                <a:cs typeface="Traditional Arabic" pitchFamily="18" charset="-78"/>
              </a:rPr>
              <a:t>النوع الأول : </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مواد تساعد على تزييت سطح الغضاريف إلا أن هذه الحقن مكلفة ، ولا تصلح إلا في الحالات المبكرة ، وعادة ما يكون تأثيرها محدود بعدة أشهر فقط .</a:t>
            </a:r>
          </a:p>
          <a:p>
            <a:pPr algn="ctr"/>
            <a:r>
              <a:rPr lang="ar-SA" sz="2400" b="1" dirty="0" smtClean="0">
                <a:solidFill>
                  <a:srgbClr val="FFFFFF"/>
                </a:solidFill>
                <a:latin typeface="Traditional Arabic" pitchFamily="18" charset="-78"/>
                <a:ea typeface="Tahoma" pitchFamily="34" charset="0"/>
                <a:cs typeface="Traditional Arabic" pitchFamily="18" charset="-78"/>
              </a:rPr>
              <a:t>النوع الثاني : </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هو </a:t>
            </a:r>
            <a:r>
              <a:rPr lang="ar-SA" sz="2400" b="1" dirty="0" err="1" smtClean="0">
                <a:ln>
                  <a:solidFill>
                    <a:srgbClr val="93CDDD"/>
                  </a:solidFill>
                </a:ln>
                <a:solidFill>
                  <a:srgbClr val="93CDDD"/>
                </a:solidFill>
                <a:latin typeface="Traditional Arabic" pitchFamily="18" charset="-78"/>
                <a:ea typeface="Tahoma" pitchFamily="34" charset="0"/>
                <a:cs typeface="Traditional Arabic" pitchFamily="18" charset="-78"/>
              </a:rPr>
              <a:t>الكورتيزون</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 وهي مضادة للالتهابات تساعد على تقليل الألم ولكن لفترة مؤقتة ولا ينصح </a:t>
            </a:r>
            <a:r>
              <a:rPr lang="ar-SA" sz="2400" b="1" dirty="0" err="1" smtClean="0">
                <a:ln>
                  <a:solidFill>
                    <a:srgbClr val="93CDDD"/>
                  </a:solidFill>
                </a:ln>
                <a:solidFill>
                  <a:srgbClr val="93CDDD"/>
                </a:solidFill>
                <a:latin typeface="Traditional Arabic" pitchFamily="18" charset="-78"/>
                <a:ea typeface="Tahoma" pitchFamily="34" charset="0"/>
                <a:cs typeface="Traditional Arabic" pitchFamily="18" charset="-78"/>
              </a:rPr>
              <a:t>بها</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 إلا في حالات قليلة جدا </a:t>
            </a:r>
          </a:p>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الأدوية : </a:t>
            </a:r>
            <a:r>
              <a:rPr lang="ar-SA" sz="2400" b="1" dirty="0" smtClean="0">
                <a:solidFill>
                  <a:srgbClr val="009999"/>
                </a:solidFill>
                <a:latin typeface="Traditional Arabic" pitchFamily="18" charset="-78"/>
                <a:ea typeface="Tahoma" pitchFamily="34" charset="0"/>
                <a:cs typeface="Traditional Arabic" pitchFamily="18" charset="-78"/>
              </a:rPr>
              <a:t>وهي تساعد على تقليل المرض مثل : الأدوية المسكنة ، </a:t>
            </a:r>
            <a:r>
              <a:rPr lang="ar-SA" sz="2400" b="1" dirty="0" err="1" smtClean="0">
                <a:solidFill>
                  <a:srgbClr val="009999"/>
                </a:solidFill>
                <a:latin typeface="Traditional Arabic" pitchFamily="18" charset="-78"/>
                <a:ea typeface="Tahoma" pitchFamily="34" charset="0"/>
                <a:cs typeface="Traditional Arabic" pitchFamily="18" charset="-78"/>
              </a:rPr>
              <a:t>والمضاده</a:t>
            </a:r>
            <a:r>
              <a:rPr lang="ar-SA" sz="2400" b="1" dirty="0" smtClean="0">
                <a:solidFill>
                  <a:srgbClr val="009999"/>
                </a:solidFill>
                <a:latin typeface="Traditional Arabic" pitchFamily="18" charset="-78"/>
                <a:ea typeface="Tahoma" pitchFamily="34" charset="0"/>
                <a:cs typeface="Traditional Arabic" pitchFamily="18" charset="-78"/>
              </a:rPr>
              <a:t> </a:t>
            </a:r>
            <a:r>
              <a:rPr lang="ar-SA" sz="2400" b="1" dirty="0" err="1" smtClean="0">
                <a:solidFill>
                  <a:srgbClr val="009999"/>
                </a:solidFill>
                <a:latin typeface="Traditional Arabic" pitchFamily="18" charset="-78"/>
                <a:ea typeface="Tahoma" pitchFamily="34" charset="0"/>
                <a:cs typeface="Traditional Arabic" pitchFamily="18" charset="-78"/>
              </a:rPr>
              <a:t>للاتهابات</a:t>
            </a:r>
            <a:r>
              <a:rPr lang="ar-SA" sz="2400" b="1" dirty="0" smtClean="0">
                <a:solidFill>
                  <a:srgbClr val="009999"/>
                </a:solidFill>
                <a:latin typeface="Traditional Arabic" pitchFamily="18" charset="-78"/>
                <a:ea typeface="Tahoma" pitchFamily="34" charset="0"/>
                <a:cs typeface="Traditional Arabic" pitchFamily="18" charset="-78"/>
              </a:rPr>
              <a:t> مثل الأسبرين .</a:t>
            </a:r>
          </a:p>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العلاج الطبيعي : </a:t>
            </a:r>
            <a:r>
              <a:rPr lang="ar-SA" sz="2400" b="1" dirty="0" smtClean="0">
                <a:solidFill>
                  <a:srgbClr val="009999"/>
                </a:solidFill>
                <a:latin typeface="Traditional Arabic" pitchFamily="18" charset="-78"/>
                <a:ea typeface="Tahoma" pitchFamily="34" charset="0"/>
                <a:cs typeface="Traditional Arabic" pitchFamily="18" charset="-78"/>
              </a:rPr>
              <a:t>مفيد لتقليل الألم وتقوية عضلات الركبة وتحسين مدى حركة المفصل </a:t>
            </a:r>
            <a:endParaRPr lang="ar-SA" sz="2400" b="1" dirty="0">
              <a:solidFill>
                <a:srgbClr val="009999"/>
              </a:solidFill>
              <a:latin typeface="Traditional Arabic" pitchFamily="18" charset="-78"/>
              <a:ea typeface="Tahoma" pitchFamily="34" charset="0"/>
              <a:cs typeface="Traditional Arabic" pitchFamily="18" charset="-78"/>
            </a:endParaRPr>
          </a:p>
        </p:txBody>
      </p:sp>
      <p:pic>
        <p:nvPicPr>
          <p:cNvPr id="32" name="صورة 31" descr="8---.png"/>
          <p:cNvPicPr>
            <a:picLocks noChangeAspect="1"/>
          </p:cNvPicPr>
          <p:nvPr/>
        </p:nvPicPr>
        <p:blipFill>
          <a:blip r:embed="rId4" cstate="print"/>
          <a:stretch>
            <a:fillRect/>
          </a:stretch>
        </p:blipFill>
        <p:spPr>
          <a:xfrm>
            <a:off x="7391400" y="1828800"/>
            <a:ext cx="1066800"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3" name="مستطيل 32"/>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مستطيل 33"/>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5" name="مربع نص 34"/>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36" name="شكل بيضاوي 35"/>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7" name="شكل بيضاوي 36"/>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8" name="شكل بيضاوي 37"/>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9" name="شكل بيضاوي 38"/>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0" name="شكل بيضاوي 39"/>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1" name="شكل بيضاوي 40"/>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4" name="مستطيل ذو زوايا قطرية مستديرة 43"/>
          <p:cNvSpPr/>
          <p:nvPr/>
        </p:nvSpPr>
        <p:spPr>
          <a:xfrm>
            <a:off x="533400" y="1752600"/>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جراحات المفاصل الصناعية: </a:t>
            </a:r>
            <a:r>
              <a:rPr lang="ar-SA" sz="2400" dirty="0" smtClean="0">
                <a:solidFill>
                  <a:srgbClr val="009999"/>
                </a:solidFill>
                <a:latin typeface="Traditional Arabic" pitchFamily="18" charset="-78"/>
                <a:ea typeface="Tahoma" pitchFamily="34" charset="0"/>
                <a:cs typeface="Traditional Arabic" pitchFamily="18" charset="-78"/>
              </a:rPr>
              <a:t>حيث يتم تغيير المفصل المتهالك بآخر من مادة معدنية خاصة لا يلفظها الجسم غير أن لهذه العملية شروطاً كثيرة أهمها :</a:t>
            </a:r>
          </a:p>
          <a:p>
            <a:pPr algn="ctr"/>
            <a:r>
              <a:rPr lang="ar-SA" sz="2400" b="1" dirty="0" smtClean="0">
                <a:solidFill>
                  <a:srgbClr val="009999"/>
                </a:solidFill>
                <a:latin typeface="Traditional Arabic" pitchFamily="18" charset="-78"/>
                <a:ea typeface="Tahoma" pitchFamily="34" charset="0"/>
                <a:cs typeface="Traditional Arabic" pitchFamily="18" charset="-78"/>
              </a:rPr>
              <a:t>أنها لا تصلح </a:t>
            </a:r>
            <a:r>
              <a:rPr lang="ar-SA" sz="2400" b="1" dirty="0" err="1" smtClean="0">
                <a:solidFill>
                  <a:srgbClr val="009999"/>
                </a:solidFill>
                <a:latin typeface="Traditional Arabic" pitchFamily="18" charset="-78"/>
                <a:ea typeface="Tahoma" pitchFamily="34" charset="0"/>
                <a:cs typeface="Traditional Arabic" pitchFamily="18" charset="-78"/>
              </a:rPr>
              <a:t>للبدناء</a:t>
            </a:r>
            <a:r>
              <a:rPr lang="ar-SA" sz="2400" b="1" dirty="0" smtClean="0">
                <a:solidFill>
                  <a:srgbClr val="009999"/>
                </a:solidFill>
                <a:latin typeface="Traditional Arabic" pitchFamily="18" charset="-78"/>
                <a:ea typeface="Tahoma" pitchFamily="34" charset="0"/>
                <a:cs typeface="Traditional Arabic" pitchFamily="18" charset="-78"/>
              </a:rPr>
              <a:t> * ولا لصغار السن بصفة عامة * وعلى المريض بعد العملية أن يتجنب جلسة </a:t>
            </a:r>
            <a:r>
              <a:rPr lang="ar-SA" sz="2400" b="1" dirty="0" err="1" smtClean="0">
                <a:solidFill>
                  <a:srgbClr val="009999"/>
                </a:solidFill>
                <a:latin typeface="Traditional Arabic" pitchFamily="18" charset="-78"/>
                <a:ea typeface="Tahoma" pitchFamily="34" charset="0"/>
                <a:cs typeface="Traditional Arabic" pitchFamily="18" charset="-78"/>
              </a:rPr>
              <a:t>القضرفصاء</a:t>
            </a:r>
            <a:r>
              <a:rPr lang="ar-SA" sz="2400" b="1" dirty="0" smtClean="0">
                <a:solidFill>
                  <a:srgbClr val="009999"/>
                </a:solidFill>
                <a:latin typeface="Traditional Arabic" pitchFamily="18" charset="-78"/>
                <a:ea typeface="Tahoma" pitchFamily="34" charset="0"/>
                <a:cs typeface="Traditional Arabic" pitchFamily="18" charset="-78"/>
              </a:rPr>
              <a:t> * وممارسة الرياضة إلا في حدود معينة إذ أن المفصل الصناعي –مهما كان ناجحاً – فإنه لا يستطيع أن يضاهي المفصل الطبيعي .</a:t>
            </a:r>
          </a:p>
          <a:p>
            <a:pPr algn="ctr"/>
            <a:r>
              <a:rPr lang="ar-SA" sz="2400" dirty="0" smtClean="0">
                <a:solidFill>
                  <a:srgbClr val="009999"/>
                </a:solidFill>
                <a:latin typeface="Traditional Arabic" pitchFamily="18" charset="-78"/>
                <a:ea typeface="Tahoma" pitchFamily="34" charset="0"/>
                <a:cs typeface="Traditional Arabic" pitchFamily="18" charset="-78"/>
              </a:rPr>
              <a:t>ومن المسلم </a:t>
            </a:r>
            <a:r>
              <a:rPr lang="ar-SA" sz="2400" dirty="0" err="1" smtClean="0">
                <a:solidFill>
                  <a:srgbClr val="009999"/>
                </a:solidFill>
                <a:latin typeface="Traditional Arabic" pitchFamily="18" charset="-78"/>
                <a:ea typeface="Tahoma" pitchFamily="34" charset="0"/>
                <a:cs typeface="Traditional Arabic" pitchFamily="18" charset="-78"/>
              </a:rPr>
              <a:t>به</a:t>
            </a:r>
            <a:r>
              <a:rPr lang="ar-SA" sz="2400" dirty="0" smtClean="0">
                <a:solidFill>
                  <a:srgbClr val="009999"/>
                </a:solidFill>
                <a:latin typeface="Traditional Arabic" pitchFamily="18" charset="-78"/>
                <a:ea typeface="Tahoma" pitchFamily="34" charset="0"/>
                <a:cs typeface="Traditional Arabic" pitchFamily="18" charset="-78"/>
              </a:rPr>
              <a:t> أن عمر المفصل الصناعي يتوقف على عوامل عديدة منها :</a:t>
            </a:r>
          </a:p>
          <a:p>
            <a:pPr algn="ctr"/>
            <a:r>
              <a:rPr lang="ar-SA" sz="2400" b="1" dirty="0" smtClean="0">
                <a:solidFill>
                  <a:srgbClr val="009999"/>
                </a:solidFill>
                <a:latin typeface="Traditional Arabic" pitchFamily="18" charset="-78"/>
                <a:ea typeface="Tahoma" pitchFamily="34" charset="0"/>
                <a:cs typeface="Traditional Arabic" pitchFamily="18" charset="-78"/>
              </a:rPr>
              <a:t>وزن المريض * نشاطه اليومي * مدى التزامه بالتعليمات الطبية بعد العملية .</a:t>
            </a:r>
          </a:p>
          <a:p>
            <a:pPr algn="ctr"/>
            <a:r>
              <a:rPr lang="ar-SA" sz="2400" u="sng" dirty="0" smtClean="0">
                <a:solidFill>
                  <a:srgbClr val="009999"/>
                </a:solidFill>
                <a:latin typeface="Traditional Arabic" pitchFamily="18" charset="-78"/>
                <a:ea typeface="Tahoma" pitchFamily="34" charset="0"/>
                <a:cs typeface="Traditional Arabic" pitchFamily="18" charset="-78"/>
              </a:rPr>
              <a:t>وتعد جراحة تركيب مفصل الركبة الصناعي من أنجح الجراحات في مجال جراحة العظام.</a:t>
            </a:r>
          </a:p>
          <a:p>
            <a:pPr algn="ctr"/>
            <a:endParaRPr lang="ar-SA" sz="2400" dirty="0" smtClean="0">
              <a:solidFill>
                <a:srgbClr val="009999"/>
              </a:solidFill>
              <a:latin typeface="Traditional Arabic" pitchFamily="18" charset="-78"/>
              <a:ea typeface="Tahoma" pitchFamily="34" charset="0"/>
              <a:cs typeface="Traditional Arabic" pitchFamily="18" charset="-78"/>
            </a:endParaRPr>
          </a:p>
        </p:txBody>
      </p:sp>
      <p:pic>
        <p:nvPicPr>
          <p:cNvPr id="46" name="صورة 45" descr="images.jpg"/>
          <p:cNvPicPr>
            <a:picLocks noChangeAspect="1"/>
          </p:cNvPicPr>
          <p:nvPr/>
        </p:nvPicPr>
        <p:blipFill>
          <a:blip r:embed="rId5"/>
          <a:stretch>
            <a:fillRect/>
          </a:stretch>
        </p:blipFill>
        <p:spPr>
          <a:xfrm>
            <a:off x="-53233" y="42729"/>
            <a:ext cx="2925866" cy="23430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9" presetClass="exit" presetSubtype="0" decel="100000" fill="hold" nodeType="clickEffect">
                                  <p:stCondLst>
                                    <p:cond delay="0"/>
                                  </p:stCondLst>
                                  <p:childTnLst>
                                    <p:anim calcmode="lin" valueType="num">
                                      <p:cBhvr>
                                        <p:cTn id="16" dur="500"/>
                                        <p:tgtEl>
                                          <p:spTgt spid="32"/>
                                        </p:tgtEl>
                                        <p:attrNameLst>
                                          <p:attrName>ppt_h</p:attrName>
                                        </p:attrNameLst>
                                      </p:cBhvr>
                                      <p:tavLst>
                                        <p:tav tm="0">
                                          <p:val>
                                            <p:strVal val="ppt_h"/>
                                          </p:val>
                                        </p:tav>
                                        <p:tav tm="50000">
                                          <p:val>
                                            <p:strVal val="ppt_h/20"/>
                                          </p:val>
                                        </p:tav>
                                        <p:tav tm="100000">
                                          <p:val>
                                            <p:strVal val="ppt_h/20"/>
                                          </p:val>
                                        </p:tav>
                                      </p:tavLst>
                                    </p:anim>
                                    <p:anim calcmode="lin" valueType="num">
                                      <p:cBhvr>
                                        <p:cTn id="17" dur="500"/>
                                        <p:tgtEl>
                                          <p:spTgt spid="32"/>
                                        </p:tgtEl>
                                        <p:attrNameLst>
                                          <p:attrName>ppt_w</p:attrName>
                                        </p:attrNameLst>
                                      </p:cBhvr>
                                      <p:tavLst>
                                        <p:tav tm="0">
                                          <p:val>
                                            <p:strVal val="ppt_w"/>
                                          </p:val>
                                        </p:tav>
                                        <p:tav tm="50000">
                                          <p:val>
                                            <p:strVal val="ppt_w+.3"/>
                                          </p:val>
                                        </p:tav>
                                        <p:tav tm="100000">
                                          <p:val>
                                            <p:strVal val="ppt_w+.3"/>
                                          </p:val>
                                        </p:tav>
                                      </p:tavLst>
                                    </p:anim>
                                    <p:anim calcmode="lin" valueType="num">
                                      <p:cBhvr>
                                        <p:cTn id="18" dur="500"/>
                                        <p:tgtEl>
                                          <p:spTgt spid="32"/>
                                        </p:tgtEl>
                                        <p:attrNameLst>
                                          <p:attrName>ppt_x</p:attrName>
                                        </p:attrNameLst>
                                      </p:cBhvr>
                                      <p:tavLst>
                                        <p:tav tm="0">
                                          <p:val>
                                            <p:strVal val="ppt_x"/>
                                          </p:val>
                                        </p:tav>
                                        <p:tav tm="50000">
                                          <p:val>
                                            <p:strVal val="ppt_x"/>
                                          </p:val>
                                        </p:tav>
                                        <p:tav tm="100000">
                                          <p:val>
                                            <p:strVal val="ppt_x-.3"/>
                                          </p:val>
                                        </p:tav>
                                      </p:tavLst>
                                    </p:anim>
                                    <p:anim calcmode="lin" valueType="num">
                                      <p:cBhvr>
                                        <p:cTn id="19" dur="500"/>
                                        <p:tgtEl>
                                          <p:spTgt spid="32"/>
                                        </p:tgtEl>
                                        <p:attrNameLst>
                                          <p:attrName>ppt_y</p:attrName>
                                        </p:attrNameLst>
                                      </p:cBhvr>
                                      <p:tavLst>
                                        <p:tav tm="0">
                                          <p:val>
                                            <p:strVal val="ppt_y"/>
                                          </p:val>
                                        </p:tav>
                                        <p:tav tm="100000">
                                          <p:val>
                                            <p:strVal val="ppt_y"/>
                                          </p:val>
                                        </p:tav>
                                      </p:tavLst>
                                    </p:anim>
                                    <p:set>
                                      <p:cBhvr>
                                        <p:cTn id="20" dur="1" fill="hold">
                                          <p:stCondLst>
                                            <p:cond delay="499"/>
                                          </p:stCondLst>
                                        </p:cTn>
                                        <p:tgtEl>
                                          <p:spTgt spid="32"/>
                                        </p:tgtEl>
                                        <p:attrNameLst>
                                          <p:attrName>style.visibility</p:attrName>
                                        </p:attrNameLst>
                                      </p:cBhvr>
                                      <p:to>
                                        <p:strVal val="hidden"/>
                                      </p:to>
                                    </p:set>
                                  </p:childTnLst>
                                </p:cTn>
                              </p:par>
                              <p:par>
                                <p:cTn id="21" presetID="39" presetClass="exit" presetSubtype="0" decel="100000" fill="hold" grpId="1" nodeType="withEffect">
                                  <p:stCondLst>
                                    <p:cond delay="0"/>
                                  </p:stCondLst>
                                  <p:childTnLst>
                                    <p:anim calcmode="lin" valueType="num">
                                      <p:cBhvr>
                                        <p:cTn id="22" dur="500"/>
                                        <p:tgtEl>
                                          <p:spTgt spid="31"/>
                                        </p:tgtEl>
                                        <p:attrNameLst>
                                          <p:attrName>ppt_h</p:attrName>
                                        </p:attrNameLst>
                                      </p:cBhvr>
                                      <p:tavLst>
                                        <p:tav tm="0">
                                          <p:val>
                                            <p:strVal val="ppt_h"/>
                                          </p:val>
                                        </p:tav>
                                        <p:tav tm="50000">
                                          <p:val>
                                            <p:strVal val="ppt_h/20"/>
                                          </p:val>
                                        </p:tav>
                                        <p:tav tm="100000">
                                          <p:val>
                                            <p:strVal val="ppt_h/20"/>
                                          </p:val>
                                        </p:tav>
                                      </p:tavLst>
                                    </p:anim>
                                    <p:anim calcmode="lin" valueType="num">
                                      <p:cBhvr>
                                        <p:cTn id="23" dur="500"/>
                                        <p:tgtEl>
                                          <p:spTgt spid="31"/>
                                        </p:tgtEl>
                                        <p:attrNameLst>
                                          <p:attrName>ppt_w</p:attrName>
                                        </p:attrNameLst>
                                      </p:cBhvr>
                                      <p:tavLst>
                                        <p:tav tm="0">
                                          <p:val>
                                            <p:strVal val="ppt_w"/>
                                          </p:val>
                                        </p:tav>
                                        <p:tav tm="50000">
                                          <p:val>
                                            <p:strVal val="ppt_w+.3"/>
                                          </p:val>
                                        </p:tav>
                                        <p:tav tm="100000">
                                          <p:val>
                                            <p:strVal val="ppt_w+.3"/>
                                          </p:val>
                                        </p:tav>
                                      </p:tavLst>
                                    </p:anim>
                                    <p:anim calcmode="lin" valueType="num">
                                      <p:cBhvr>
                                        <p:cTn id="24" dur="500"/>
                                        <p:tgtEl>
                                          <p:spTgt spid="31"/>
                                        </p:tgtEl>
                                        <p:attrNameLst>
                                          <p:attrName>ppt_x</p:attrName>
                                        </p:attrNameLst>
                                      </p:cBhvr>
                                      <p:tavLst>
                                        <p:tav tm="0">
                                          <p:val>
                                            <p:strVal val="ppt_x"/>
                                          </p:val>
                                        </p:tav>
                                        <p:tav tm="50000">
                                          <p:val>
                                            <p:strVal val="ppt_x"/>
                                          </p:val>
                                        </p:tav>
                                        <p:tav tm="100000">
                                          <p:val>
                                            <p:strVal val="ppt_x-.3"/>
                                          </p:val>
                                        </p:tav>
                                      </p:tavLst>
                                    </p:anim>
                                    <p:anim calcmode="lin" valueType="num">
                                      <p:cBhvr>
                                        <p:cTn id="25" dur="500"/>
                                        <p:tgtEl>
                                          <p:spTgt spid="31"/>
                                        </p:tgtEl>
                                        <p:attrNameLst>
                                          <p:attrName>ppt_y</p:attrName>
                                        </p:attrNameLst>
                                      </p:cBhvr>
                                      <p:tavLst>
                                        <p:tav tm="0">
                                          <p:val>
                                            <p:strVal val="ppt_y"/>
                                          </p:val>
                                        </p:tav>
                                        <p:tav tm="100000">
                                          <p:val>
                                            <p:strVal val="ppt_y"/>
                                          </p:val>
                                        </p:tav>
                                      </p:tavLst>
                                    </p:anim>
                                    <p:set>
                                      <p:cBhvr>
                                        <p:cTn id="26" dur="1" fill="hold">
                                          <p:stCondLst>
                                            <p:cond delay="499"/>
                                          </p:stCondLst>
                                        </p:cTn>
                                        <p:tgtEl>
                                          <p:spTgt spid="3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770" decel="100000"/>
                                        <p:tgtEl>
                                          <p:spTgt spid="44"/>
                                        </p:tgtEl>
                                      </p:cBhvr>
                                    </p:animEffect>
                                    <p:animScale>
                                      <p:cBhvr>
                                        <p:cTn id="32" dur="770" decel="100000"/>
                                        <p:tgtEl>
                                          <p:spTgt spid="44"/>
                                        </p:tgtEl>
                                      </p:cBhvr>
                                      <p:from x="10000" y="10000"/>
                                      <p:to x="200000" y="450000"/>
                                    </p:animScale>
                                    <p:animScale>
                                      <p:cBhvr>
                                        <p:cTn id="33" dur="1230" accel="100000" fill="hold">
                                          <p:stCondLst>
                                            <p:cond delay="770"/>
                                          </p:stCondLst>
                                        </p:cTn>
                                        <p:tgtEl>
                                          <p:spTgt spid="44"/>
                                        </p:tgtEl>
                                      </p:cBhvr>
                                      <p:from x="200000" y="450000"/>
                                      <p:to x="100000" y="100000"/>
                                    </p:animScale>
                                    <p:set>
                                      <p:cBhvr>
                                        <p:cTn id="34" dur="770" fill="hold"/>
                                        <p:tgtEl>
                                          <p:spTgt spid="44"/>
                                        </p:tgtEl>
                                        <p:attrNameLst>
                                          <p:attrName>ppt_x</p:attrName>
                                        </p:attrNameLst>
                                      </p:cBhvr>
                                      <p:to>
                                        <p:strVal val="(0.5)"/>
                                      </p:to>
                                    </p:set>
                                    <p:anim from="(0.5)" to="(#ppt_x)" calcmode="lin" valueType="num">
                                      <p:cBhvr>
                                        <p:cTn id="35" dur="1230" accel="100000" fill="hold">
                                          <p:stCondLst>
                                            <p:cond delay="770"/>
                                          </p:stCondLst>
                                        </p:cTn>
                                        <p:tgtEl>
                                          <p:spTgt spid="44"/>
                                        </p:tgtEl>
                                        <p:attrNameLst>
                                          <p:attrName>ppt_x</p:attrName>
                                        </p:attrNameLst>
                                      </p:cBhvr>
                                    </p:anim>
                                    <p:set>
                                      <p:cBhvr>
                                        <p:cTn id="36" dur="770" fill="hold"/>
                                        <p:tgtEl>
                                          <p:spTgt spid="44"/>
                                        </p:tgtEl>
                                        <p:attrNameLst>
                                          <p:attrName>ppt_y</p:attrName>
                                        </p:attrNameLst>
                                      </p:cBhvr>
                                      <p:to>
                                        <p:strVal val="(#ppt_y+0.4)"/>
                                      </p:to>
                                    </p:set>
                                    <p:anim from="(#ppt_y+0.4)" to="(#ppt_y)" calcmode="lin" valueType="num">
                                      <p:cBhvr>
                                        <p:cTn id="37" dur="1230" accel="100000" fill="hold">
                                          <p:stCondLst>
                                            <p:cond delay="770"/>
                                          </p:stCondLst>
                                        </p:cTn>
                                        <p:tgtEl>
                                          <p:spTgt spid="44"/>
                                        </p:tgtEl>
                                        <p:attrNameLst>
                                          <p:attrName>ppt_y</p:attrName>
                                        </p:attrNameLst>
                                      </p:cBhvr>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20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15" presetClass="exit" presetSubtype="0" fill="hold" nodeType="clickEffect">
                                  <p:stCondLst>
                                    <p:cond delay="0"/>
                                  </p:stCondLst>
                                  <p:childTnLst>
                                    <p:anim calcmode="lin" valueType="num">
                                      <p:cBhvr>
                                        <p:cTn id="46" dur="1000"/>
                                        <p:tgtEl>
                                          <p:spTgt spid="46"/>
                                        </p:tgtEl>
                                        <p:attrNameLst>
                                          <p:attrName>ppt_w</p:attrName>
                                        </p:attrNameLst>
                                      </p:cBhvr>
                                      <p:tavLst>
                                        <p:tav tm="0">
                                          <p:val>
                                            <p:strVal val="ppt_w"/>
                                          </p:val>
                                        </p:tav>
                                        <p:tav tm="100000">
                                          <p:val>
                                            <p:fltVal val="0"/>
                                          </p:val>
                                        </p:tav>
                                      </p:tavLst>
                                    </p:anim>
                                    <p:anim calcmode="lin" valueType="num">
                                      <p:cBhvr>
                                        <p:cTn id="47" dur="1000"/>
                                        <p:tgtEl>
                                          <p:spTgt spid="46"/>
                                        </p:tgtEl>
                                        <p:attrNameLst>
                                          <p:attrName>ppt_h</p:attrName>
                                        </p:attrNameLst>
                                      </p:cBhvr>
                                      <p:tavLst>
                                        <p:tav tm="0">
                                          <p:val>
                                            <p:strVal val="ppt_h"/>
                                          </p:val>
                                        </p:tav>
                                        <p:tav tm="100000">
                                          <p:val>
                                            <p:fltVal val="0"/>
                                          </p:val>
                                        </p:tav>
                                      </p:tavLst>
                                    </p:anim>
                                    <p:anim calcmode="lin" valueType="num">
                                      <p:cBhvr>
                                        <p:cTn id="48" dur="1000"/>
                                        <p:tgtEl>
                                          <p:spTgt spid="46"/>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49" dur="1000"/>
                                        <p:tgtEl>
                                          <p:spTgt spid="46"/>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50" dur="1" fill="hold">
                                          <p:stCondLst>
                                            <p:cond delay="999"/>
                                          </p:stCondLst>
                                        </p:cTn>
                                        <p:tgtEl>
                                          <p:spTgt spid="46"/>
                                        </p:tgtEl>
                                        <p:attrNameLst>
                                          <p:attrName>style.visibility</p:attrName>
                                        </p:attrNameLst>
                                      </p:cBhvr>
                                      <p:to>
                                        <p:strVal val="hidden"/>
                                      </p:to>
                                    </p:set>
                                  </p:childTnLst>
                                </p:cTn>
                              </p:par>
                              <p:par>
                                <p:cTn id="51" presetID="5" presetClass="exit" presetSubtype="10" fill="hold" grpId="1" nodeType="withEffect">
                                  <p:stCondLst>
                                    <p:cond delay="0"/>
                                  </p:stCondLst>
                                  <p:childTnLst>
                                    <p:animEffect transition="out" filter="checkerboard(across)">
                                      <p:cBhvr>
                                        <p:cTn id="52" dur="500"/>
                                        <p:tgtEl>
                                          <p:spTgt spid="44"/>
                                        </p:tgtEl>
                                      </p:cBhvr>
                                    </p:animEffect>
                                    <p:set>
                                      <p:cBhvr>
                                        <p:cTn id="53"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44" grpId="0" animBg="1"/>
      <p:bldP spid="44"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9" name="عنصر نائب للمحتوى 18" descr="تنزيل (1).jpg"/>
          <p:cNvPicPr>
            <a:picLocks noGrp="1" noChangeAspect="1"/>
          </p:cNvPicPr>
          <p:nvPr>
            <p:ph idx="1"/>
          </p:nvPr>
        </p:nvPicPr>
        <p:blipFill>
          <a:blip r:embed="rId2"/>
          <a:stretch>
            <a:fillRect/>
          </a:stretch>
        </p:blipFill>
        <p:spPr>
          <a:xfrm>
            <a:off x="4076700" y="3253580"/>
            <a:ext cx="1866900" cy="2297723"/>
          </a:xfrm>
        </p:spPr>
      </p:pic>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5" name="صورة 4" descr="IMG-20131028-WA0033.jpg"/>
          <p:cNvPicPr>
            <a:picLocks noChangeAspect="1"/>
          </p:cNvPicPr>
          <p:nvPr/>
        </p:nvPicPr>
        <p:blipFill>
          <a:blip r:embed="rId3" cstate="print"/>
          <a:srcRect t="64365" b="16036"/>
          <a:stretch>
            <a:fillRect/>
          </a:stretch>
        </p:blipFill>
        <p:spPr>
          <a:xfrm>
            <a:off x="0" y="5943600"/>
            <a:ext cx="9144000" cy="838200"/>
          </a:xfrm>
          <a:prstGeom prst="rect">
            <a:avLst/>
          </a:prstGeom>
        </p:spPr>
      </p:pic>
      <p:sp>
        <p:nvSpPr>
          <p:cNvPr id="6" name="مربع نص 5"/>
          <p:cNvSpPr txBox="1"/>
          <p:nvPr/>
        </p:nvSpPr>
        <p:spPr>
          <a:xfrm>
            <a:off x="1447800" y="1143000"/>
            <a:ext cx="6553200" cy="830997"/>
          </a:xfrm>
          <a:prstGeom prst="rect">
            <a:avLst/>
          </a:prstGeom>
          <a:noFill/>
        </p:spPr>
        <p:txBody>
          <a:bodyPr wrap="square" rtlCol="1">
            <a:spAutoFit/>
          </a:bodyPr>
          <a:lstStyle/>
          <a:p>
            <a:pPr algn="ctr"/>
            <a:r>
              <a:rPr lang="ar-SA" sz="4800" dirty="0" smtClean="0">
                <a:solidFill>
                  <a:srgbClr val="009999"/>
                </a:solidFill>
                <a:effectLst>
                  <a:outerShdw blurRad="38100" dist="38100" dir="2700000" algn="tl">
                    <a:srgbClr val="000000">
                      <a:alpha val="43137"/>
                    </a:srgbClr>
                  </a:outerShdw>
                </a:effectLst>
                <a:latin typeface="Adobe Arabic" pitchFamily="18" charset="-78"/>
                <a:cs typeface="Adobe Arabic" pitchFamily="18" charset="-78"/>
              </a:rPr>
              <a:t> ” علاج خشونة مفصل الركبة ”</a:t>
            </a:r>
            <a:endParaRPr lang="ar-SA" sz="4800" dirty="0">
              <a:solidFill>
                <a:srgbClr val="009999"/>
              </a:solidFill>
              <a:effectLst>
                <a:outerShdw blurRad="38100" dist="38100" dir="2700000" algn="tl">
                  <a:srgbClr val="000000">
                    <a:alpha val="43137"/>
                  </a:srgbClr>
                </a:outerShdw>
              </a:effectLst>
              <a:latin typeface="Adobe Arabic" pitchFamily="18" charset="-78"/>
              <a:cs typeface="Adobe Arabic" pitchFamily="18" charset="-78"/>
            </a:endParaRPr>
          </a:p>
        </p:txBody>
      </p:sp>
      <p:pic>
        <p:nvPicPr>
          <p:cNvPr id="7" name="صورة 6" descr="خلفية.png"/>
          <p:cNvPicPr>
            <a:picLocks noChangeAspect="1"/>
          </p:cNvPicPr>
          <p:nvPr/>
        </p:nvPicPr>
        <p:blipFill>
          <a:blip r:embed="rId4" cstate="print"/>
          <a:stretch>
            <a:fillRect/>
          </a:stretch>
        </p:blipFill>
        <p:spPr>
          <a:xfrm>
            <a:off x="7892041" y="963797"/>
            <a:ext cx="990600" cy="990600"/>
          </a:xfrm>
          <a:prstGeom prst="ellipse">
            <a:avLst/>
          </a:prstGeom>
          <a:ln>
            <a:noFill/>
          </a:ln>
          <a:effectLst>
            <a:softEdge rad="112500"/>
          </a:effectLst>
        </p:spPr>
      </p:pic>
      <p:pic>
        <p:nvPicPr>
          <p:cNvPr id="8" name="صورة 7" descr="خلفية.png"/>
          <p:cNvPicPr>
            <a:picLocks noChangeAspect="1"/>
          </p:cNvPicPr>
          <p:nvPr/>
        </p:nvPicPr>
        <p:blipFill>
          <a:blip r:embed="rId4" cstate="print"/>
          <a:stretch>
            <a:fillRect/>
          </a:stretch>
        </p:blipFill>
        <p:spPr>
          <a:xfrm>
            <a:off x="228600" y="1219200"/>
            <a:ext cx="990600" cy="990600"/>
          </a:xfrm>
          <a:prstGeom prst="ellipse">
            <a:avLst/>
          </a:prstGeom>
          <a:ln>
            <a:noFill/>
          </a:ln>
          <a:effectLst>
            <a:softEdge rad="112500"/>
          </a:effectLst>
        </p:spPr>
      </p:pic>
      <p:sp>
        <p:nvSpPr>
          <p:cNvPr id="17" name="مستطيل ذو زوايا قطرية مستديرة 16"/>
          <p:cNvSpPr/>
          <p:nvPr/>
        </p:nvSpPr>
        <p:spPr>
          <a:xfrm>
            <a:off x="533400" y="1752600"/>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Wingdings" pitchFamily="2" charset="2"/>
              <a:buChar char="ü"/>
            </a:pPr>
            <a:r>
              <a:rPr lang="ar-SA" sz="2800" b="1" dirty="0" smtClean="0">
                <a:solidFill>
                  <a:srgbClr val="AE1C5B"/>
                </a:solidFill>
                <a:latin typeface="Traditional Arabic" pitchFamily="18" charset="-78"/>
                <a:ea typeface="Tahoma" pitchFamily="34" charset="0"/>
                <a:cs typeface="Traditional Arabic" pitchFamily="18" charset="-78"/>
              </a:rPr>
              <a:t>جراحة المناظير : </a:t>
            </a:r>
            <a:r>
              <a:rPr lang="ar-SA" sz="2800" dirty="0" smtClean="0">
                <a:solidFill>
                  <a:srgbClr val="009999"/>
                </a:solidFill>
                <a:latin typeface="Traditional Arabic" pitchFamily="18" charset="-78"/>
                <a:ea typeface="Tahoma" pitchFamily="34" charset="0"/>
                <a:cs typeface="Traditional Arabic" pitchFamily="18" charset="-78"/>
              </a:rPr>
              <a:t>لتنظيف المفصل ومعالجة تمزق الغضاريف الهلالية وترقيع الغضاريف التالفة .</a:t>
            </a:r>
          </a:p>
          <a:p>
            <a:pPr algn="ctr"/>
            <a:r>
              <a:rPr lang="ar-SA" sz="2800" dirty="0" smtClean="0">
                <a:solidFill>
                  <a:srgbClr val="009999"/>
                </a:solidFill>
                <a:latin typeface="Traditional Arabic" pitchFamily="18" charset="-78"/>
                <a:ea typeface="Tahoma" pitchFamily="34" charset="0"/>
                <a:cs typeface="Traditional Arabic" pitchFamily="18" charset="-78"/>
              </a:rPr>
              <a:t>إن منظار الركبة هو جراحة تتم عادة من خلال جرحين صغيرين يبلغ طول كل منهما نصف سنتيمتر يتم من خلال إحداهما إدخال المنظار المتصل </a:t>
            </a:r>
            <a:r>
              <a:rPr lang="ar-SA" sz="2800" dirty="0" err="1" smtClean="0">
                <a:solidFill>
                  <a:srgbClr val="009999"/>
                </a:solidFill>
                <a:latin typeface="Traditional Arabic" pitchFamily="18" charset="-78"/>
                <a:ea typeface="Tahoma" pitchFamily="34" charset="0"/>
                <a:cs typeface="Traditional Arabic" pitchFamily="18" charset="-78"/>
              </a:rPr>
              <a:t>بكميرا</a:t>
            </a:r>
            <a:r>
              <a:rPr lang="ar-SA" sz="2800" dirty="0" smtClean="0">
                <a:solidFill>
                  <a:srgbClr val="009999"/>
                </a:solidFill>
                <a:latin typeface="Traditional Arabic" pitchFamily="18" charset="-78"/>
                <a:ea typeface="Tahoma" pitchFamily="34" charset="0"/>
                <a:cs typeface="Traditional Arabic" pitchFamily="18" charset="-78"/>
              </a:rPr>
              <a:t> صغيرة بحيث يمكن رؤية ما داخل المفصل بوضوح تام على شاشة التلفزيون .</a:t>
            </a:r>
          </a:p>
          <a:p>
            <a:pPr algn="ctr"/>
            <a:r>
              <a:rPr lang="ar-SA" sz="2800" dirty="0" smtClean="0">
                <a:solidFill>
                  <a:srgbClr val="009999"/>
                </a:solidFill>
                <a:latin typeface="Traditional Arabic" pitchFamily="18" charset="-78"/>
                <a:ea typeface="Tahoma" pitchFamily="34" charset="0"/>
                <a:cs typeface="Traditional Arabic" pitchFamily="18" charset="-78"/>
              </a:rPr>
              <a:t>ويتم من خلال الفتحة الأخرى إدخال الآلات الجراحية الرفيعة الخاصة .</a:t>
            </a:r>
          </a:p>
          <a:p>
            <a:pPr algn="ctr"/>
            <a:r>
              <a:rPr lang="ar-SA" sz="2800" dirty="0" smtClean="0">
                <a:solidFill>
                  <a:srgbClr val="009999"/>
                </a:solidFill>
                <a:latin typeface="Traditional Arabic" pitchFamily="18" charset="-78"/>
                <a:ea typeface="Tahoma" pitchFamily="34" charset="0"/>
                <a:cs typeface="Traditional Arabic" pitchFamily="18" charset="-78"/>
              </a:rPr>
              <a:t>وأثناء الجراحة يتم ملء المفصل بمحلول طبي معقم للمساعدة على مشاهدة المفصل.</a:t>
            </a:r>
          </a:p>
        </p:txBody>
      </p:sp>
      <p:sp>
        <p:nvSpPr>
          <p:cNvPr id="18" name="مستطيل ذو زوايا قطرية مستديرة 17"/>
          <p:cNvSpPr/>
          <p:nvPr/>
        </p:nvSpPr>
        <p:spPr>
          <a:xfrm>
            <a:off x="576841" y="1759803"/>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AE1C5B"/>
                </a:solidFill>
                <a:latin typeface="Traditional Arabic" pitchFamily="18" charset="-78"/>
                <a:ea typeface="Tahoma" pitchFamily="34" charset="0"/>
                <a:cs typeface="Traditional Arabic" pitchFamily="18" charset="-78"/>
              </a:rPr>
              <a:t>التغيير الجزئي لمفصل الركبة: </a:t>
            </a:r>
            <a:r>
              <a:rPr lang="ar-SA" sz="2800" dirty="0" smtClean="0">
                <a:solidFill>
                  <a:srgbClr val="009999"/>
                </a:solidFill>
                <a:latin typeface="Traditional Arabic" pitchFamily="18" charset="-78"/>
                <a:ea typeface="Tahoma" pitchFamily="34" charset="0"/>
                <a:cs typeface="Traditional Arabic" pitchFamily="18" charset="-78"/>
              </a:rPr>
              <a:t>في هذه الجراحة يتم استبدال نصف مفصل الركبة الداخلي مع عدم المساس بالنصف الخارجي من المفصل .</a:t>
            </a:r>
          </a:p>
          <a:p>
            <a:pPr algn="ctr"/>
            <a:r>
              <a:rPr lang="ar-SA" sz="2800" dirty="0" smtClean="0">
                <a:solidFill>
                  <a:srgbClr val="009999"/>
                </a:solidFill>
                <a:latin typeface="Traditional Arabic" pitchFamily="18" charset="-78"/>
                <a:ea typeface="Tahoma" pitchFamily="34" charset="0"/>
                <a:cs typeface="Traditional Arabic" pitchFamily="18" charset="-78"/>
              </a:rPr>
              <a:t>ويتم </a:t>
            </a:r>
            <a:r>
              <a:rPr lang="ar-SA" sz="2800" dirty="0" err="1" smtClean="0">
                <a:solidFill>
                  <a:srgbClr val="009999"/>
                </a:solidFill>
                <a:latin typeface="Traditional Arabic" pitchFamily="18" charset="-78"/>
                <a:ea typeface="Tahoma" pitchFamily="34" charset="0"/>
                <a:cs typeface="Traditional Arabic" pitchFamily="18" charset="-78"/>
              </a:rPr>
              <a:t>اجراء</a:t>
            </a:r>
            <a:r>
              <a:rPr lang="ar-SA" sz="2800" dirty="0" smtClean="0">
                <a:solidFill>
                  <a:srgbClr val="009999"/>
                </a:solidFill>
                <a:latin typeface="Traditional Arabic" pitchFamily="18" charset="-78"/>
                <a:ea typeface="Tahoma" pitchFamily="34" charset="0"/>
                <a:cs typeface="Traditional Arabic" pitchFamily="18" charset="-78"/>
              </a:rPr>
              <a:t> هذه الجراحة في الحالات التي يكون </a:t>
            </a:r>
            <a:r>
              <a:rPr lang="ar-SA" sz="2800" dirty="0" err="1" smtClean="0">
                <a:solidFill>
                  <a:srgbClr val="009999"/>
                </a:solidFill>
                <a:latin typeface="Traditional Arabic" pitchFamily="18" charset="-78"/>
                <a:ea typeface="Tahoma" pitchFamily="34" charset="0"/>
                <a:cs typeface="Traditional Arabic" pitchFamily="18" charset="-78"/>
              </a:rPr>
              <a:t>بها</a:t>
            </a:r>
            <a:r>
              <a:rPr lang="ar-SA" sz="2800" dirty="0" smtClean="0">
                <a:solidFill>
                  <a:srgbClr val="009999"/>
                </a:solidFill>
                <a:latin typeface="Traditional Arabic" pitchFamily="18" charset="-78"/>
                <a:ea typeface="Tahoma" pitchFamily="34" charset="0"/>
                <a:cs typeface="Traditional Arabic" pitchFamily="18" charset="-78"/>
              </a:rPr>
              <a:t> تآكل بالنصف الداخلي فقط من المفصل .</a:t>
            </a:r>
          </a:p>
          <a:p>
            <a:pPr algn="ctr"/>
            <a:endParaRPr lang="ar-SA" sz="2800" dirty="0" smtClean="0">
              <a:solidFill>
                <a:srgbClr val="009999"/>
              </a:solidFill>
              <a:latin typeface="Traditional Arabic" pitchFamily="18" charset="-78"/>
              <a:ea typeface="Tahoma" pitchFamily="34" charset="0"/>
              <a:cs typeface="Traditional Arabic" pitchFamily="18" charset="-78"/>
            </a:endParaRPr>
          </a:p>
        </p:txBody>
      </p:sp>
      <p:pic>
        <p:nvPicPr>
          <p:cNvPr id="20" name="صورة 19" descr="تنزيل (1).jpg"/>
          <p:cNvPicPr>
            <a:picLocks noChangeAspect="1"/>
          </p:cNvPicPr>
          <p:nvPr/>
        </p:nvPicPr>
        <p:blipFill>
          <a:blip r:embed="rId2"/>
          <a:stretch>
            <a:fillRect/>
          </a:stretch>
        </p:blipFill>
        <p:spPr>
          <a:xfrm>
            <a:off x="533400" y="4543547"/>
            <a:ext cx="1905000" cy="2344615"/>
          </a:xfrm>
          <a:prstGeom prst="rect">
            <a:avLst/>
          </a:prstGeom>
        </p:spPr>
      </p:pic>
      <p:sp>
        <p:nvSpPr>
          <p:cNvPr id="21" name="مستطيل 20"/>
          <p:cNvSpPr/>
          <p:nvPr/>
        </p:nvSpPr>
        <p:spPr>
          <a:xfrm>
            <a:off x="-34895" y="347949"/>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مستطيل 21"/>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3" name="مربع نص 22"/>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4" name="شكل بيضاوي 23"/>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شكل بيضاوي 24"/>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6" name="شكل بيضاوي 25"/>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7" name="شكل بيضاوي 26"/>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8" name="شكل بيضاوي 27"/>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9" name="شكل بيضاوي 28"/>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i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17"/>
                                        </p:tgtEl>
                                      </p:cBhvr>
                                    </p:animEffect>
                                    <p:set>
                                      <p:cBhvr>
                                        <p:cTn id="12" dur="1" fill="hold">
                                          <p:stCondLst>
                                            <p:cond delay="499"/>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800" decel="100000"/>
                                        <p:tgtEl>
                                          <p:spTgt spid="20"/>
                                        </p:tgtEl>
                                      </p:cBhvr>
                                    </p:animEffect>
                                    <p:anim calcmode="lin" valueType="num">
                                      <p:cBhvr>
                                        <p:cTn id="23" dur="800" decel="100000" fill="hold"/>
                                        <p:tgtEl>
                                          <p:spTgt spid="20"/>
                                        </p:tgtEl>
                                        <p:attrNameLst>
                                          <p:attrName>style.rotation</p:attrName>
                                        </p:attrNameLst>
                                      </p:cBhvr>
                                      <p:tavLst>
                                        <p:tav tm="0">
                                          <p:val>
                                            <p:fltVal val="-90"/>
                                          </p:val>
                                        </p:tav>
                                        <p:tav tm="100000">
                                          <p:val>
                                            <p:fltVal val="0"/>
                                          </p:val>
                                        </p:tav>
                                      </p:tavLst>
                                    </p:anim>
                                    <p:anim calcmode="lin" valueType="num">
                                      <p:cBhvr>
                                        <p:cTn id="24" dur="800" decel="100000" fill="hold"/>
                                        <p:tgtEl>
                                          <p:spTgt spid="20"/>
                                        </p:tgtEl>
                                        <p:attrNameLst>
                                          <p:attrName>ppt_x</p:attrName>
                                        </p:attrNameLst>
                                      </p:cBhvr>
                                      <p:tavLst>
                                        <p:tav tm="0">
                                          <p:val>
                                            <p:strVal val="#ppt_x+0.4"/>
                                          </p:val>
                                        </p:tav>
                                        <p:tav tm="100000">
                                          <p:val>
                                            <p:strVal val="#ppt_x-0.05"/>
                                          </p:val>
                                        </p:tav>
                                      </p:tavLst>
                                    </p:anim>
                                    <p:anim calcmode="lin" valueType="num">
                                      <p:cBhvr>
                                        <p:cTn id="25" dur="800" decel="100000" fill="hold"/>
                                        <p:tgtEl>
                                          <p:spTgt spid="20"/>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childTnLst>
                                    <p:anim calcmode="lin" valueType="num">
                                      <p:cBhvr additive="base">
                                        <p:cTn id="31" dur="500"/>
                                        <p:tgtEl>
                                          <p:spTgt spid="20"/>
                                        </p:tgtEl>
                                        <p:attrNameLst>
                                          <p:attrName>ppt_x</p:attrName>
                                        </p:attrNameLst>
                                      </p:cBhvr>
                                      <p:tavLst>
                                        <p:tav tm="0">
                                          <p:val>
                                            <p:strVal val="ppt_x"/>
                                          </p:val>
                                        </p:tav>
                                        <p:tav tm="100000">
                                          <p:val>
                                            <p:strVal val="ppt_x"/>
                                          </p:val>
                                        </p:tav>
                                      </p:tavLst>
                                    </p:anim>
                                    <p:anim calcmode="lin" valueType="num">
                                      <p:cBhvr additive="base">
                                        <p:cTn id="32" dur="500"/>
                                        <p:tgtEl>
                                          <p:spTgt spid="20"/>
                                        </p:tgtEl>
                                        <p:attrNameLst>
                                          <p:attrName>ppt_y</p:attrName>
                                        </p:attrNameLst>
                                      </p:cBhvr>
                                      <p:tavLst>
                                        <p:tav tm="0">
                                          <p:val>
                                            <p:strVal val="ppt_y"/>
                                          </p:val>
                                        </p:tav>
                                        <p:tav tm="100000">
                                          <p:val>
                                            <p:strVal val="1+ppt_h/2"/>
                                          </p:val>
                                        </p:tav>
                                      </p:tavLst>
                                    </p:anim>
                                    <p:set>
                                      <p:cBhvr>
                                        <p:cTn id="33" dur="1" fill="hold">
                                          <p:stCondLst>
                                            <p:cond delay="499"/>
                                          </p:stCondLst>
                                        </p:cTn>
                                        <p:tgtEl>
                                          <p:spTgt spid="20"/>
                                        </p:tgtEl>
                                        <p:attrNameLst>
                                          <p:attrName>style.visibility</p:attrName>
                                        </p:attrNameLst>
                                      </p:cBhvr>
                                      <p:to>
                                        <p:strVal val="hidden"/>
                                      </p:to>
                                    </p:set>
                                  </p:childTnLst>
                                </p:cTn>
                              </p:par>
                              <p:par>
                                <p:cTn id="34" presetID="2" presetClass="exit" presetSubtype="4" fill="hold" grpId="1" nodeType="withEffect">
                                  <p:stCondLst>
                                    <p:cond delay="0"/>
                                  </p:stCondLst>
                                  <p:childTnLst>
                                    <p:anim calcmode="lin" valueType="num">
                                      <p:cBhvr additive="base">
                                        <p:cTn id="35" dur="500"/>
                                        <p:tgtEl>
                                          <p:spTgt spid="18"/>
                                        </p:tgtEl>
                                        <p:attrNameLst>
                                          <p:attrName>ppt_x</p:attrName>
                                        </p:attrNameLst>
                                      </p:cBhvr>
                                      <p:tavLst>
                                        <p:tav tm="0">
                                          <p:val>
                                            <p:strVal val="ppt_x"/>
                                          </p:val>
                                        </p:tav>
                                        <p:tav tm="100000">
                                          <p:val>
                                            <p:strVal val="ppt_x"/>
                                          </p:val>
                                        </p:tav>
                                      </p:tavLst>
                                    </p:anim>
                                    <p:anim calcmode="lin" valueType="num">
                                      <p:cBhvr additive="base">
                                        <p:cTn id="36" dur="500"/>
                                        <p:tgtEl>
                                          <p:spTgt spid="18"/>
                                        </p:tgtEl>
                                        <p:attrNameLst>
                                          <p:attrName>ppt_y</p:attrName>
                                        </p:attrNameLst>
                                      </p:cBhvr>
                                      <p:tavLst>
                                        <p:tav tm="0">
                                          <p:val>
                                            <p:strVal val="ppt_y"/>
                                          </p:val>
                                        </p:tav>
                                        <p:tav tm="100000">
                                          <p:val>
                                            <p:strVal val="1+ppt_h/2"/>
                                          </p:val>
                                        </p:tav>
                                      </p:tavLst>
                                    </p:anim>
                                    <p:set>
                                      <p:cBhvr>
                                        <p:cTn id="37"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وسيلة شرح على شكل سحابة 15"/>
          <p:cNvSpPr/>
          <p:nvPr/>
        </p:nvSpPr>
        <p:spPr>
          <a:xfrm>
            <a:off x="228600" y="381000"/>
            <a:ext cx="3962400" cy="990600"/>
          </a:xfrm>
          <a:prstGeom prst="cloudCallout">
            <a:avLst>
              <a:gd name="adj1" fmla="val 47856"/>
              <a:gd name="adj2" fmla="val 55702"/>
            </a:avLst>
          </a:prstGeom>
          <a:solidFill>
            <a:schemeClr val="bg1">
              <a:lumMod val="95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ln>
                  <a:solidFill>
                    <a:srgbClr val="F2DCDB"/>
                  </a:solidFill>
                </a:ln>
                <a:solidFill>
                  <a:srgbClr val="FFFFFF"/>
                </a:solidFill>
                <a:latin typeface="Adobe Arabic" pitchFamily="18" charset="-78"/>
                <a:ea typeface="Tahoma" pitchFamily="34" charset="0"/>
                <a:cs typeface="Adobe Arabic" pitchFamily="18" charset="-78"/>
              </a:rPr>
              <a:t>أنواع المفاصل</a:t>
            </a:r>
            <a:endParaRPr lang="ar-SA" sz="3600" b="1" dirty="0">
              <a:ln>
                <a:solidFill>
                  <a:srgbClr val="F2DCDB"/>
                </a:solidFill>
              </a:ln>
              <a:solidFill>
                <a:srgbClr val="FFFFFF"/>
              </a:solidFill>
              <a:latin typeface="Adobe Arabic" pitchFamily="18" charset="-78"/>
              <a:ea typeface="Tahoma" pitchFamily="34" charset="0"/>
              <a:cs typeface="Adobe Arabic" pitchFamily="18" charset="-78"/>
            </a:endParaRPr>
          </a:p>
        </p:txBody>
      </p:sp>
      <p:grpSp>
        <p:nvGrpSpPr>
          <p:cNvPr id="20" name="مجموعة 19"/>
          <p:cNvGrpSpPr/>
          <p:nvPr/>
        </p:nvGrpSpPr>
        <p:grpSpPr>
          <a:xfrm>
            <a:off x="457201" y="1621119"/>
            <a:ext cx="1104348" cy="1167183"/>
            <a:chOff x="1" y="4684"/>
            <a:chExt cx="1167324" cy="1667605"/>
          </a:xfrm>
        </p:grpSpPr>
        <p:sp>
          <p:nvSpPr>
            <p:cNvPr id="36" name="شارة رتبة 35"/>
            <p:cNvSpPr/>
            <p:nvPr/>
          </p:nvSpPr>
          <p:spPr>
            <a:xfrm rot="5400000">
              <a:off x="-250140" y="254825"/>
              <a:ext cx="1667605" cy="1167324"/>
            </a:xfrm>
            <a:prstGeom prst="chevron">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7" name="شارة رتبة 4"/>
            <p:cNvSpPr/>
            <p:nvPr/>
          </p:nvSpPr>
          <p:spPr>
            <a:xfrm>
              <a:off x="1" y="588346"/>
              <a:ext cx="1167324" cy="500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المفاصل الليفية</a:t>
              </a:r>
              <a:endParaRPr lang="ar-SA" sz="2000" b="1" kern="1200" dirty="0">
                <a:solidFill>
                  <a:schemeClr val="tx1"/>
                </a:solidFill>
              </a:endParaRPr>
            </a:p>
          </p:txBody>
        </p:sp>
      </p:grpSp>
      <p:grpSp>
        <p:nvGrpSpPr>
          <p:cNvPr id="21" name="مجموعة 20"/>
          <p:cNvGrpSpPr/>
          <p:nvPr/>
        </p:nvGrpSpPr>
        <p:grpSpPr>
          <a:xfrm>
            <a:off x="1600201" y="1524000"/>
            <a:ext cx="6705600" cy="759068"/>
            <a:chOff x="1141614" y="82542"/>
            <a:chExt cx="7087987" cy="1084513"/>
          </a:xfrm>
          <a:solidFill>
            <a:schemeClr val="accent5">
              <a:lumMod val="20000"/>
              <a:lumOff val="80000"/>
            </a:schemeClr>
          </a:solidFill>
        </p:grpSpPr>
        <p:sp>
          <p:nvSpPr>
            <p:cNvPr id="34" name="مستطيل ذو زاويتين مستديرتين في نفس الجانب 33"/>
            <p:cNvSpPr/>
            <p:nvPr/>
          </p:nvSpPr>
          <p:spPr>
            <a:xfrm rot="5400000">
              <a:off x="4156205" y="-2906339"/>
              <a:ext cx="1084513" cy="7062275"/>
            </a:xfrm>
            <a:prstGeom prst="round2SameRect">
              <a:avLst/>
            </a:prstGeom>
            <a:grpFill/>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sp>
        <p:sp>
          <p:nvSpPr>
            <p:cNvPr id="35" name="مستطيل 34"/>
            <p:cNvSpPr/>
            <p:nvPr/>
          </p:nvSpPr>
          <p:spPr>
            <a:xfrm>
              <a:off x="1141614" y="135484"/>
              <a:ext cx="7087987" cy="978629"/>
            </a:xfrm>
            <a:prstGeom prst="rect">
              <a:avLst/>
            </a:prstGeom>
            <a:solidFill>
              <a:srgbClr val="E8E8E8"/>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 </a:t>
              </a:r>
              <a:r>
                <a:rPr lang="ar-SA" sz="1400" b="1" kern="1200" dirty="0" smtClean="0">
                  <a:solidFill>
                    <a:srgbClr val="AE1C5B"/>
                  </a:solidFill>
                  <a:latin typeface="Tahoma" pitchFamily="34" charset="0"/>
                  <a:ea typeface="Tahoma" pitchFamily="34" charset="0"/>
                  <a:cs typeface="Tahoma" pitchFamily="34" charset="0"/>
                </a:rPr>
                <a:t>فيه تلتحم العظام فيما بينها بواسطة نسيج ليفي لا يسمح بأي نوع من الحركة </a:t>
              </a:r>
              <a:endParaRPr lang="ar-SA" sz="1400" b="1" kern="1200" dirty="0">
                <a:solidFill>
                  <a:srgbClr val="AE1C5B"/>
                </a:solidFill>
                <a:latin typeface="Tahoma" pitchFamily="34" charset="0"/>
                <a:ea typeface="Tahoma" pitchFamily="34" charset="0"/>
                <a:cs typeface="Tahoma" pitchFamily="34" charset="0"/>
              </a:endParaRPr>
            </a:p>
            <a:p>
              <a:pPr marL="171450" lvl="1" indent="-171450" algn="r" defTabSz="711200" rtl="1">
                <a:lnSpc>
                  <a:spcPct val="90000"/>
                </a:lnSpc>
                <a:spcBef>
                  <a:spcPct val="0"/>
                </a:spcBef>
                <a:spcAft>
                  <a:spcPct val="15000"/>
                </a:spcAft>
                <a:buChar char="••"/>
              </a:pPr>
              <a:r>
                <a:rPr lang="ar-SA" sz="1400" b="1" kern="1200" dirty="0" smtClean="0">
                  <a:solidFill>
                    <a:srgbClr val="AE1C5B"/>
                  </a:solidFill>
                  <a:latin typeface="Tahoma" pitchFamily="34" charset="0"/>
                  <a:ea typeface="Tahoma" pitchFamily="34" charset="0"/>
                  <a:cs typeface="Tahoma" pitchFamily="34" charset="0"/>
                </a:rPr>
                <a:t> مثل : عظام الجمجمة وعظام الأسنان بالفك </a:t>
              </a:r>
              <a:endParaRPr lang="ar-SA" sz="1400" b="1" kern="1200" dirty="0">
                <a:solidFill>
                  <a:srgbClr val="AE1C5B"/>
                </a:solidFill>
                <a:latin typeface="Tahoma" pitchFamily="34" charset="0"/>
                <a:ea typeface="Tahoma" pitchFamily="34" charset="0"/>
                <a:cs typeface="Tahoma" pitchFamily="34" charset="0"/>
              </a:endParaRPr>
            </a:p>
          </p:txBody>
        </p:sp>
      </p:grpSp>
      <p:grpSp>
        <p:nvGrpSpPr>
          <p:cNvPr id="22" name="مجموعة 21"/>
          <p:cNvGrpSpPr/>
          <p:nvPr/>
        </p:nvGrpSpPr>
        <p:grpSpPr>
          <a:xfrm>
            <a:off x="457201" y="3095619"/>
            <a:ext cx="1104348" cy="1167183"/>
            <a:chOff x="1" y="1479184"/>
            <a:chExt cx="1167324" cy="1667605"/>
          </a:xfrm>
        </p:grpSpPr>
        <p:sp>
          <p:nvSpPr>
            <p:cNvPr id="32" name="شارة رتبة 31"/>
            <p:cNvSpPr/>
            <p:nvPr/>
          </p:nvSpPr>
          <p:spPr>
            <a:xfrm rot="5400000">
              <a:off x="-250140" y="1729325"/>
              <a:ext cx="1667605" cy="1167324"/>
            </a:xfrm>
            <a:prstGeom prst="chevron">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3" name="شارة رتبة 8"/>
            <p:cNvSpPr/>
            <p:nvPr/>
          </p:nvSpPr>
          <p:spPr>
            <a:xfrm>
              <a:off x="1" y="2062846"/>
              <a:ext cx="1167324" cy="500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المفاصل الغضروفية</a:t>
              </a:r>
              <a:endParaRPr lang="ar-SA" sz="1800" b="1" kern="1200" dirty="0"/>
            </a:p>
          </p:txBody>
        </p:sp>
      </p:grpSp>
      <p:grpSp>
        <p:nvGrpSpPr>
          <p:cNvPr id="23" name="مجموعة 22"/>
          <p:cNvGrpSpPr/>
          <p:nvPr/>
        </p:nvGrpSpPr>
        <p:grpSpPr>
          <a:xfrm>
            <a:off x="1624524" y="2920472"/>
            <a:ext cx="6681275" cy="758669"/>
            <a:chOff x="1167324" y="1479185"/>
            <a:chExt cx="7062275" cy="1083943"/>
          </a:xfrm>
        </p:grpSpPr>
        <p:sp>
          <p:nvSpPr>
            <p:cNvPr id="30" name="مستطيل ذو زاويتين مستديرتين في نفس الجانب 29"/>
            <p:cNvSpPr/>
            <p:nvPr/>
          </p:nvSpPr>
          <p:spPr>
            <a:xfrm rot="5400000">
              <a:off x="4156490" y="-1509981"/>
              <a:ext cx="1083943" cy="7062275"/>
            </a:xfrm>
            <a:prstGeom prst="round2SameRect">
              <a:avLst/>
            </a:pr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sp>
        <p:sp>
          <p:nvSpPr>
            <p:cNvPr id="31" name="مستطيل 30"/>
            <p:cNvSpPr/>
            <p:nvPr/>
          </p:nvSpPr>
          <p:spPr>
            <a:xfrm>
              <a:off x="1167324" y="1532099"/>
              <a:ext cx="7009361" cy="978115"/>
            </a:xfrm>
            <a:prstGeom prst="rect">
              <a:avLst/>
            </a:prstGeom>
            <a:solidFill>
              <a:srgbClr val="E8E8E8"/>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200" b="1" kern="1200" dirty="0" smtClean="0">
                  <a:solidFill>
                    <a:srgbClr val="AE1C5B"/>
                  </a:solidFill>
                  <a:latin typeface="Tahoma" pitchFamily="34" charset="0"/>
                  <a:ea typeface="Tahoma" pitchFamily="34" charset="0"/>
                  <a:cs typeface="Tahoma" pitchFamily="34" charset="0"/>
                </a:rPr>
                <a:t> توجد بين نهايات العظام المتجاورة طبقة من الليف الغضروفي </a:t>
              </a:r>
              <a:r>
                <a:rPr lang="ar-SA" sz="1200" b="1" kern="1200" dirty="0" err="1" smtClean="0">
                  <a:solidFill>
                    <a:srgbClr val="AE1C5B"/>
                  </a:solidFill>
                  <a:latin typeface="Tahoma" pitchFamily="34" charset="0"/>
                  <a:ea typeface="Tahoma" pitchFamily="34" charset="0"/>
                  <a:cs typeface="Tahoma" pitchFamily="34" charset="0"/>
                </a:rPr>
                <a:t>الابيض</a:t>
              </a:r>
              <a:r>
                <a:rPr lang="ar-SA" sz="1200" b="1" kern="1200" dirty="0" smtClean="0">
                  <a:solidFill>
                    <a:srgbClr val="AE1C5B"/>
                  </a:solidFill>
                  <a:latin typeface="Tahoma" pitchFamily="34" charset="0"/>
                  <a:ea typeface="Tahoma" pitchFamily="34" charset="0"/>
                  <a:cs typeface="Tahoma" pitchFamily="34" charset="0"/>
                </a:rPr>
                <a:t> الذي يسمح بالحركة الخفيفة جداً </a:t>
              </a:r>
              <a:endParaRPr lang="ar-SA" sz="1200" b="1" kern="1200" dirty="0">
                <a:solidFill>
                  <a:srgbClr val="AE1C5B"/>
                </a:solidFill>
                <a:latin typeface="Tahoma" pitchFamily="34" charset="0"/>
                <a:ea typeface="Tahoma" pitchFamily="34" charset="0"/>
                <a:cs typeface="Tahoma" pitchFamily="34" charset="0"/>
              </a:endParaRPr>
            </a:p>
            <a:p>
              <a:pPr marL="171450" lvl="1" indent="-171450" algn="r" defTabSz="711200" rtl="1">
                <a:lnSpc>
                  <a:spcPct val="90000"/>
                </a:lnSpc>
                <a:spcBef>
                  <a:spcPct val="0"/>
                </a:spcBef>
                <a:spcAft>
                  <a:spcPct val="15000"/>
                </a:spcAft>
                <a:buChar char="••"/>
              </a:pPr>
              <a:r>
                <a:rPr lang="ar-SA" sz="1200" b="1" kern="1200" dirty="0" smtClean="0">
                  <a:solidFill>
                    <a:srgbClr val="AE1C5B"/>
                  </a:solidFill>
                  <a:latin typeface="Tahoma" pitchFamily="34" charset="0"/>
                  <a:ea typeface="Tahoma" pitchFamily="34" charset="0"/>
                  <a:cs typeface="Tahoma" pitchFamily="34" charset="0"/>
                </a:rPr>
                <a:t> كما هو الحال بارتباط الأضلاع بغضروف عظمة القص حيث </a:t>
              </a:r>
              <a:r>
                <a:rPr lang="ar-SA" sz="1200" b="1" kern="1200" dirty="0" err="1" smtClean="0">
                  <a:solidFill>
                    <a:srgbClr val="AE1C5B"/>
                  </a:solidFill>
                  <a:latin typeface="Tahoma" pitchFamily="34" charset="0"/>
                  <a:ea typeface="Tahoma" pitchFamily="34" charset="0"/>
                  <a:cs typeface="Tahoma" pitchFamily="34" charset="0"/>
                </a:rPr>
                <a:t>لاتوجد</a:t>
              </a:r>
              <a:r>
                <a:rPr lang="ar-SA" sz="1200" b="1" kern="1200" dirty="0" smtClean="0">
                  <a:solidFill>
                    <a:srgbClr val="AE1C5B"/>
                  </a:solidFill>
                  <a:latin typeface="Tahoma" pitchFamily="34" charset="0"/>
                  <a:ea typeface="Tahoma" pitchFamily="34" charset="0"/>
                  <a:cs typeface="Tahoma" pitchFamily="34" charset="0"/>
                </a:rPr>
                <a:t> حركة أو هي محدودة جداً </a:t>
              </a:r>
              <a:endParaRPr lang="ar-SA" sz="1200" b="1" kern="1200" dirty="0">
                <a:solidFill>
                  <a:srgbClr val="AE1C5B"/>
                </a:solidFill>
                <a:latin typeface="Tahoma" pitchFamily="34" charset="0"/>
                <a:ea typeface="Tahoma" pitchFamily="34" charset="0"/>
                <a:cs typeface="Tahoma" pitchFamily="34" charset="0"/>
              </a:endParaRPr>
            </a:p>
          </p:txBody>
        </p:sp>
      </p:grpSp>
      <p:grpSp>
        <p:nvGrpSpPr>
          <p:cNvPr id="24" name="مجموعة 23"/>
          <p:cNvGrpSpPr/>
          <p:nvPr/>
        </p:nvGrpSpPr>
        <p:grpSpPr>
          <a:xfrm>
            <a:off x="457201" y="4570119"/>
            <a:ext cx="1104348" cy="1167183"/>
            <a:chOff x="1" y="2953684"/>
            <a:chExt cx="1167324" cy="1667605"/>
          </a:xfrm>
        </p:grpSpPr>
        <p:sp>
          <p:nvSpPr>
            <p:cNvPr id="28" name="شارة رتبة 27"/>
            <p:cNvSpPr/>
            <p:nvPr/>
          </p:nvSpPr>
          <p:spPr>
            <a:xfrm rot="5400000">
              <a:off x="-250140" y="3203825"/>
              <a:ext cx="1667605" cy="1167324"/>
            </a:xfrm>
            <a:prstGeom prst="chevron">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9" name="شارة رتبة 12"/>
            <p:cNvSpPr/>
            <p:nvPr/>
          </p:nvSpPr>
          <p:spPr>
            <a:xfrm>
              <a:off x="1" y="3537346"/>
              <a:ext cx="1167324" cy="500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المفاصل المصلية </a:t>
              </a:r>
              <a:endParaRPr lang="ar-SA" sz="2000" b="1" kern="1200" dirty="0"/>
            </a:p>
          </p:txBody>
        </p:sp>
      </p:grpSp>
      <p:grpSp>
        <p:nvGrpSpPr>
          <p:cNvPr id="25" name="مجموعة 24"/>
          <p:cNvGrpSpPr/>
          <p:nvPr/>
        </p:nvGrpSpPr>
        <p:grpSpPr>
          <a:xfrm>
            <a:off x="1624524" y="4394972"/>
            <a:ext cx="6681275" cy="758669"/>
            <a:chOff x="1167324" y="2953685"/>
            <a:chExt cx="7062275" cy="1083943"/>
          </a:xfrm>
          <a:solidFill>
            <a:srgbClr val="E8E8E8"/>
          </a:solidFill>
        </p:grpSpPr>
        <p:sp>
          <p:nvSpPr>
            <p:cNvPr id="26" name="مستطيل ذو زاويتين مستديرتين في نفس الجانب 25"/>
            <p:cNvSpPr/>
            <p:nvPr/>
          </p:nvSpPr>
          <p:spPr>
            <a:xfrm rot="5400000">
              <a:off x="4156490" y="-35481"/>
              <a:ext cx="1083943" cy="7062275"/>
            </a:xfrm>
            <a:prstGeom prst="round2SameRect">
              <a:avLst/>
            </a:prstGeom>
            <a:grpFill/>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sp>
        <p:sp>
          <p:nvSpPr>
            <p:cNvPr id="27" name="مستطيل 26"/>
            <p:cNvSpPr/>
            <p:nvPr/>
          </p:nvSpPr>
          <p:spPr>
            <a:xfrm>
              <a:off x="1167324" y="3006599"/>
              <a:ext cx="7009361" cy="978115"/>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b="1" kern="1200" dirty="0" smtClean="0">
                  <a:solidFill>
                    <a:srgbClr val="AE1C5B"/>
                  </a:solidFill>
                  <a:latin typeface="Tahoma" pitchFamily="34" charset="0"/>
                  <a:ea typeface="Tahoma" pitchFamily="34" charset="0"/>
                  <a:cs typeface="Tahoma" pitchFamily="34" charset="0"/>
                </a:rPr>
                <a:t> من أهم المفاصل وأكثرها </a:t>
              </a:r>
              <a:r>
                <a:rPr lang="ar-SA" sz="1600" b="1" kern="1200" dirty="0" err="1" smtClean="0">
                  <a:solidFill>
                    <a:srgbClr val="AE1C5B"/>
                  </a:solidFill>
                  <a:latin typeface="Tahoma" pitchFamily="34" charset="0"/>
                  <a:ea typeface="Tahoma" pitchFamily="34" charset="0"/>
                  <a:cs typeface="Tahoma" pitchFamily="34" charset="0"/>
                </a:rPr>
                <a:t>أنتشاراً</a:t>
              </a:r>
              <a:r>
                <a:rPr lang="ar-SA" sz="1600" b="1" kern="1200" dirty="0" smtClean="0">
                  <a:solidFill>
                    <a:srgbClr val="AE1C5B"/>
                  </a:solidFill>
                  <a:latin typeface="Tahoma" pitchFamily="34" charset="0"/>
                  <a:ea typeface="Tahoma" pitchFamily="34" charset="0"/>
                  <a:cs typeface="Tahoma" pitchFamily="34" charset="0"/>
                </a:rPr>
                <a:t> في الجسم تمتاز بوجود غشاء مصلي </a:t>
              </a:r>
              <a:endParaRPr lang="ar-SA" sz="1600" b="1" kern="1200" dirty="0">
                <a:solidFill>
                  <a:srgbClr val="AE1C5B"/>
                </a:solidFill>
                <a:latin typeface="Tahoma" pitchFamily="34" charset="0"/>
                <a:ea typeface="Tahoma" pitchFamily="34" charset="0"/>
                <a:cs typeface="Tahoma" pitchFamily="34" charset="0"/>
              </a:endParaRPr>
            </a:p>
            <a:p>
              <a:pPr marL="171450" lvl="1" indent="-171450" algn="r" defTabSz="711200" rtl="1">
                <a:lnSpc>
                  <a:spcPct val="90000"/>
                </a:lnSpc>
                <a:spcBef>
                  <a:spcPct val="0"/>
                </a:spcBef>
                <a:spcAft>
                  <a:spcPct val="15000"/>
                </a:spcAft>
                <a:buChar char="••"/>
              </a:pPr>
              <a:r>
                <a:rPr lang="ar-SA" sz="1600" b="1" kern="1200" dirty="0" smtClean="0">
                  <a:solidFill>
                    <a:srgbClr val="AE1C5B"/>
                  </a:solidFill>
                  <a:latin typeface="Tahoma" pitchFamily="34" charset="0"/>
                  <a:ea typeface="Tahoma" pitchFamily="34" charset="0"/>
                  <a:cs typeface="Tahoma" pitchFamily="34" charset="0"/>
                </a:rPr>
                <a:t> يمكنها أن تؤدي جميع الحركات </a:t>
              </a:r>
              <a:endParaRPr lang="ar-SA" sz="1600" b="1" kern="1200" dirty="0">
                <a:solidFill>
                  <a:srgbClr val="AE1C5B"/>
                </a:solidFill>
                <a:latin typeface="Tahoma" pitchFamily="34" charset="0"/>
                <a:ea typeface="Tahoma" pitchFamily="34" charset="0"/>
                <a:cs typeface="Tahoma" pitchFamily="34" charset="0"/>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228600" y="5753100"/>
            <a:ext cx="96012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9" name="مستطيل مستدير الزوايا 8"/>
          <p:cNvSpPr/>
          <p:nvPr/>
        </p:nvSpPr>
        <p:spPr>
          <a:xfrm>
            <a:off x="762000" y="1371600"/>
            <a:ext cx="7924800" cy="4343400"/>
          </a:xfrm>
          <a:prstGeom prst="roundRect">
            <a:avLst/>
          </a:prstGeom>
          <a:solidFill>
            <a:schemeClr val="accent2">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sz="2400" dirty="0" smtClean="0">
              <a:solidFill>
                <a:schemeClr val="accent2">
                  <a:lumMod val="75000"/>
                </a:schemeClr>
              </a:solidFill>
              <a:latin typeface="Tahoma" pitchFamily="34" charset="0"/>
              <a:ea typeface="Tahoma" pitchFamily="34" charset="0"/>
              <a:cs typeface="Tahoma" pitchFamily="34" charset="0"/>
            </a:endParaRPr>
          </a:p>
          <a:p>
            <a:pPr lvl="0"/>
            <a:endParaRPr lang="ar-SA" sz="2400" dirty="0" smtClean="0">
              <a:solidFill>
                <a:srgbClr val="48A9C3"/>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chemeClr val="accent2">
                    <a:lumMod val="75000"/>
                  </a:schemeClr>
                </a:solidFill>
                <a:latin typeface="Tahoma" pitchFamily="34" charset="0"/>
                <a:ea typeface="Tahoma" pitchFamily="34" charset="0"/>
                <a:cs typeface="Tahoma" pitchFamily="34" charset="0"/>
              </a:rPr>
              <a:t>  </a:t>
            </a:r>
            <a:r>
              <a:rPr lang="ar-SA" sz="2400" dirty="0" smtClean="0">
                <a:solidFill>
                  <a:srgbClr val="AE1C5B"/>
                </a:solidFill>
                <a:latin typeface="Tahoma" pitchFamily="34" charset="0"/>
                <a:ea typeface="Tahoma" pitchFamily="34" charset="0"/>
                <a:cs typeface="Tahoma" pitchFamily="34" charset="0"/>
              </a:rPr>
              <a:t>إنقاص الوزن.</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الوقوف طويلاً </a:t>
            </a:r>
            <a:r>
              <a:rPr lang="ar-SA" sz="2400" dirty="0" err="1" smtClean="0">
                <a:solidFill>
                  <a:srgbClr val="AE1C5B"/>
                </a:solidFill>
                <a:latin typeface="Tahoma" pitchFamily="34" charset="0"/>
                <a:ea typeface="Tahoma" pitchFamily="34" charset="0"/>
                <a:cs typeface="Tahoma" pitchFamily="34" charset="0"/>
              </a:rPr>
              <a:t>و</a:t>
            </a:r>
            <a:r>
              <a:rPr lang="ar-SA" sz="2400" dirty="0" smtClean="0">
                <a:solidFill>
                  <a:srgbClr val="AE1C5B"/>
                </a:solidFill>
                <a:latin typeface="Tahoma" pitchFamily="34" charset="0"/>
                <a:ea typeface="Tahoma" pitchFamily="34" charset="0"/>
                <a:cs typeface="Tahoma" pitchFamily="34" charset="0"/>
              </a:rPr>
              <a:t> الإكثار من </a:t>
            </a:r>
            <a:r>
              <a:rPr lang="ar-SA" sz="2400" dirty="0" err="1" smtClean="0">
                <a:solidFill>
                  <a:srgbClr val="AE1C5B"/>
                </a:solidFill>
                <a:latin typeface="Tahoma" pitchFamily="34" charset="0"/>
                <a:ea typeface="Tahoma" pitchFamily="34" charset="0"/>
                <a:cs typeface="Tahoma" pitchFamily="34" charset="0"/>
              </a:rPr>
              <a:t>صود</a:t>
            </a:r>
            <a:r>
              <a:rPr lang="ar-SA" sz="2400" dirty="0" smtClean="0">
                <a:solidFill>
                  <a:srgbClr val="AE1C5B"/>
                </a:solidFill>
                <a:latin typeface="Tahoma" pitchFamily="34" charset="0"/>
                <a:ea typeface="Tahoma" pitchFamily="34" charset="0"/>
                <a:cs typeface="Tahoma" pitchFamily="34" charset="0"/>
              </a:rPr>
              <a:t> ونزول السلالم .</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ثني مفصل الركبة.</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أوضاع الجلوس الخاطئة.</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استخدام الدراجة </a:t>
            </a:r>
            <a:r>
              <a:rPr lang="ar-SA" sz="2400" dirty="0" err="1" smtClean="0">
                <a:solidFill>
                  <a:srgbClr val="AE1C5B"/>
                </a:solidFill>
                <a:latin typeface="Tahoma" pitchFamily="34" charset="0"/>
                <a:ea typeface="Tahoma" pitchFamily="34" charset="0"/>
                <a:cs typeface="Tahoma" pitchFamily="34" charset="0"/>
              </a:rPr>
              <a:t>الثابته</a:t>
            </a:r>
            <a:r>
              <a:rPr lang="ar-SA" sz="2400" dirty="0" smtClean="0">
                <a:solidFill>
                  <a:srgbClr val="AE1C5B"/>
                </a:solidFill>
                <a:latin typeface="Tahoma" pitchFamily="34" charset="0"/>
                <a:ea typeface="Tahoma" pitchFamily="34" charset="0"/>
                <a:cs typeface="Tahoma" pitchFamily="34" charset="0"/>
              </a:rPr>
              <a:t> أو المتحركة.</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استخدام عكاز.</a:t>
            </a: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عند صعود السلم .</a:t>
            </a: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المشي بانتظام . </a:t>
            </a:r>
            <a:endParaRPr lang="en-US" sz="2400" dirty="0" smtClean="0">
              <a:solidFill>
                <a:srgbClr val="AE1C5B"/>
              </a:solidFill>
              <a:latin typeface="Tahoma" pitchFamily="34" charset="0"/>
              <a:ea typeface="Tahoma" pitchFamily="34" charset="0"/>
              <a:cs typeface="Tahoma" pitchFamily="34" charset="0"/>
            </a:endParaRPr>
          </a:p>
        </p:txBody>
      </p:sp>
      <p:pic>
        <p:nvPicPr>
          <p:cNvPr id="13" name="صورة 12" descr="خلفية.png"/>
          <p:cNvPicPr>
            <a:picLocks noChangeAspect="1"/>
          </p:cNvPicPr>
          <p:nvPr/>
        </p:nvPicPr>
        <p:blipFill>
          <a:blip r:embed="rId3" cstate="print"/>
          <a:stretch>
            <a:fillRect/>
          </a:stretch>
        </p:blipFill>
        <p:spPr>
          <a:xfrm>
            <a:off x="7253243" y="1752600"/>
            <a:ext cx="762000" cy="762000"/>
          </a:xfrm>
          <a:prstGeom prst="ellipse">
            <a:avLst/>
          </a:prstGeom>
          <a:ln>
            <a:noFill/>
          </a:ln>
          <a:effectLst>
            <a:softEdge rad="112500"/>
          </a:effectLst>
        </p:spPr>
      </p:pic>
      <p:pic>
        <p:nvPicPr>
          <p:cNvPr id="14" name="صورة 13" descr="خلفية.png"/>
          <p:cNvPicPr>
            <a:picLocks noChangeAspect="1"/>
          </p:cNvPicPr>
          <p:nvPr/>
        </p:nvPicPr>
        <p:blipFill>
          <a:blip r:embed="rId3" cstate="print"/>
          <a:stretch>
            <a:fillRect/>
          </a:stretch>
        </p:blipFill>
        <p:spPr>
          <a:xfrm>
            <a:off x="5181600" y="1752600"/>
            <a:ext cx="762000" cy="762000"/>
          </a:xfrm>
          <a:prstGeom prst="ellipse">
            <a:avLst/>
          </a:prstGeom>
          <a:ln>
            <a:noFill/>
          </a:ln>
          <a:effectLst>
            <a:softEdge rad="112500"/>
          </a:effectLst>
        </p:spPr>
      </p:pic>
      <p:pic>
        <p:nvPicPr>
          <p:cNvPr id="15" name="صورة 14" descr="خلفية.png"/>
          <p:cNvPicPr>
            <a:picLocks noChangeAspect="1"/>
          </p:cNvPicPr>
          <p:nvPr/>
        </p:nvPicPr>
        <p:blipFill>
          <a:blip r:embed="rId3" cstate="print"/>
          <a:stretch>
            <a:fillRect/>
          </a:stretch>
        </p:blipFill>
        <p:spPr>
          <a:xfrm>
            <a:off x="6248400" y="1752600"/>
            <a:ext cx="762000" cy="762000"/>
          </a:xfrm>
          <a:prstGeom prst="ellipse">
            <a:avLst/>
          </a:prstGeom>
          <a:ln>
            <a:noFill/>
          </a:ln>
          <a:effectLst>
            <a:softEdge rad="112500"/>
          </a:effectLst>
        </p:spPr>
      </p:pic>
      <p:sp>
        <p:nvSpPr>
          <p:cNvPr id="16" name="مستطيل 15"/>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ستطيل 1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مربع نص 1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0" name="شكل بيضاوي 1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3" name="شكل بيضاوي 2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4" name="شكل بيضاوي 2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شكل بيضاوي 2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وسيلة شرح على شكل سحابة 10"/>
          <p:cNvSpPr/>
          <p:nvPr/>
        </p:nvSpPr>
        <p:spPr>
          <a:xfrm>
            <a:off x="228600" y="152400"/>
            <a:ext cx="4419600" cy="2667000"/>
          </a:xfrm>
          <a:prstGeom prst="cloudCallout">
            <a:avLst>
              <a:gd name="adj1" fmla="val 65740"/>
              <a:gd name="adj2" fmla="val 138487"/>
            </a:avLst>
          </a:prstGeom>
          <a:solidFill>
            <a:srgbClr val="E8E8E8"/>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48A9C3"/>
                </a:solidFill>
                <a:latin typeface="Adobe Arabic" pitchFamily="18" charset="-78"/>
                <a:cs typeface="Adobe Arabic" pitchFamily="18" charset="-78"/>
              </a:rPr>
              <a:t>إرشادات لمرضي خشونة مفصل الركبة</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35510" y="-15667"/>
            <a:ext cx="9143999" cy="6858000"/>
          </a:xfrm>
          <a:prstGeom prst="rect">
            <a:avLst/>
          </a:prstGeom>
        </p:spPr>
      </p:pic>
      <p:sp>
        <p:nvSpPr>
          <p:cNvPr id="4" name="Title 1"/>
          <p:cNvSpPr txBox="1">
            <a:spLocks/>
          </p:cNvSpPr>
          <p:nvPr/>
        </p:nvSpPr>
        <p:spPr>
          <a:xfrm>
            <a:off x="1691680" y="332656"/>
            <a:ext cx="5184576" cy="1296143"/>
          </a:xfrm>
          <a:prstGeom prst="rect">
            <a:avLst/>
          </a:prstGeom>
        </p:spPr>
        <p:txBody>
          <a:bodyPr vert="horz" lIns="91440" tIns="45720" rIns="91440" bIns="45720" rtlCol="0" anchor="ctr">
            <a:normAutofit/>
          </a:bodyPr>
          <a:lst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a:lstStyle>
          <a:p>
            <a:r>
              <a:rPr lang="ar-SA" b="1" dirty="0" smtClean="0">
                <a:solidFill>
                  <a:schemeClr val="bg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سادسًا: إصابات المفاصل</a:t>
            </a:r>
            <a:endParaRPr lang="ar-SA" b="1" dirty="0">
              <a:solidFill>
                <a:schemeClr val="bg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p:txBody>
      </p:sp>
      <p:sp>
        <p:nvSpPr>
          <p:cNvPr id="8" name="مربع نص 7"/>
          <p:cNvSpPr txBox="1"/>
          <p:nvPr/>
        </p:nvSpPr>
        <p:spPr>
          <a:xfrm>
            <a:off x="451284" y="1628799"/>
            <a:ext cx="8229600" cy="4495800"/>
          </a:xfrm>
          <a:prstGeom prst="rect">
            <a:avLst/>
          </a:prstGeom>
          <a:solidFill>
            <a:srgbClr val="E8E8E8"/>
          </a:solidFill>
        </p:spPr>
        <p:txBody>
          <a:bodyPr wrap="square" rtlCol="1">
            <a:spAutoFit/>
          </a:bodyPr>
          <a:lstStyle/>
          <a:p>
            <a:endParaRPr lang="ar-S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1740280"/>
            <a:ext cx="2286000" cy="166878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1126" y="3124200"/>
            <a:ext cx="2286000" cy="17145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5596" y="4134521"/>
            <a:ext cx="1512168" cy="1821380"/>
          </a:xfrm>
          <a:prstGeom prst="rect">
            <a:avLst/>
          </a:prstGeom>
        </p:spPr>
      </p:pic>
      <p:pic>
        <p:nvPicPr>
          <p:cNvPr id="9" name="صورة 8"/>
          <p:cNvPicPr>
            <a:picLocks noChangeAspect="1"/>
          </p:cNvPicPr>
          <p:nvPr/>
        </p:nvPicPr>
        <p:blipFill>
          <a:blip r:embed="rId6"/>
          <a:stretch>
            <a:fillRect/>
          </a:stretch>
        </p:blipFill>
        <p:spPr>
          <a:xfrm>
            <a:off x="685800" y="1728701"/>
            <a:ext cx="762066" cy="762066"/>
          </a:xfrm>
          <a:prstGeom prst="rect">
            <a:avLst/>
          </a:prstGeom>
        </p:spPr>
      </p:pic>
    </p:spTree>
    <p:extLst>
      <p:ext uri="{BB962C8B-B14F-4D97-AF65-F5344CB8AC3E}">
        <p14:creationId xmlns:p14="http://schemas.microsoft.com/office/powerpoint/2010/main" val="2878819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8597"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11" name="عنوان 1"/>
          <p:cNvSpPr>
            <a:spLocks noGrp="1"/>
          </p:cNvSpPr>
          <p:nvPr>
            <p:ph type="title"/>
          </p:nvPr>
        </p:nvSpPr>
        <p:spPr>
          <a:xfrm>
            <a:off x="1066833" y="284896"/>
            <a:ext cx="8260672" cy="1039427"/>
          </a:xfrm>
        </p:spPr>
        <p:txBody>
          <a:bodyPr>
            <a:normAutofit/>
          </a:bodyPr>
          <a:lstStyle/>
          <a:p>
            <a:r>
              <a:rPr lang="ar-SA" sz="3200"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شد وتمزق مفصل الرسغ والأصابع</a:t>
            </a:r>
            <a:r>
              <a:rPr lang="ar-SA" sz="3200" b="1" dirty="0" smtClean="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ar-SA" dirty="0"/>
          </a:p>
        </p:txBody>
      </p:sp>
      <p:sp>
        <p:nvSpPr>
          <p:cNvPr id="12" name="عنصر نائب للمحتوى 2"/>
          <p:cNvSpPr>
            <a:spLocks noGrp="1"/>
          </p:cNvSpPr>
          <p:nvPr>
            <p:ph idx="1"/>
          </p:nvPr>
        </p:nvSpPr>
        <p:spPr>
          <a:xfrm>
            <a:off x="457200" y="1752600"/>
            <a:ext cx="8229600" cy="4373563"/>
          </a:xfrm>
        </p:spPr>
        <p:txBody>
          <a:bodyPr>
            <a:normAutofit lnSpcReduction="10000"/>
          </a:bodyPr>
          <a:lstStyle/>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الأعراض:</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ألم شديد.</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تقييد الحركة في المفصل.</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 عدم استقرار المفصل في الالتواءات الشديدة.</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4- تمزقات صغيرة في الأربطة.</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5- تقييد الحركة وصعوبة المسك.</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6- عدم وجود نقطة الم محددة.</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7- حدوث التهاب خلال الساعة الاولى من الاصابة.</a:t>
            </a:r>
          </a:p>
          <a:p>
            <a:endParaRPr lang="ar-SA" dirty="0"/>
          </a:p>
        </p:txBody>
      </p:sp>
    </p:spTree>
    <p:extLst>
      <p:ext uri="{BB962C8B-B14F-4D97-AF65-F5344CB8AC3E}">
        <p14:creationId xmlns:p14="http://schemas.microsoft.com/office/powerpoint/2010/main" val="27536407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8597"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7" name="عنوان 1"/>
          <p:cNvSpPr>
            <a:spLocks noGrp="1"/>
          </p:cNvSpPr>
          <p:nvPr>
            <p:ph type="title"/>
          </p:nvPr>
        </p:nvSpPr>
        <p:spPr>
          <a:xfrm>
            <a:off x="1600200" y="284896"/>
            <a:ext cx="8260672" cy="1039427"/>
          </a:xfrm>
        </p:spPr>
        <p:txBody>
          <a:bodyPr/>
          <a:lstStyle/>
          <a:p>
            <a:r>
              <a:rPr lang="ar-SA"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اصابة مرفق التنس</a:t>
            </a:r>
            <a:endParaRPr lang="ar-SA" dirty="0"/>
          </a:p>
        </p:txBody>
      </p:sp>
      <p:sp>
        <p:nvSpPr>
          <p:cNvPr id="11" name="عنصر نائب للمحتوى 2"/>
          <p:cNvSpPr>
            <a:spLocks noGrp="1"/>
          </p:cNvSpPr>
          <p:nvPr>
            <p:ph idx="1"/>
          </p:nvPr>
        </p:nvSpPr>
        <p:spPr>
          <a:xfrm>
            <a:off x="457200" y="1752600"/>
            <a:ext cx="8229600" cy="4373563"/>
          </a:xfrm>
        </p:spPr>
        <p:txBody>
          <a:bodyPr/>
          <a:lstStyle/>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أو الم وتر المرفق يطلق على أي الم يحدث بالقرب من عظام الجزء الخارجي من مفصل الكوع.</a:t>
            </a:r>
          </a:p>
          <a:p>
            <a:pPr marL="0" indent="0">
              <a:buNone/>
            </a:pPr>
            <a:endPar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الأسباب:</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اعمال الزراعة.</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2-رفع الاشياء الثقيلة اثناء العمل.</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 زيادة الشد اثناء اللعب.</a:t>
            </a:r>
          </a:p>
          <a:p>
            <a:endParaRPr lang="ar-SA" dirty="0"/>
          </a:p>
        </p:txBody>
      </p:sp>
    </p:spTree>
    <p:extLst>
      <p:ext uri="{BB962C8B-B14F-4D97-AF65-F5344CB8AC3E}">
        <p14:creationId xmlns:p14="http://schemas.microsoft.com/office/powerpoint/2010/main" val="27106486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304800" y="1630363"/>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11" name="عنوان 1"/>
          <p:cNvSpPr>
            <a:spLocks noGrp="1"/>
          </p:cNvSpPr>
          <p:nvPr>
            <p:ph type="title"/>
          </p:nvPr>
        </p:nvSpPr>
        <p:spPr>
          <a:xfrm>
            <a:off x="709591" y="284896"/>
            <a:ext cx="8260672" cy="1039427"/>
          </a:xfrm>
        </p:spPr>
        <p:txBody>
          <a:bodyPr>
            <a:normAutofit/>
          </a:bodyPr>
          <a:lstStyle/>
          <a:p>
            <a:r>
              <a:rPr lang="ar-SA" sz="4400"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الأعراض:</a:t>
            </a:r>
            <a:endParaRPr lang="ar-SA" sz="4000" dirty="0"/>
          </a:p>
        </p:txBody>
      </p:sp>
      <p:sp>
        <p:nvSpPr>
          <p:cNvPr id="12" name="عنصر نائب للمحتوى 2"/>
          <p:cNvSpPr>
            <a:spLocks noGrp="1"/>
          </p:cNvSpPr>
          <p:nvPr>
            <p:ph idx="1"/>
          </p:nvPr>
        </p:nvSpPr>
        <p:spPr>
          <a:xfrm>
            <a:off x="457200" y="1752600"/>
            <a:ext cx="8229600" cy="4373563"/>
          </a:xfrm>
        </p:spPr>
        <p:txBody>
          <a:bodyPr>
            <a:normAutofit/>
          </a:bodyPr>
          <a:lstStyle/>
          <a:p>
            <a:r>
              <a:rPr lang="ar-SA" sz="2800"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 عند المصافحة أو رفع شيء عن الأرض.</a:t>
            </a:r>
          </a:p>
          <a:p>
            <a:r>
              <a:rPr lang="ar-SA" sz="2800"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 مع تحريك المفصل.</a:t>
            </a:r>
          </a:p>
          <a:p>
            <a:r>
              <a:rPr lang="ar-SA" sz="2800"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احمرار  في موضع التقاء العضلات بالعظام.</a:t>
            </a:r>
          </a:p>
          <a:p>
            <a:endParaRPr lang="ar-SA" sz="2800" dirty="0"/>
          </a:p>
        </p:txBody>
      </p:sp>
      <p:pic>
        <p:nvPicPr>
          <p:cNvPr id="5" name="صورة 4"/>
          <p:cNvPicPr>
            <a:picLocks noChangeAspect="1"/>
          </p:cNvPicPr>
          <p:nvPr/>
        </p:nvPicPr>
        <p:blipFill>
          <a:blip r:embed="rId6"/>
          <a:stretch>
            <a:fillRect/>
          </a:stretch>
        </p:blipFill>
        <p:spPr>
          <a:xfrm>
            <a:off x="745198" y="2869684"/>
            <a:ext cx="2877561" cy="2877561"/>
          </a:xfrm>
          <a:prstGeom prst="rect">
            <a:avLst/>
          </a:prstGeom>
        </p:spPr>
      </p:pic>
    </p:spTree>
    <p:extLst>
      <p:ext uri="{BB962C8B-B14F-4D97-AF65-F5344CB8AC3E}">
        <p14:creationId xmlns:p14="http://schemas.microsoft.com/office/powerpoint/2010/main" val="36979053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 y="614836"/>
            <a:ext cx="9144793" cy="762066"/>
          </a:xfrm>
          <a:prstGeom prst="rect">
            <a:avLst/>
          </a:prstGeom>
        </p:spPr>
      </p:pic>
      <p:pic>
        <p:nvPicPr>
          <p:cNvPr id="10" name="صورة 9"/>
          <p:cNvPicPr>
            <a:picLocks noChangeAspect="1"/>
          </p:cNvPicPr>
          <p:nvPr/>
        </p:nvPicPr>
        <p:blipFill>
          <a:blip r:embed="rId5"/>
          <a:stretch>
            <a:fillRect/>
          </a:stretch>
        </p:blipFill>
        <p:spPr>
          <a:xfrm>
            <a:off x="8038605" y="543938"/>
            <a:ext cx="762066" cy="762066"/>
          </a:xfrm>
          <a:prstGeom prst="rect">
            <a:avLst/>
          </a:prstGeom>
        </p:spPr>
      </p:pic>
      <p:sp>
        <p:nvSpPr>
          <p:cNvPr id="7" name="عنوان 1"/>
          <p:cNvSpPr>
            <a:spLocks noGrp="1"/>
          </p:cNvSpPr>
          <p:nvPr>
            <p:ph type="title"/>
          </p:nvPr>
        </p:nvSpPr>
        <p:spPr>
          <a:xfrm>
            <a:off x="426128" y="408372"/>
            <a:ext cx="8260672" cy="1039427"/>
          </a:xfrm>
        </p:spPr>
        <p:txBody>
          <a:bodyPr/>
          <a:lstStyle/>
          <a:p>
            <a:r>
              <a:rPr lang="ar-SA"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(3)اصابة مفصل القدم</a:t>
            </a:r>
            <a:endParaRPr lang="ar-SA" dirty="0"/>
          </a:p>
        </p:txBody>
      </p:sp>
      <p:sp>
        <p:nvSpPr>
          <p:cNvPr id="11" name="عنصر نائب للمحتوى 2"/>
          <p:cNvSpPr>
            <a:spLocks noGrp="1"/>
          </p:cNvSpPr>
          <p:nvPr>
            <p:ph idx="1"/>
          </p:nvPr>
        </p:nvSpPr>
        <p:spPr>
          <a:xfrm>
            <a:off x="457200" y="1752600"/>
            <a:ext cx="8229600" cy="4373563"/>
          </a:xfrm>
        </p:spPr>
        <p:txBody>
          <a:bodyPr>
            <a:normAutofit lnSpcReduction="10000"/>
          </a:bodyPr>
          <a:lstStyle/>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الأسباب:</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حركة زائدة عن المدى الطبيعي لمفصل القدم.</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التواء القدم.</a:t>
            </a:r>
          </a:p>
          <a:p>
            <a:pPr marL="0" indent="0">
              <a:buNone/>
            </a:pPr>
            <a:endPar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الأعراض:</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الم شديد.</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ورم في </a:t>
            </a:r>
            <a:r>
              <a:rPr lang="ar-SA" b="1" dirty="0" err="1">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اتجاة</a:t>
            </a: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 الرباط الممزق.</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 زرقة واحمرار الجلد.</a:t>
            </a:r>
          </a:p>
          <a:p>
            <a:endParaRPr lang="ar-SA" dirty="0"/>
          </a:p>
        </p:txBody>
      </p:sp>
      <p:pic>
        <p:nvPicPr>
          <p:cNvPr id="12"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7544" y="3356992"/>
            <a:ext cx="4394279" cy="2961712"/>
          </a:xfrm>
          <a:prstGeom prst="rect">
            <a:avLst/>
          </a:prstGeom>
        </p:spPr>
      </p:pic>
    </p:spTree>
    <p:extLst>
      <p:ext uri="{BB962C8B-B14F-4D97-AF65-F5344CB8AC3E}">
        <p14:creationId xmlns:p14="http://schemas.microsoft.com/office/powerpoint/2010/main" val="3458384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8597"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5" name="مربع نص 4"/>
          <p:cNvSpPr txBox="1"/>
          <p:nvPr/>
        </p:nvSpPr>
        <p:spPr>
          <a:xfrm>
            <a:off x="1899149" y="361817"/>
            <a:ext cx="6248400" cy="1754326"/>
          </a:xfrm>
          <a:prstGeom prst="rect">
            <a:avLst/>
          </a:prstGeom>
          <a:noFill/>
        </p:spPr>
        <p:txBody>
          <a:bodyPr wrap="square" rtlCol="1">
            <a:spAutoFit/>
          </a:bodyPr>
          <a:lstStyle/>
          <a:p>
            <a:pPr algn="ctr"/>
            <a:r>
              <a:rPr lang="ar-SA" sz="5400" dirty="0" smtClean="0"/>
              <a:t>علاج إصابة مفصل القدم</a:t>
            </a:r>
          </a:p>
          <a:p>
            <a:pPr algn="ctr"/>
            <a:endParaRPr lang="ar-SA" sz="5400" dirty="0"/>
          </a:p>
        </p:txBody>
      </p:sp>
      <p:pic>
        <p:nvPicPr>
          <p:cNvPr id="6" name="صورة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38913" y="2603070"/>
            <a:ext cx="3810000" cy="2828925"/>
          </a:xfrm>
          <a:prstGeom prst="rect">
            <a:avLst/>
          </a:prstGeom>
        </p:spPr>
      </p:pic>
      <p:pic>
        <p:nvPicPr>
          <p:cNvPr id="7" name="صورة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90804" y="1736957"/>
            <a:ext cx="2743200" cy="1819656"/>
          </a:xfrm>
          <a:prstGeom prst="rect">
            <a:avLst/>
          </a:prstGeom>
        </p:spPr>
      </p:pic>
      <p:pic>
        <p:nvPicPr>
          <p:cNvPr id="12" name="صورة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23987" y="3951909"/>
            <a:ext cx="2538413" cy="2177428"/>
          </a:xfrm>
          <a:prstGeom prst="rect">
            <a:avLst/>
          </a:prstGeom>
        </p:spPr>
      </p:pic>
    </p:spTree>
    <p:extLst>
      <p:ext uri="{BB962C8B-B14F-4D97-AF65-F5344CB8AC3E}">
        <p14:creationId xmlns:p14="http://schemas.microsoft.com/office/powerpoint/2010/main" val="3524565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457200" y="1905000"/>
            <a:ext cx="8458200" cy="37338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762000" y="1981200"/>
            <a:ext cx="7696200" cy="3908762"/>
          </a:xfrm>
          <a:prstGeom prst="rect">
            <a:avLst/>
          </a:prstGeom>
          <a:noFill/>
        </p:spPr>
        <p:txBody>
          <a:bodyPr wrap="square" rtlCol="1">
            <a:spAutoFit/>
          </a:bodyPr>
          <a:lstStyle/>
          <a:p>
            <a:r>
              <a:rPr lang="ar-SA" dirty="0" smtClean="0">
                <a:solidFill>
                  <a:srgbClr val="AE1C5B"/>
                </a:solidFill>
                <a:latin typeface="Tahoma" pitchFamily="34" charset="0"/>
                <a:ea typeface="Tahoma" pitchFamily="34" charset="0"/>
                <a:cs typeface="Tahoma" pitchFamily="34" charset="0"/>
              </a:rPr>
              <a:t>1 / </a:t>
            </a:r>
            <a:r>
              <a:rPr lang="ar-SA" b="1" dirty="0" smtClean="0">
                <a:solidFill>
                  <a:srgbClr val="AE1C5B"/>
                </a:solidFill>
                <a:latin typeface="Tahoma" pitchFamily="34" charset="0"/>
                <a:ea typeface="Tahoma" pitchFamily="34" charset="0"/>
                <a:cs typeface="Tahoma" pitchFamily="34" charset="0"/>
              </a:rPr>
              <a:t>مفصل الكوع </a:t>
            </a:r>
          </a:p>
          <a:p>
            <a:pPr>
              <a:buNone/>
            </a:pPr>
            <a:r>
              <a:rPr lang="ar-SA" dirty="0" smtClean="0">
                <a:solidFill>
                  <a:srgbClr val="009999"/>
                </a:solidFill>
                <a:latin typeface="Tahoma" pitchFamily="34" charset="0"/>
                <a:ea typeface="Tahoma" pitchFamily="34" charset="0"/>
                <a:cs typeface="Tahoma" pitchFamily="34" charset="0"/>
              </a:rPr>
              <a:t>يربط بين النهاية السفلى للعضد , والنهايات العلوية للكعبرة والزند .</a:t>
            </a:r>
          </a:p>
          <a:p>
            <a:pPr>
              <a:buNone/>
            </a:pPr>
            <a:r>
              <a:rPr lang="ar-SA" dirty="0" smtClean="0">
                <a:solidFill>
                  <a:srgbClr val="009999"/>
                </a:solidFill>
                <a:latin typeface="Tahoma" pitchFamily="34" charset="0"/>
                <a:ea typeface="Tahoma" pitchFamily="34" charset="0"/>
                <a:cs typeface="Tahoma" pitchFamily="34" charset="0"/>
              </a:rPr>
              <a:t>يحتوي على روابط تسمح بأداء حركتين فقط هما : </a:t>
            </a:r>
          </a:p>
          <a:p>
            <a:pPr>
              <a:buNone/>
            </a:pPr>
            <a:r>
              <a:rPr lang="ar-SA" dirty="0" smtClean="0">
                <a:solidFill>
                  <a:srgbClr val="009999"/>
                </a:solidFill>
                <a:latin typeface="Tahoma" pitchFamily="34" charset="0"/>
                <a:ea typeface="Tahoma" pitchFamily="34" charset="0"/>
                <a:cs typeface="Tahoma" pitchFamily="34" charset="0"/>
              </a:rPr>
              <a:t>الثني </a:t>
            </a:r>
            <a:r>
              <a:rPr lang="ar-SA" dirty="0" err="1" smtClean="0">
                <a:solidFill>
                  <a:srgbClr val="009999"/>
                </a:solidFill>
                <a:latin typeface="Tahoma" pitchFamily="34" charset="0"/>
                <a:ea typeface="Tahoma" pitchFamily="34" charset="0"/>
                <a:cs typeface="Tahoma" pitchFamily="34" charset="0"/>
              </a:rPr>
              <a:t>بواسط</a:t>
            </a:r>
            <a:r>
              <a:rPr lang="ar-SA" dirty="0" smtClean="0">
                <a:solidFill>
                  <a:srgbClr val="009999"/>
                </a:solidFill>
                <a:latin typeface="Tahoma" pitchFamily="34" charset="0"/>
                <a:ea typeface="Tahoma" pitchFamily="34" charset="0"/>
                <a:cs typeface="Tahoma" pitchFamily="34" charset="0"/>
              </a:rPr>
              <a:t> العضلة ثنائية الرأس والمد بواسطة العضلة ثلاثية الرأس .</a:t>
            </a:r>
          </a:p>
          <a:p>
            <a:pPr>
              <a:buNone/>
            </a:pPr>
            <a:r>
              <a:rPr lang="ar-SA" dirty="0" smtClean="0">
                <a:solidFill>
                  <a:srgbClr val="AE1C5B"/>
                </a:solidFill>
                <a:latin typeface="Tahoma" pitchFamily="34" charset="0"/>
                <a:ea typeface="Tahoma" pitchFamily="34" charset="0"/>
                <a:cs typeface="Tahoma" pitchFamily="34" charset="0"/>
              </a:rPr>
              <a:t>2 / </a:t>
            </a:r>
            <a:r>
              <a:rPr lang="ar-SA" b="1" dirty="0" smtClean="0">
                <a:solidFill>
                  <a:srgbClr val="AE1C5B"/>
                </a:solidFill>
                <a:latin typeface="Tahoma" pitchFamily="34" charset="0"/>
                <a:ea typeface="Tahoma" pitchFamily="34" charset="0"/>
                <a:cs typeface="Tahoma" pitchFamily="34" charset="0"/>
              </a:rPr>
              <a:t>مفصل الكتف </a:t>
            </a:r>
          </a:p>
          <a:p>
            <a:pPr>
              <a:buNone/>
            </a:pPr>
            <a:r>
              <a:rPr lang="ar-SA" dirty="0" smtClean="0">
                <a:solidFill>
                  <a:srgbClr val="009999"/>
                </a:solidFill>
                <a:latin typeface="Tahoma" pitchFamily="34" charset="0"/>
                <a:ea typeface="Tahoma" pitchFamily="34" charset="0"/>
                <a:cs typeface="Tahoma" pitchFamily="34" charset="0"/>
              </a:rPr>
              <a:t>يتكون مفصل الكتف من التقاء أعلى عظمة العضد مع حق مفصل اللوح ويحاط المفصل بحافظة مدعمة بعدة أربطة متكاملة وذلك للحفاظ على ثبات المفصل </a:t>
            </a:r>
          </a:p>
          <a:p>
            <a:pPr>
              <a:buNone/>
            </a:pPr>
            <a:r>
              <a:rPr lang="ar-SA" dirty="0" smtClean="0">
                <a:solidFill>
                  <a:srgbClr val="009999"/>
                </a:solidFill>
                <a:latin typeface="Tahoma" pitchFamily="34" charset="0"/>
                <a:ea typeface="Tahoma" pitchFamily="34" charset="0"/>
                <a:cs typeface="Tahoma" pitchFamily="34" charset="0"/>
              </a:rPr>
              <a:t>مفصل الكتف من أكثر المفاصل اتساعاً في مدى الحركة وذلك حتى يتمكن الإنسان من استعمال الطرف العلوي بصورة طبيعية .</a:t>
            </a:r>
          </a:p>
          <a:p>
            <a:r>
              <a:rPr lang="ar-SA" dirty="0" smtClean="0">
                <a:solidFill>
                  <a:srgbClr val="009999"/>
                </a:solidFill>
                <a:latin typeface="Tahoma" pitchFamily="34" charset="0"/>
                <a:ea typeface="Tahoma" pitchFamily="34" charset="0"/>
                <a:cs typeface="Tahoma" pitchFamily="34" charset="0"/>
              </a:rPr>
              <a:t> </a:t>
            </a:r>
            <a:r>
              <a:rPr lang="ar-SA" dirty="0" smtClean="0">
                <a:solidFill>
                  <a:srgbClr val="AE1C5B"/>
                </a:solidFill>
                <a:latin typeface="Tahoma" pitchFamily="34" charset="0"/>
                <a:ea typeface="Tahoma" pitchFamily="34" charset="0"/>
                <a:cs typeface="Tahoma" pitchFamily="34" charset="0"/>
              </a:rPr>
              <a:t>3 / </a:t>
            </a:r>
            <a:r>
              <a:rPr lang="ar-SA" b="1" dirty="0" smtClean="0">
                <a:solidFill>
                  <a:srgbClr val="AE1C5B"/>
                </a:solidFill>
                <a:latin typeface="Tahoma" pitchFamily="34" charset="0"/>
                <a:ea typeface="Tahoma" pitchFamily="34" charset="0"/>
                <a:cs typeface="Tahoma" pitchFamily="34" charset="0"/>
              </a:rPr>
              <a:t>مفصل الرسغ</a:t>
            </a:r>
            <a:endParaRPr lang="ar-SA" b="1" dirty="0" smtClean="0">
              <a:solidFill>
                <a:srgbClr val="009999"/>
              </a:solidFill>
              <a:latin typeface="Tahoma" pitchFamily="34" charset="0"/>
              <a:ea typeface="Tahoma" pitchFamily="34" charset="0"/>
              <a:cs typeface="Tahoma" pitchFamily="34" charset="0"/>
            </a:endParaRPr>
          </a:p>
          <a:p>
            <a:pPr>
              <a:buNone/>
            </a:pPr>
            <a:r>
              <a:rPr lang="ar-SA" dirty="0" smtClean="0">
                <a:solidFill>
                  <a:srgbClr val="009999"/>
                </a:solidFill>
                <a:latin typeface="Tahoma" pitchFamily="34" charset="0"/>
                <a:ea typeface="Tahoma" pitchFamily="34" charset="0"/>
                <a:cs typeface="Tahoma" pitchFamily="34" charset="0"/>
              </a:rPr>
              <a:t>يربط بين الطرف السفلي </a:t>
            </a:r>
            <a:r>
              <a:rPr lang="ar-SA" dirty="0" err="1" smtClean="0">
                <a:solidFill>
                  <a:srgbClr val="009999"/>
                </a:solidFill>
                <a:latin typeface="Tahoma" pitchFamily="34" charset="0"/>
                <a:ea typeface="Tahoma" pitchFamily="34" charset="0"/>
                <a:cs typeface="Tahoma" pitchFamily="34" charset="0"/>
              </a:rPr>
              <a:t>للكعبرة</a:t>
            </a:r>
            <a:r>
              <a:rPr lang="ar-SA" dirty="0" smtClean="0">
                <a:solidFill>
                  <a:srgbClr val="009999"/>
                </a:solidFill>
                <a:latin typeface="Tahoma" pitchFamily="34" charset="0"/>
                <a:ea typeface="Tahoma" pitchFamily="34" charset="0"/>
                <a:cs typeface="Tahoma" pitchFamily="34" charset="0"/>
              </a:rPr>
              <a:t> والجزء الخلفي لـ عظام المعصم : الزورقي والهلالي </a:t>
            </a:r>
            <a:r>
              <a:rPr lang="ar-SA" dirty="0" err="1" smtClean="0">
                <a:solidFill>
                  <a:srgbClr val="009999"/>
                </a:solidFill>
                <a:latin typeface="Tahoma" pitchFamily="34" charset="0"/>
                <a:ea typeface="Tahoma" pitchFamily="34" charset="0"/>
                <a:cs typeface="Tahoma" pitchFamily="34" charset="0"/>
              </a:rPr>
              <a:t>والمثلثي</a:t>
            </a:r>
            <a:r>
              <a:rPr lang="ar-SA" dirty="0" smtClean="0">
                <a:solidFill>
                  <a:srgbClr val="009999"/>
                </a:solidFill>
                <a:latin typeface="Tahoma" pitchFamily="34" charset="0"/>
                <a:ea typeface="Tahoma" pitchFamily="34" charset="0"/>
                <a:cs typeface="Tahoma" pitchFamily="34" charset="0"/>
              </a:rPr>
              <a:t> يستطيع أن يؤدي جميع الحركات من ثني ومد وإبعاد وتقريب . </a:t>
            </a:r>
          </a:p>
          <a:p>
            <a:pPr>
              <a:buNone/>
            </a:pPr>
            <a:endParaRPr lang="ar-SA" sz="1400" dirty="0" smtClean="0">
              <a:solidFill>
                <a:srgbClr val="009999"/>
              </a:solidFill>
              <a:latin typeface="Tahoma" pitchFamily="34" charset="0"/>
              <a:ea typeface="Tahoma" pitchFamily="34" charset="0"/>
              <a:cs typeface="Tahoma" pitchFamily="34" charset="0"/>
            </a:endParaRPr>
          </a:p>
          <a:p>
            <a:pPr algn="ctr"/>
            <a:endParaRPr lang="ar-SA" b="1" dirty="0">
              <a:solidFill>
                <a:srgbClr val="AE1C5B"/>
              </a:solidFill>
              <a:latin typeface="Tahoma" pitchFamily="34" charset="0"/>
              <a:ea typeface="Tahoma" pitchFamily="34" charset="0"/>
              <a:cs typeface="Tahoma" pitchFamily="34" charset="0"/>
            </a:endParaRPr>
          </a:p>
        </p:txBody>
      </p:sp>
      <p:sp>
        <p:nvSpPr>
          <p:cNvPr id="19" name="مستطيل مستدير الزوايا 18"/>
          <p:cNvSpPr/>
          <p:nvPr/>
        </p:nvSpPr>
        <p:spPr>
          <a:xfrm>
            <a:off x="26670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20" name="صورة 19" descr="8---.png"/>
          <p:cNvPicPr>
            <a:picLocks noChangeAspect="1"/>
          </p:cNvPicPr>
          <p:nvPr/>
        </p:nvPicPr>
        <p:blipFill>
          <a:blip r:embed="rId3" cstate="print"/>
          <a:stretch>
            <a:fillRect/>
          </a:stretch>
        </p:blipFill>
        <p:spPr>
          <a:xfrm>
            <a:off x="6324600" y="1143000"/>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838200" y="2514600"/>
            <a:ext cx="7848600" cy="2895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26670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6324600" y="1143000"/>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066800" y="2971800"/>
            <a:ext cx="6934200" cy="2246769"/>
          </a:xfrm>
          <a:prstGeom prst="rect">
            <a:avLst/>
          </a:prstGeom>
          <a:noFill/>
        </p:spPr>
        <p:txBody>
          <a:bodyPr wrap="square" rtlCol="1">
            <a:spAutoFit/>
          </a:bodyPr>
          <a:lstStyle/>
          <a:p>
            <a:pPr algn="ctr"/>
            <a:r>
              <a:rPr lang="ar-SA" sz="2000" b="1" dirty="0" smtClean="0">
                <a:solidFill>
                  <a:srgbClr val="AE1C5B"/>
                </a:solidFill>
                <a:latin typeface="Tahoma" pitchFamily="34" charset="0"/>
                <a:ea typeface="Tahoma" pitchFamily="34" charset="0"/>
                <a:cs typeface="Tahoma" pitchFamily="34" charset="0"/>
              </a:rPr>
              <a:t>4/ المفصل الرسغي - </a:t>
            </a:r>
            <a:r>
              <a:rPr lang="ar-SA" sz="2000" b="1" dirty="0" err="1" smtClean="0">
                <a:solidFill>
                  <a:srgbClr val="AE1C5B"/>
                </a:solidFill>
                <a:latin typeface="Tahoma" pitchFamily="34" charset="0"/>
                <a:ea typeface="Tahoma" pitchFamily="34" charset="0"/>
                <a:cs typeface="Tahoma" pitchFamily="34" charset="0"/>
              </a:rPr>
              <a:t>المشطي</a:t>
            </a:r>
            <a:endParaRPr lang="ar-SA" sz="2000" b="1" dirty="0" smtClean="0">
              <a:solidFill>
                <a:srgbClr val="AE1C5B"/>
              </a:solidFill>
              <a:latin typeface="Tahoma" pitchFamily="34" charset="0"/>
              <a:ea typeface="Tahoma" pitchFamily="34" charset="0"/>
              <a:cs typeface="Tahoma" pitchFamily="34" charset="0"/>
            </a:endParaRPr>
          </a:p>
          <a:p>
            <a:pPr algn="ctr">
              <a:buFontTx/>
              <a:buChar char="-"/>
            </a:pPr>
            <a:r>
              <a:rPr lang="ar-SA" sz="2000" dirty="0" smtClean="0">
                <a:solidFill>
                  <a:srgbClr val="009999"/>
                </a:solidFill>
                <a:latin typeface="Tahoma" pitchFamily="34" charset="0"/>
                <a:ea typeface="Tahoma" pitchFamily="34" charset="0"/>
                <a:cs typeface="Tahoma" pitchFamily="34" charset="0"/>
              </a:rPr>
              <a:t>ترتبط عظام المعصم فيما بينها بواسطة تجويف مفصلي واحد .</a:t>
            </a:r>
          </a:p>
          <a:p>
            <a:pPr algn="ctr">
              <a:buFontTx/>
              <a:buChar char="-"/>
            </a:pPr>
            <a:r>
              <a:rPr lang="ar-SA" sz="2000" dirty="0" smtClean="0">
                <a:solidFill>
                  <a:srgbClr val="009999"/>
                </a:solidFill>
                <a:latin typeface="Tahoma" pitchFamily="34" charset="0"/>
                <a:ea typeface="Tahoma" pitchFamily="34" charset="0"/>
                <a:cs typeface="Tahoma" pitchFamily="34" charset="0"/>
              </a:rPr>
              <a:t> عظام المعصم ترتبط بعظام مشط اليد .</a:t>
            </a:r>
          </a:p>
          <a:p>
            <a:pPr algn="ctr">
              <a:buFontTx/>
              <a:buChar char="-"/>
            </a:pPr>
            <a:r>
              <a:rPr lang="ar-SA" sz="2000" dirty="0" smtClean="0">
                <a:solidFill>
                  <a:srgbClr val="009999"/>
                </a:solidFill>
                <a:latin typeface="Tahoma" pitchFamily="34" charset="0"/>
                <a:ea typeface="Tahoma" pitchFamily="34" charset="0"/>
                <a:cs typeface="Tahoma" pitchFamily="34" charset="0"/>
              </a:rPr>
              <a:t> ترتبط عظام المشط بقواعد الصف الأول من سلاميات الأصابع .</a:t>
            </a:r>
          </a:p>
          <a:p>
            <a:pPr algn="ctr">
              <a:buFontTx/>
              <a:buChar char="-"/>
            </a:pPr>
            <a:r>
              <a:rPr lang="ar-SA" sz="2000" dirty="0" smtClean="0">
                <a:solidFill>
                  <a:srgbClr val="009999"/>
                </a:solidFill>
                <a:latin typeface="Tahoma" pitchFamily="34" charset="0"/>
                <a:ea typeface="Tahoma" pitchFamily="34" charset="0"/>
                <a:cs typeface="Tahoma" pitchFamily="34" charset="0"/>
              </a:rPr>
              <a:t> يمكن للأصابع أن تنثني تماما على عظام المشط .</a:t>
            </a:r>
          </a:p>
          <a:p>
            <a:pPr algn="ctr">
              <a:buFontTx/>
              <a:buChar char="-"/>
            </a:pPr>
            <a:r>
              <a:rPr lang="ar-SA" sz="2000" dirty="0" smtClean="0">
                <a:solidFill>
                  <a:srgbClr val="009999"/>
                </a:solidFill>
                <a:latin typeface="Tahoma" pitchFamily="34" charset="0"/>
                <a:ea typeface="Tahoma" pitchFamily="34" charset="0"/>
                <a:cs typeface="Tahoma" pitchFamily="34" charset="0"/>
              </a:rPr>
              <a:t> يمكن للأصابع الانحناء إلى أكثر من زاوية 180 درجة .</a:t>
            </a:r>
          </a:p>
          <a:p>
            <a:pPr algn="ctr"/>
            <a:endParaRPr lang="ar-SA" sz="2000" dirty="0">
              <a:latin typeface="Tahoma" pitchFamily="34" charset="0"/>
              <a:ea typeface="Tahoma" pitchFamily="34" charset="0"/>
              <a:cs typeface="Tahoma" pitchFamily="34" charset="0"/>
            </a:endParaRPr>
          </a:p>
        </p:txBody>
      </p:sp>
      <p:pic>
        <p:nvPicPr>
          <p:cNvPr id="20" name="صورة 19" descr="imagesCAQK4F9A.jpg"/>
          <p:cNvPicPr>
            <a:picLocks noChangeAspect="1"/>
          </p:cNvPicPr>
          <p:nvPr/>
        </p:nvPicPr>
        <p:blipFill>
          <a:blip r:embed="rId4"/>
          <a:stretch>
            <a:fillRect/>
          </a:stretch>
        </p:blipFill>
        <p:spPr>
          <a:xfrm>
            <a:off x="2971800" y="4931512"/>
            <a:ext cx="3124200" cy="18502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xit" presetSubtype="0" accel="100000" fill="hold" nodeType="clickEffect">
                                  <p:stCondLst>
                                    <p:cond delay="0"/>
                                  </p:stCondLst>
                                  <p:childTnLst>
                                    <p:anim calcmode="lin" valueType="num">
                                      <p:cBhvr>
                                        <p:cTn id="11" dur="500"/>
                                        <p:tgtEl>
                                          <p:spTgt spid="20"/>
                                        </p:tgtEl>
                                        <p:attrNameLst>
                                          <p:attrName>ppt_w</p:attrName>
                                        </p:attrNameLst>
                                      </p:cBhvr>
                                      <p:tavLst>
                                        <p:tav tm="0">
                                          <p:val>
                                            <p:strVal val="ppt_w"/>
                                          </p:val>
                                        </p:tav>
                                        <p:tav tm="100000">
                                          <p:val>
                                            <p:fltVal val="0"/>
                                          </p:val>
                                        </p:tav>
                                      </p:tavLst>
                                    </p:anim>
                                    <p:anim calcmode="lin" valueType="num">
                                      <p:cBhvr>
                                        <p:cTn id="12" dur="500"/>
                                        <p:tgtEl>
                                          <p:spTgt spid="20"/>
                                        </p:tgtEl>
                                        <p:attrNameLst>
                                          <p:attrName>ppt_h</p:attrName>
                                        </p:attrNameLst>
                                      </p:cBhvr>
                                      <p:tavLst>
                                        <p:tav tm="0">
                                          <p:val>
                                            <p:strVal val="ppt_h"/>
                                          </p:val>
                                        </p:tav>
                                        <p:tav tm="100000">
                                          <p:val>
                                            <p:fltVal val="0"/>
                                          </p:val>
                                        </p:tav>
                                      </p:tavLst>
                                    </p:anim>
                                    <p:anim calcmode="lin" valueType="num">
                                      <p:cBhvr>
                                        <p:cTn id="13" dur="500"/>
                                        <p:tgtEl>
                                          <p:spTgt spid="20"/>
                                        </p:tgtEl>
                                        <p:attrNameLst>
                                          <p:attrName>style.rotation</p:attrName>
                                        </p:attrNameLst>
                                      </p:cBhvr>
                                      <p:tavLst>
                                        <p:tav tm="0">
                                          <p:val>
                                            <p:fltVal val="0"/>
                                          </p:val>
                                        </p:tav>
                                        <p:tav tm="100000">
                                          <p:val>
                                            <p:fltVal val="360"/>
                                          </p:val>
                                        </p:tav>
                                      </p:tavLst>
                                    </p:anim>
                                    <p:animEffect transition="out" filter="fade">
                                      <p:cBhvr>
                                        <p:cTn id="14" dur="500"/>
                                        <p:tgtEl>
                                          <p:spTgt spid="20"/>
                                        </p:tgtEl>
                                      </p:cBhvr>
                                    </p:animEffect>
                                    <p:set>
                                      <p:cBhvr>
                                        <p:cTn id="15"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304800" y="1981200"/>
            <a:ext cx="88392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4191000" y="1249236"/>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7772400" y="1211136"/>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0" name="مربع نص 19"/>
          <p:cNvSpPr txBox="1"/>
          <p:nvPr/>
        </p:nvSpPr>
        <p:spPr>
          <a:xfrm>
            <a:off x="533400" y="2057400"/>
            <a:ext cx="8153400" cy="5632311"/>
          </a:xfrm>
          <a:prstGeom prst="rect">
            <a:avLst/>
          </a:prstGeom>
          <a:noFill/>
        </p:spPr>
        <p:txBody>
          <a:bodyPr wrap="square" rtlCol="1">
            <a:spAutoFit/>
          </a:bodyPr>
          <a:lstStyle/>
          <a:p>
            <a:r>
              <a:rPr lang="ar-SA" b="1" dirty="0" smtClean="0">
                <a:solidFill>
                  <a:srgbClr val="AE1C5B"/>
                </a:solidFill>
                <a:latin typeface="Tahoma" pitchFamily="34" charset="0"/>
                <a:ea typeface="Tahoma" pitchFamily="34" charset="0"/>
                <a:cs typeface="Tahoma" pitchFamily="34" charset="0"/>
              </a:rPr>
              <a:t>5/ مفصل الفخذ </a:t>
            </a:r>
          </a:p>
          <a:p>
            <a:r>
              <a:rPr lang="ar-SA" dirty="0" smtClean="0">
                <a:solidFill>
                  <a:srgbClr val="009999"/>
                </a:solidFill>
                <a:latin typeface="Tahoma" pitchFamily="34" charset="0"/>
                <a:ea typeface="Tahoma" pitchFamily="34" charset="0"/>
                <a:cs typeface="Tahoma" pitchFamily="34" charset="0"/>
              </a:rPr>
              <a:t>من المفاصل المصلية ومن الأنواع الكروية .</a:t>
            </a:r>
          </a:p>
          <a:p>
            <a:r>
              <a:rPr lang="ar-SA" dirty="0" smtClean="0">
                <a:solidFill>
                  <a:srgbClr val="009999"/>
                </a:solidFill>
                <a:latin typeface="Tahoma" pitchFamily="34" charset="0"/>
                <a:ea typeface="Tahoma" pitchFamily="34" charset="0"/>
                <a:cs typeface="Tahoma" pitchFamily="34" charset="0"/>
              </a:rPr>
              <a:t>يتكون مفصل الفخذ من التقاء رأس عظمة الفخذ بتجويف في عظمة الحوض يسمى حق المفصل .</a:t>
            </a:r>
          </a:p>
          <a:p>
            <a:r>
              <a:rPr lang="ar-SA" b="1" dirty="0" smtClean="0">
                <a:solidFill>
                  <a:srgbClr val="009999"/>
                </a:solidFill>
                <a:latin typeface="Tahoma" pitchFamily="34" charset="0"/>
                <a:ea typeface="Tahoma" pitchFamily="34" charset="0"/>
                <a:cs typeface="Tahoma" pitchFamily="34" charset="0"/>
              </a:rPr>
              <a:t>رأس عظمة الفخذ عبارة عن :</a:t>
            </a:r>
          </a:p>
          <a:p>
            <a:pPr>
              <a:buNone/>
            </a:pPr>
            <a:r>
              <a:rPr lang="ar-SA" dirty="0" smtClean="0">
                <a:solidFill>
                  <a:srgbClr val="009999"/>
                </a:solidFill>
                <a:latin typeface="Tahoma" pitchFamily="34" charset="0"/>
                <a:ea typeface="Tahoma" pitchFamily="34" charset="0"/>
                <a:cs typeface="Tahoma" pitchFamily="34" charset="0"/>
              </a:rPr>
              <a:t>كرة مغطاة بالغضاريف .</a:t>
            </a:r>
          </a:p>
          <a:p>
            <a:r>
              <a:rPr lang="ar-SA" b="1" dirty="0" smtClean="0">
                <a:solidFill>
                  <a:srgbClr val="009999"/>
                </a:solidFill>
                <a:latin typeface="Tahoma" pitchFamily="34" charset="0"/>
                <a:ea typeface="Tahoma" pitchFamily="34" charset="0"/>
                <a:cs typeface="Tahoma" pitchFamily="34" charset="0"/>
              </a:rPr>
              <a:t>حق المفصل عبارة عن :</a:t>
            </a:r>
          </a:p>
          <a:p>
            <a:pPr>
              <a:buNone/>
            </a:pPr>
            <a:r>
              <a:rPr lang="ar-SA" dirty="0" smtClean="0">
                <a:solidFill>
                  <a:srgbClr val="009999"/>
                </a:solidFill>
                <a:latin typeface="Tahoma" pitchFamily="34" charset="0"/>
                <a:ea typeface="Tahoma" pitchFamily="34" charset="0"/>
                <a:cs typeface="Tahoma" pitchFamily="34" charset="0"/>
              </a:rPr>
              <a:t>تجويف على شكل نصف كرة مبطن بالغضاريف .</a:t>
            </a:r>
          </a:p>
          <a:p>
            <a:r>
              <a:rPr lang="ar-SA" dirty="0" smtClean="0">
                <a:solidFill>
                  <a:srgbClr val="009999"/>
                </a:solidFill>
                <a:latin typeface="Tahoma" pitchFamily="34" charset="0"/>
                <a:ea typeface="Tahoma" pitchFamily="34" charset="0"/>
                <a:cs typeface="Tahoma" pitchFamily="34" charset="0"/>
              </a:rPr>
              <a:t>يسمح هذا التركيب بالحركة بالإضافة لثبات المفصل .</a:t>
            </a:r>
          </a:p>
          <a:p>
            <a:r>
              <a:rPr lang="ar-SA" dirty="0" smtClean="0">
                <a:solidFill>
                  <a:srgbClr val="009999"/>
                </a:solidFill>
                <a:latin typeface="Tahoma" pitchFamily="34" charset="0"/>
                <a:ea typeface="Tahoma" pitchFamily="34" charset="0"/>
                <a:cs typeface="Tahoma" pitchFamily="34" charset="0"/>
              </a:rPr>
              <a:t>يحيط بأجزاء المفصل كبسولة مبطنة بغشاء يقوم بإفراز السائل الذي يساعد على ليونة حركة المفصل .</a:t>
            </a:r>
          </a:p>
          <a:p>
            <a:r>
              <a:rPr lang="ar-SA" dirty="0" smtClean="0">
                <a:solidFill>
                  <a:srgbClr val="009999"/>
                </a:solidFill>
                <a:latin typeface="Tahoma" pitchFamily="34" charset="0"/>
                <a:ea typeface="Tahoma" pitchFamily="34" charset="0"/>
                <a:cs typeface="Tahoma" pitchFamily="34" charset="0"/>
              </a:rPr>
              <a:t>يحيط بمفصل الفخذ العديد من </a:t>
            </a:r>
            <a:r>
              <a:rPr lang="ar-SA" dirty="0" err="1" smtClean="0">
                <a:solidFill>
                  <a:srgbClr val="009999"/>
                </a:solidFill>
                <a:latin typeface="Tahoma" pitchFamily="34" charset="0"/>
                <a:ea typeface="Tahoma" pitchFamily="34" charset="0"/>
                <a:cs typeface="Tahoma" pitchFamily="34" charset="0"/>
              </a:rPr>
              <a:t>العظلات</a:t>
            </a:r>
            <a:r>
              <a:rPr lang="ar-SA" dirty="0" smtClean="0">
                <a:solidFill>
                  <a:srgbClr val="009999"/>
                </a:solidFill>
                <a:latin typeface="Tahoma" pitchFamily="34" charset="0"/>
                <a:ea typeface="Tahoma" pitchFamily="34" charset="0"/>
                <a:cs typeface="Tahoma" pitchFamily="34" charset="0"/>
              </a:rPr>
              <a:t> التي تقوم بتحريك المفصل في كل الاتجاهات .</a:t>
            </a: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pPr>
              <a:buNone/>
            </a:pPr>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a:solidFill>
                <a:srgbClr val="009999"/>
              </a:solidFill>
              <a:latin typeface="Tahoma" pitchFamily="34" charset="0"/>
              <a:ea typeface="Tahoma" pitchFamily="34" charset="0"/>
              <a:cs typeface="Tahoma" pitchFamily="34" charset="0"/>
            </a:endParaRPr>
          </a:p>
        </p:txBody>
      </p:sp>
      <p:pic>
        <p:nvPicPr>
          <p:cNvPr id="21" name="صورة 20" descr="ححح.jpg"/>
          <p:cNvPicPr>
            <a:picLocks noChangeAspect="1"/>
          </p:cNvPicPr>
          <p:nvPr/>
        </p:nvPicPr>
        <p:blipFill>
          <a:blip r:embed="rId4"/>
          <a:stretch>
            <a:fillRect/>
          </a:stretch>
        </p:blipFill>
        <p:spPr>
          <a:xfrm>
            <a:off x="914400" y="2971800"/>
            <a:ext cx="2476500" cy="1524000"/>
          </a:xfrm>
          <a:prstGeom prst="rect">
            <a:avLst/>
          </a:prstGeom>
        </p:spPr>
      </p:pic>
      <p:pic>
        <p:nvPicPr>
          <p:cNvPr id="22" name="عنصر نائب للمحتوى 5" descr="هه.jpg"/>
          <p:cNvPicPr>
            <a:picLocks noChangeAspect="1"/>
          </p:cNvPicPr>
          <p:nvPr/>
        </p:nvPicPr>
        <p:blipFill>
          <a:blip r:embed="rId5"/>
          <a:stretch>
            <a:fillRect/>
          </a:stretch>
        </p:blipFill>
        <p:spPr>
          <a:xfrm>
            <a:off x="455776" y="1027161"/>
            <a:ext cx="3581400" cy="14399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21"/>
                                        </p:tgtEl>
                                      </p:cBhvr>
                                    </p:animEffect>
                                    <p:set>
                                      <p:cBhvr>
                                        <p:cTn id="12" dur="1" fill="hold">
                                          <p:stCondLst>
                                            <p:cond delay="499"/>
                                          </p:stCondLst>
                                        </p:cTn>
                                        <p:tgtEl>
                                          <p:spTgt spid="2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box(in)">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1524000" y="1981200"/>
            <a:ext cx="70866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26670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6324600" y="1143000"/>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524000" y="2209800"/>
            <a:ext cx="6324600" cy="3046988"/>
          </a:xfrm>
          <a:prstGeom prst="rect">
            <a:avLst/>
          </a:prstGeom>
          <a:noFill/>
        </p:spPr>
        <p:txBody>
          <a:bodyPr wrap="square" rtlCol="1">
            <a:spAutoFit/>
          </a:bodyPr>
          <a:lstStyle/>
          <a:p>
            <a:pPr>
              <a:buNone/>
            </a:pPr>
            <a:r>
              <a:rPr lang="ar-SA" sz="2400" b="1" dirty="0" smtClean="0">
                <a:solidFill>
                  <a:srgbClr val="AE1C5B"/>
                </a:solidFill>
                <a:latin typeface="Tahoma" pitchFamily="34" charset="0"/>
                <a:ea typeface="Tahoma" pitchFamily="34" charset="0"/>
                <a:cs typeface="Tahoma" pitchFamily="34" charset="0"/>
              </a:rPr>
              <a:t>6/ المفصل العاني :</a:t>
            </a:r>
          </a:p>
          <a:p>
            <a:pPr>
              <a:buNone/>
            </a:pPr>
            <a:r>
              <a:rPr lang="ar-SA" sz="2400" dirty="0" smtClean="0">
                <a:solidFill>
                  <a:srgbClr val="009999"/>
                </a:solidFill>
                <a:latin typeface="Tahoma" pitchFamily="34" charset="0"/>
                <a:ea typeface="Tahoma" pitchFamily="34" charset="0"/>
                <a:cs typeface="Tahoma" pitchFamily="34" charset="0"/>
              </a:rPr>
              <a:t>ترتبط عظمتا العانة بواسطة غضروف شفاف , وغضروف ليفي , مما يحد من حركتها .</a:t>
            </a:r>
          </a:p>
          <a:p>
            <a:pPr>
              <a:buNone/>
            </a:pPr>
            <a:endParaRPr lang="ar-SA" sz="2400" dirty="0" smtClean="0">
              <a:solidFill>
                <a:srgbClr val="009999"/>
              </a:solidFill>
              <a:latin typeface="Tahoma" pitchFamily="34" charset="0"/>
              <a:ea typeface="Tahoma" pitchFamily="34" charset="0"/>
              <a:cs typeface="Tahoma" pitchFamily="34" charset="0"/>
            </a:endParaRPr>
          </a:p>
          <a:p>
            <a:pPr>
              <a:buNone/>
            </a:pPr>
            <a:r>
              <a:rPr lang="ar-SA" sz="2400" b="1" dirty="0" smtClean="0">
                <a:solidFill>
                  <a:srgbClr val="AE1C5B"/>
                </a:solidFill>
                <a:latin typeface="Tahoma" pitchFamily="34" charset="0"/>
                <a:ea typeface="Tahoma" pitchFamily="34" charset="0"/>
                <a:cs typeface="Tahoma" pitchFamily="34" charset="0"/>
              </a:rPr>
              <a:t>7/ المفصل العجزي </a:t>
            </a:r>
            <a:r>
              <a:rPr lang="ar-SA" sz="2400" b="1" dirty="0" err="1" smtClean="0">
                <a:solidFill>
                  <a:srgbClr val="AE1C5B"/>
                </a:solidFill>
                <a:latin typeface="Tahoma" pitchFamily="34" charset="0"/>
                <a:ea typeface="Tahoma" pitchFamily="34" charset="0"/>
                <a:cs typeface="Tahoma" pitchFamily="34" charset="0"/>
              </a:rPr>
              <a:t>الحرقفي</a:t>
            </a:r>
            <a:r>
              <a:rPr lang="ar-SA" sz="2400" b="1" dirty="0" smtClean="0">
                <a:solidFill>
                  <a:srgbClr val="AE1C5B"/>
                </a:solidFill>
                <a:latin typeface="Tahoma" pitchFamily="34" charset="0"/>
                <a:ea typeface="Tahoma" pitchFamily="34" charset="0"/>
                <a:cs typeface="Tahoma" pitchFamily="34" charset="0"/>
              </a:rPr>
              <a:t> :</a:t>
            </a:r>
          </a:p>
          <a:p>
            <a:pPr>
              <a:buNone/>
            </a:pPr>
            <a:r>
              <a:rPr lang="ar-SA" sz="2400" dirty="0" smtClean="0">
                <a:solidFill>
                  <a:srgbClr val="009999"/>
                </a:solidFill>
                <a:latin typeface="Tahoma" pitchFamily="34" charset="0"/>
                <a:ea typeface="Tahoma" pitchFamily="34" charset="0"/>
                <a:cs typeface="Tahoma" pitchFamily="34" charset="0"/>
              </a:rPr>
              <a:t>يرتبط العجز بالحرقفة بواسطة نوعين من الربط هما المصلي </a:t>
            </a:r>
            <a:r>
              <a:rPr lang="ar-SA" sz="2400" dirty="0" err="1" smtClean="0">
                <a:solidFill>
                  <a:srgbClr val="009999"/>
                </a:solidFill>
                <a:latin typeface="Tahoma" pitchFamily="34" charset="0"/>
                <a:ea typeface="Tahoma" pitchFamily="34" charset="0"/>
                <a:cs typeface="Tahoma" pitchFamily="34" charset="0"/>
              </a:rPr>
              <a:t>و</a:t>
            </a:r>
            <a:r>
              <a:rPr lang="ar-SA" sz="2400" dirty="0" smtClean="0">
                <a:solidFill>
                  <a:srgbClr val="009999"/>
                </a:solidFill>
                <a:latin typeface="Tahoma" pitchFamily="34" charset="0"/>
                <a:ea typeface="Tahoma" pitchFamily="34" charset="0"/>
                <a:cs typeface="Tahoma" pitchFamily="34" charset="0"/>
              </a:rPr>
              <a:t> الليفي .</a:t>
            </a:r>
          </a:p>
          <a:p>
            <a:endParaRPr lang="ar-SA" sz="2400" dirty="0">
              <a:solidFill>
                <a:srgbClr val="009999"/>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76200" y="-38100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228600" y="1981200"/>
            <a:ext cx="87630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4255805" y="1162332"/>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8060464" y="1124232"/>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181100" y="2451080"/>
            <a:ext cx="7315200" cy="3416320"/>
          </a:xfrm>
          <a:prstGeom prst="rect">
            <a:avLst/>
          </a:prstGeom>
          <a:noFill/>
        </p:spPr>
        <p:txBody>
          <a:bodyPr wrap="square" rtlCol="1">
            <a:spAutoFit/>
          </a:bodyPr>
          <a:lstStyle/>
          <a:p>
            <a:r>
              <a:rPr lang="ar-SA" b="1" dirty="0" smtClean="0">
                <a:solidFill>
                  <a:srgbClr val="AE1C5B"/>
                </a:solidFill>
                <a:latin typeface="Tahoma" pitchFamily="34" charset="0"/>
                <a:ea typeface="Tahoma" pitchFamily="34" charset="0"/>
                <a:cs typeface="Tahoma" pitchFamily="34" charset="0"/>
              </a:rPr>
              <a:t>8/ مفصل الركبة</a:t>
            </a:r>
          </a:p>
          <a:p>
            <a:r>
              <a:rPr lang="ar-SA" dirty="0" smtClean="0">
                <a:solidFill>
                  <a:srgbClr val="009999"/>
                </a:solidFill>
                <a:latin typeface="Tahoma" pitchFamily="34" charset="0"/>
                <a:ea typeface="Tahoma" pitchFamily="34" charset="0"/>
                <a:cs typeface="Tahoma" pitchFamily="34" charset="0"/>
              </a:rPr>
              <a:t>هو أكبر مفصل في الجسم ويتكون من التقاء ثلاث </a:t>
            </a:r>
          </a:p>
          <a:p>
            <a:pPr>
              <a:buNone/>
            </a:pPr>
            <a:r>
              <a:rPr lang="ar-SA" dirty="0" smtClean="0">
                <a:solidFill>
                  <a:srgbClr val="009999"/>
                </a:solidFill>
                <a:latin typeface="Tahoma" pitchFamily="34" charset="0"/>
                <a:ea typeface="Tahoma" pitchFamily="34" charset="0"/>
                <a:cs typeface="Tahoma" pitchFamily="34" charset="0"/>
              </a:rPr>
              <a:t>عظام هي عظمة الفخذ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القصبة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a:t>
            </a:r>
            <a:r>
              <a:rPr lang="ar-SA" dirty="0" err="1" smtClean="0">
                <a:solidFill>
                  <a:srgbClr val="009999"/>
                </a:solidFill>
                <a:latin typeface="Tahoma" pitchFamily="34" charset="0"/>
                <a:ea typeface="Tahoma" pitchFamily="34" charset="0"/>
                <a:cs typeface="Tahoma" pitchFamily="34" charset="0"/>
              </a:rPr>
              <a:t>الردفة</a:t>
            </a:r>
            <a:r>
              <a:rPr lang="ar-SA" dirty="0" smtClean="0">
                <a:solidFill>
                  <a:srgbClr val="009999"/>
                </a:solidFill>
                <a:latin typeface="Tahoma" pitchFamily="34" charset="0"/>
                <a:ea typeface="Tahoma" pitchFamily="34" charset="0"/>
                <a:cs typeface="Tahoma" pitchFamily="34" charset="0"/>
              </a:rPr>
              <a:t> ( </a:t>
            </a:r>
            <a:r>
              <a:rPr lang="ar-SA" dirty="0" err="1" smtClean="0">
                <a:solidFill>
                  <a:srgbClr val="009999"/>
                </a:solidFill>
                <a:latin typeface="Tahoma" pitchFamily="34" charset="0"/>
                <a:ea typeface="Tahoma" pitchFamily="34" charset="0"/>
                <a:cs typeface="Tahoma" pitchFamily="34" charset="0"/>
              </a:rPr>
              <a:t>الصابونة</a:t>
            </a:r>
            <a:r>
              <a:rPr lang="ar-SA" dirty="0" smtClean="0">
                <a:solidFill>
                  <a:srgbClr val="009999"/>
                </a:solidFill>
                <a:latin typeface="Tahoma" pitchFamily="34" charset="0"/>
                <a:ea typeface="Tahoma" pitchFamily="34" charset="0"/>
                <a:cs typeface="Tahoma" pitchFamily="34" charset="0"/>
              </a:rPr>
              <a:t> ) .</a:t>
            </a:r>
          </a:p>
          <a:p>
            <a:r>
              <a:rPr lang="ar-SA" dirty="0" smtClean="0">
                <a:solidFill>
                  <a:srgbClr val="009999"/>
                </a:solidFill>
                <a:latin typeface="Tahoma" pitchFamily="34" charset="0"/>
                <a:ea typeface="Tahoma" pitchFamily="34" charset="0"/>
                <a:cs typeface="Tahoma" pitchFamily="34" charset="0"/>
              </a:rPr>
              <a:t>تغطي الغضاريف أسطح هذه العظام المكونة للمفصل </a:t>
            </a:r>
          </a:p>
          <a:p>
            <a:pPr>
              <a:buNone/>
            </a:pPr>
            <a:r>
              <a:rPr lang="ar-SA" dirty="0" smtClean="0">
                <a:solidFill>
                  <a:srgbClr val="009999"/>
                </a:solidFill>
                <a:latin typeface="Tahoma" pitchFamily="34" charset="0"/>
                <a:ea typeface="Tahoma" pitchFamily="34" charset="0"/>
                <a:cs typeface="Tahoma" pitchFamily="34" charset="0"/>
              </a:rPr>
              <a:t>حتى يضمن ذلك سهولة في الحركة .</a:t>
            </a:r>
          </a:p>
          <a:p>
            <a:r>
              <a:rPr lang="ar-SA" dirty="0" smtClean="0">
                <a:solidFill>
                  <a:srgbClr val="009999"/>
                </a:solidFill>
                <a:latin typeface="Tahoma" pitchFamily="34" charset="0"/>
                <a:ea typeface="Tahoma" pitchFamily="34" charset="0"/>
                <a:cs typeface="Tahoma" pitchFamily="34" charset="0"/>
              </a:rPr>
              <a:t>يوجد بين عظمتي الفخذ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القصبة غضاريف هلالية تعملان </a:t>
            </a:r>
            <a:r>
              <a:rPr lang="ar-SA" dirty="0" err="1" smtClean="0">
                <a:solidFill>
                  <a:srgbClr val="009999"/>
                </a:solidFill>
                <a:latin typeface="Tahoma" pitchFamily="34" charset="0"/>
                <a:ea typeface="Tahoma" pitchFamily="34" charset="0"/>
                <a:cs typeface="Tahoma" pitchFamily="34" charset="0"/>
              </a:rPr>
              <a:t>كوسادتان</a:t>
            </a:r>
            <a:r>
              <a:rPr lang="ar-SA" dirty="0" smtClean="0">
                <a:solidFill>
                  <a:srgbClr val="009999"/>
                </a:solidFill>
                <a:latin typeface="Tahoma" pitchFamily="34" charset="0"/>
                <a:ea typeface="Tahoma" pitchFamily="34" charset="0"/>
                <a:cs typeface="Tahoma" pitchFamily="34" charset="0"/>
              </a:rPr>
              <a:t> تساعدان على امتصاص الصدمات أثناء المشي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الجري .</a:t>
            </a:r>
          </a:p>
          <a:p>
            <a:r>
              <a:rPr lang="ar-SA" dirty="0" smtClean="0">
                <a:solidFill>
                  <a:srgbClr val="009999"/>
                </a:solidFill>
                <a:latin typeface="Tahoma" pitchFamily="34" charset="0"/>
                <a:ea typeface="Tahoma" pitchFamily="34" charset="0"/>
                <a:cs typeface="Tahoma" pitchFamily="34" charset="0"/>
              </a:rPr>
              <a:t>يحافظ على ثبات الركبة وجود أربعة أربطة بين عظمتي الفخذ والقصبة وهي الرباط الصليبي الأمامي والخلفي والأربطة الجانبية الداخلية والخارجية .</a:t>
            </a:r>
          </a:p>
          <a:p>
            <a:r>
              <a:rPr lang="ar-SA" dirty="0" smtClean="0">
                <a:solidFill>
                  <a:srgbClr val="009999"/>
                </a:solidFill>
                <a:latin typeface="Tahoma" pitchFamily="34" charset="0"/>
                <a:ea typeface="Tahoma" pitchFamily="34" charset="0"/>
                <a:cs typeface="Tahoma" pitchFamily="34" charset="0"/>
              </a:rPr>
              <a:t>يبطن جدار كبسولة المفصل من الداخل غشاء </a:t>
            </a:r>
            <a:r>
              <a:rPr lang="ar-SA" dirty="0" err="1" smtClean="0">
                <a:solidFill>
                  <a:srgbClr val="009999"/>
                </a:solidFill>
                <a:latin typeface="Tahoma" pitchFamily="34" charset="0"/>
                <a:ea typeface="Tahoma" pitchFamily="34" charset="0"/>
                <a:cs typeface="Tahoma" pitchFamily="34" charset="0"/>
              </a:rPr>
              <a:t>سينوفي</a:t>
            </a:r>
            <a:r>
              <a:rPr lang="ar-SA" dirty="0" smtClean="0">
                <a:solidFill>
                  <a:srgbClr val="009999"/>
                </a:solidFill>
                <a:latin typeface="Tahoma" pitchFamily="34" charset="0"/>
                <a:ea typeface="Tahoma" pitchFamily="34" charset="0"/>
                <a:cs typeface="Tahoma" pitchFamily="34" charset="0"/>
              </a:rPr>
              <a:t> يقوم بإنتاج السائل الذي يساعد على ليونة حركة المفصل وتغذية خلايا الغضاريف .</a:t>
            </a:r>
          </a:p>
          <a:p>
            <a:endParaRPr lang="ar-SA" dirty="0">
              <a:solidFill>
                <a:srgbClr val="009999"/>
              </a:solidFill>
              <a:latin typeface="Tahoma" pitchFamily="34" charset="0"/>
              <a:ea typeface="Tahoma" pitchFamily="34" charset="0"/>
              <a:cs typeface="Tahoma" pitchFamily="34" charset="0"/>
            </a:endParaRPr>
          </a:p>
        </p:txBody>
      </p:sp>
      <p:pic>
        <p:nvPicPr>
          <p:cNvPr id="20" name="عنصر نائب للمحتوى 3" descr="ررر.jpg"/>
          <p:cNvPicPr>
            <a:picLocks noChangeAspect="1"/>
          </p:cNvPicPr>
          <p:nvPr/>
        </p:nvPicPr>
        <p:blipFill>
          <a:blip r:embed="rId4"/>
          <a:stretch>
            <a:fillRect/>
          </a:stretch>
        </p:blipFill>
        <p:spPr>
          <a:xfrm>
            <a:off x="0" y="26350"/>
            <a:ext cx="3962400" cy="27581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iterate type="lt">
                                    <p:tmPct val="0"/>
                                  </p:iterate>
                                  <p:childTnLst>
                                    <p:set>
                                      <p:cBhvr>
                                        <p:cTn id="6" dur="1" fill="hold">
                                          <p:stCondLst>
                                            <p:cond delay="0"/>
                                          </p:stCondLst>
                                        </p:cTn>
                                        <p:tgtEl>
                                          <p:spTgt spid="20"/>
                                        </p:tgtEl>
                                        <p:attrNameLst>
                                          <p:attrName>style.visibility</p:attrName>
                                        </p:attrNameLst>
                                      </p:cBhvr>
                                      <p:to>
                                        <p:strVal val="visible"/>
                                      </p:to>
                                    </p:set>
                                    <p:anim calcmode="lin" valueType="num">
                                      <p:cBhvr>
                                        <p:cTn id="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10" dur="1000" fill="hold"/>
                                        <p:tgtEl>
                                          <p:spTgt spid="2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xit" presetSubtype="32" fill="hold" nodeType="clickEffect">
                                  <p:stCondLst>
                                    <p:cond delay="0"/>
                                  </p:stCondLst>
                                  <p:iterate type="lt">
                                    <p:tmPct val="0"/>
                                  </p:iterate>
                                  <p:childTnLst>
                                    <p:anim calcmode="lin" valueType="num">
                                      <p:cBhvr>
                                        <p:cTn id="18" dur="500"/>
                                        <p:tgtEl>
                                          <p:spTgt spid="20"/>
                                        </p:tgtEl>
                                        <p:attrNameLst>
                                          <p:attrName>ppt_w</p:attrName>
                                        </p:attrNameLst>
                                      </p:cBhvr>
                                      <p:tavLst>
                                        <p:tav tm="0">
                                          <p:val>
                                            <p:strVal val="ppt_w"/>
                                          </p:val>
                                        </p:tav>
                                        <p:tav tm="100000">
                                          <p:val>
                                            <p:fltVal val="0"/>
                                          </p:val>
                                        </p:tav>
                                      </p:tavLst>
                                    </p:anim>
                                    <p:anim calcmode="lin" valueType="num">
                                      <p:cBhvr>
                                        <p:cTn id="19" dur="500"/>
                                        <p:tgtEl>
                                          <p:spTgt spid="20"/>
                                        </p:tgtEl>
                                        <p:attrNameLst>
                                          <p:attrName>ppt_h</p:attrName>
                                        </p:attrNameLst>
                                      </p:cBhvr>
                                      <p:tavLst>
                                        <p:tav tm="0">
                                          <p:val>
                                            <p:strVal val="ppt_h"/>
                                          </p:val>
                                        </p:tav>
                                        <p:tav tm="100000">
                                          <p:val>
                                            <p:fltVal val="0"/>
                                          </p:val>
                                        </p:tav>
                                      </p:tavLst>
                                    </p:anim>
                                    <p:set>
                                      <p:cBhvr>
                                        <p:cTn id="20"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1679</TotalTime>
  <Words>2937</Words>
  <Application>Microsoft Office PowerPoint</Application>
  <PresentationFormat>عرض على الشاشة (3:4)‏</PresentationFormat>
  <Paragraphs>400</Paragraphs>
  <Slides>46</Slides>
  <Notes>1</Notes>
  <HiddenSlides>0</HiddenSlides>
  <MMClips>0</MMClips>
  <ScaleCrop>false</ScaleCrop>
  <HeadingPairs>
    <vt:vector size="4" baseType="variant">
      <vt:variant>
        <vt:lpstr>نسق</vt:lpstr>
      </vt:variant>
      <vt:variant>
        <vt:i4>1</vt:i4>
      </vt:variant>
      <vt:variant>
        <vt:lpstr>عناوين الشرائح</vt:lpstr>
      </vt:variant>
      <vt:variant>
        <vt:i4>46</vt:i4>
      </vt:variant>
    </vt:vector>
  </HeadingPairs>
  <TitlesOfParts>
    <vt:vector size="47"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(1) شد وتمزق مفصل الرسغ والأصابع:</vt:lpstr>
      <vt:lpstr>(2) اصابة مرفق التنس</vt:lpstr>
      <vt:lpstr>الأعراض:</vt:lpstr>
      <vt:lpstr>(3)اصابة مفصل القدم</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محمد</dc:creator>
  <cp:lastModifiedBy>Tahanei balahmar</cp:lastModifiedBy>
  <cp:revision>311</cp:revision>
  <dcterms:created xsi:type="dcterms:W3CDTF">2014-03-15T15:55:29Z</dcterms:created>
  <dcterms:modified xsi:type="dcterms:W3CDTF">2016-12-04T07:04:53Z</dcterms:modified>
</cp:coreProperties>
</file>