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BCB5440-52D6-46AB-8948-CFB37DC90C10}" type="datetimeFigureOut">
              <a:rPr lang="ar-SA" smtClean="0"/>
              <a:pPr/>
              <a:t>25/01/36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3C94AB9-E0F1-460D-A1C6-1D6C029E886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28662" y="1"/>
            <a:ext cx="7772400" cy="1285860"/>
          </a:xfrm>
        </p:spPr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المفعول فيه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00166" y="1428736"/>
            <a:ext cx="6929486" cy="4714908"/>
          </a:xfrm>
        </p:spPr>
        <p:txBody>
          <a:bodyPr>
            <a:noAutofit/>
          </a:bodyPr>
          <a:lstStyle/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ظرف الزمان والمكان :</a:t>
            </a:r>
          </a:p>
          <a:p>
            <a:r>
              <a:rPr lang="ar-SA" sz="3600" b="1" dirty="0" smtClean="0">
                <a:solidFill>
                  <a:srgbClr val="7030A0"/>
                </a:solidFill>
              </a:rPr>
              <a:t>هو اسم يدل على زمان وقوع الفعل أو مكان.</a:t>
            </a:r>
          </a:p>
          <a:p>
            <a:endParaRPr lang="ar-SA" sz="36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3600" b="1" dirty="0" smtClean="0">
                <a:solidFill>
                  <a:srgbClr val="7030A0"/>
                </a:solidFill>
              </a:rPr>
              <a:t>وكل أسماء الزمان تقبل النصب على الظرفية ،أما أسماء المكان لا يقبل النصب على الظرفية إلا المبهم .</a:t>
            </a:r>
            <a:endParaRPr lang="ar-SA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الأمثلة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تمييز المفرد :</a:t>
            </a:r>
          </a:p>
          <a:p>
            <a:pPr>
              <a:buNone/>
            </a:pPr>
            <a:r>
              <a:rPr lang="ar-SA" dirty="0" smtClean="0"/>
              <a:t>1.له شبرٌ أرضاً            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(بعد  المساحة )</a:t>
            </a:r>
          </a:p>
          <a:p>
            <a:pPr>
              <a:buNone/>
            </a:pPr>
            <a:r>
              <a:rPr lang="ar-SA" dirty="0" smtClean="0"/>
              <a:t>2.اشتريت فداناً قصباً      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  بعد المساحة  )</a:t>
            </a:r>
          </a:p>
          <a:p>
            <a:pPr>
              <a:buNone/>
            </a:pPr>
            <a:r>
              <a:rPr lang="ar-SA" dirty="0" smtClean="0"/>
              <a:t>3.باع محمد جراماً ذهباً       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(بعد الوزن )</a:t>
            </a:r>
          </a:p>
          <a:p>
            <a:pPr>
              <a:buNone/>
            </a:pPr>
            <a:r>
              <a:rPr lang="ar-SA" dirty="0" smtClean="0"/>
              <a:t>4.اشتريت طنّاً قطناً           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 بعد وزن )</a:t>
            </a:r>
          </a:p>
          <a:p>
            <a:pPr>
              <a:buNone/>
            </a:pPr>
            <a:r>
              <a:rPr lang="ar-SA" dirty="0" smtClean="0"/>
              <a:t>5.اشتريت أقةَ عنباً             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 بعد وزن )</a:t>
            </a:r>
          </a:p>
          <a:p>
            <a:pPr>
              <a:buNone/>
            </a:pPr>
            <a:r>
              <a:rPr lang="ar-SA" dirty="0" smtClean="0"/>
              <a:t>6.له وعاء برّاً                  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 بعد الكيل )</a:t>
            </a:r>
          </a:p>
          <a:p>
            <a:pPr>
              <a:buNone/>
            </a:pPr>
            <a:r>
              <a:rPr lang="ar-SA" dirty="0" smtClean="0"/>
              <a:t>7. اشتريت إردباً قمحا         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 بعد الكيل )   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8.عندي عشرون درهما         </a:t>
            </a:r>
            <a:r>
              <a:rPr lang="ar-S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(بعد العدد )              </a:t>
            </a:r>
            <a:endParaRPr lang="ar-SA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2214554"/>
            <a:ext cx="7422672" cy="40338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800" dirty="0" smtClean="0"/>
              <a:t>المُميز يعرب على حسب موقعه في الجملة وهو يأتي قبل التمييز </a:t>
            </a:r>
            <a:endParaRPr lang="ar-SA" sz="4800" dirty="0"/>
          </a:p>
        </p:txBody>
      </p:sp>
      <p:pic>
        <p:nvPicPr>
          <p:cNvPr id="4" name="صورة 3" descr="تنبي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285728"/>
            <a:ext cx="1943100" cy="19431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 </a:t>
            </a:r>
            <a:r>
              <a:rPr lang="ar-SA" dirty="0" err="1" smtClean="0">
                <a:solidFill>
                  <a:srgbClr val="FF0000"/>
                </a:solidFill>
              </a:rPr>
              <a:t>التمييزالمبين</a:t>
            </a:r>
            <a:r>
              <a:rPr lang="ar-SA" dirty="0" smtClean="0">
                <a:solidFill>
                  <a:srgbClr val="FF0000"/>
                </a:solidFill>
              </a:rPr>
              <a:t> لإبهام الجملة :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اشتعل الرأس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شيباً </a:t>
            </a:r>
          </a:p>
          <a:p>
            <a:pPr>
              <a:buNone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أنا الأفضل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علماً</a:t>
            </a:r>
          </a:p>
          <a:p>
            <a:pPr>
              <a:buNone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ازداد زيد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علما </a:t>
            </a:r>
          </a:p>
          <a:p>
            <a:pPr>
              <a:buNone/>
            </a:pPr>
            <a:endParaRPr lang="ar-SA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تنبيه </a:t>
            </a:r>
            <a:r>
              <a:rPr lang="ar-SA" b="1" smtClean="0">
                <a:solidFill>
                  <a:srgbClr val="FF0000"/>
                </a:solidFill>
              </a:rPr>
              <a:t>: </a:t>
            </a:r>
            <a:r>
              <a:rPr lang="ar-SA" b="1" smtClean="0">
                <a:solidFill>
                  <a:schemeClr val="bg2">
                    <a:lumMod val="25000"/>
                  </a:schemeClr>
                </a:solidFill>
              </a:rPr>
              <a:t>التمييز </a:t>
            </a:r>
            <a:r>
              <a:rPr lang="ar-SA" b="1" dirty="0" smtClean="0">
                <a:solidFill>
                  <a:schemeClr val="bg2">
                    <a:lumMod val="25000"/>
                  </a:schemeClr>
                </a:solidFill>
              </a:rPr>
              <a:t>المبيّن لإبهام الجملة يسمى تمييز نسبة لأنه يوضح النسبة المقصودة .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فمثلاً :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ازداد زيدٌ علما هنا تتضح النسبة المقصودة من الزيادة المسندة إلى زيد .</a:t>
            </a:r>
            <a:endParaRPr lang="ar-SA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الأمثلة :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400" b="1" dirty="0" smtClean="0">
                <a:solidFill>
                  <a:srgbClr val="0070C0"/>
                </a:solidFill>
              </a:rPr>
              <a:t>تشرق الشمس </a:t>
            </a:r>
            <a:r>
              <a:rPr lang="ar-SA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صباحاً</a:t>
            </a:r>
          </a:p>
          <a:p>
            <a:r>
              <a:rPr lang="ar-SA" sz="4400" b="1" dirty="0" smtClean="0">
                <a:solidFill>
                  <a:srgbClr val="0070C0"/>
                </a:solidFill>
              </a:rPr>
              <a:t>يقف الولد</a:t>
            </a:r>
            <a:r>
              <a:rPr lang="ar-SA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أمام </a:t>
            </a:r>
            <a:r>
              <a:rPr lang="ar-SA" sz="4400" b="1" dirty="0" smtClean="0">
                <a:solidFill>
                  <a:srgbClr val="0070C0"/>
                </a:solidFill>
              </a:rPr>
              <a:t>المنزل  </a:t>
            </a:r>
          </a:p>
          <a:p>
            <a:r>
              <a:rPr lang="ar-SA" sz="4400" b="1" dirty="0" smtClean="0">
                <a:solidFill>
                  <a:srgbClr val="0070C0"/>
                </a:solidFill>
              </a:rPr>
              <a:t>سأزورك </a:t>
            </a:r>
            <a:r>
              <a:rPr lang="ar-SA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يوم </a:t>
            </a:r>
            <a:r>
              <a:rPr lang="ar-SA" sz="4400" b="1" dirty="0" smtClean="0">
                <a:solidFill>
                  <a:srgbClr val="0070C0"/>
                </a:solidFill>
              </a:rPr>
              <a:t>الأحد</a:t>
            </a:r>
          </a:p>
          <a:p>
            <a:r>
              <a:rPr lang="ar-SA" sz="4400" b="1" dirty="0" smtClean="0">
                <a:solidFill>
                  <a:srgbClr val="0070C0"/>
                </a:solidFill>
              </a:rPr>
              <a:t>استمر المطر </a:t>
            </a:r>
            <a:r>
              <a:rPr lang="ar-SA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لحظة </a:t>
            </a:r>
          </a:p>
          <a:p>
            <a:r>
              <a:rPr lang="ar-SA" sz="4400" b="1" dirty="0" smtClean="0">
                <a:solidFill>
                  <a:srgbClr val="0070C0"/>
                </a:solidFill>
              </a:rPr>
              <a:t>الجنة </a:t>
            </a:r>
            <a:r>
              <a:rPr lang="ar-SA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تحت</a:t>
            </a:r>
            <a:r>
              <a:rPr lang="ar-SA" sz="4400" b="1" dirty="0" smtClean="0">
                <a:solidFill>
                  <a:srgbClr val="0070C0"/>
                </a:solidFill>
              </a:rPr>
              <a:t> أقدام الأمهات </a:t>
            </a:r>
          </a:p>
          <a:p>
            <a:pPr>
              <a:buNone/>
            </a:pP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FF0000"/>
                </a:solidFill>
              </a:rPr>
              <a:t>الظرف نوعان :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000" dirty="0" smtClean="0">
                <a:solidFill>
                  <a:srgbClr val="FF0000"/>
                </a:solidFill>
              </a:rPr>
              <a:t>ظرف متصرف :</a:t>
            </a:r>
            <a:r>
              <a:rPr lang="ar-SA" sz="4000" dirty="0" smtClean="0">
                <a:solidFill>
                  <a:schemeClr val="bg2">
                    <a:lumMod val="10000"/>
                  </a:schemeClr>
                </a:solidFill>
              </a:rPr>
              <a:t>وهو ما يستعمل ظرفاً وغير ظرف .</a:t>
            </a:r>
          </a:p>
          <a:p>
            <a:r>
              <a:rPr lang="ar-SA" sz="4000" dirty="0" smtClean="0">
                <a:solidFill>
                  <a:srgbClr val="FF0000"/>
                </a:solidFill>
              </a:rPr>
              <a:t>ظرف غير متصرف </a:t>
            </a:r>
            <a:r>
              <a:rPr lang="ar-SA" sz="4000" dirty="0" smtClean="0">
                <a:solidFill>
                  <a:schemeClr val="bg2">
                    <a:lumMod val="10000"/>
                  </a:schemeClr>
                </a:solidFill>
              </a:rPr>
              <a:t>:وهو ما لا يستعمل إلا ظرفاً ويجوز جره بحرف الجر مثل فوق – عند – لدن –قبل- بعد .</a:t>
            </a:r>
          </a:p>
          <a:p>
            <a:pPr>
              <a:buNone/>
            </a:pPr>
            <a:endParaRPr lang="ar-SA" sz="40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ar-SA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rgbClr val="FF0000"/>
                </a:solidFill>
              </a:rPr>
              <a:t>أمثلة الظرف المتصرف :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تغرد الطيور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صباحا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(ظرف)       أشرق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الصباح </a:t>
            </a:r>
            <a:r>
              <a:rPr lang="ar-SA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ُ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(فاعل)</a:t>
            </a:r>
          </a:p>
          <a:p>
            <a:pPr>
              <a:buNone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استمر المطر </a:t>
            </a:r>
            <a:r>
              <a:rPr lang="ar-SA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ُ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ساعةً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(ظرف)  الآخرة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ساعةُ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صدقٍ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(خبر)</a:t>
            </a:r>
          </a:p>
          <a:p>
            <a:pPr>
              <a:buNone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سأزورك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يومَ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السبت (ظرف)    جاء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يوم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ُالجمعة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(فاعل)</a:t>
            </a:r>
            <a:endParaRPr lang="ar-SA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 rot="5400000">
            <a:off x="2786844" y="3428206"/>
            <a:ext cx="44291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1357290" y="2428868"/>
            <a:ext cx="7498080" cy="4800600"/>
          </a:xfrm>
        </p:spPr>
        <p:txBody>
          <a:bodyPr>
            <a:normAutofit/>
          </a:bodyPr>
          <a:lstStyle/>
          <a:p>
            <a:r>
              <a:rPr lang="ar-SA" sz="4800" dirty="0" smtClean="0">
                <a:solidFill>
                  <a:schemeClr val="accent2">
                    <a:lumMod val="50000"/>
                  </a:schemeClr>
                </a:solidFill>
              </a:rPr>
              <a:t>الظرف المتصرف يأتي ظرفا وغير ظرف مثل : يوم ،شهر سنة ،ساعة ،ظهر ، ليل،نهار ،مساء ،صباح .</a:t>
            </a:r>
            <a:endParaRPr lang="ar-SA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صورة 5" descr="ملاحظ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0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الظرف غير المتصرف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جلست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فوق</a:t>
            </a:r>
            <a:r>
              <a:rPr lang="ar-SA" dirty="0" smtClean="0"/>
              <a:t> المنزل            ظرف منصوب </a:t>
            </a:r>
          </a:p>
          <a:p>
            <a:r>
              <a:rPr lang="ar-SA" dirty="0" smtClean="0"/>
              <a:t>مررت برجل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عندك           </a:t>
            </a: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ظرف منصوب </a:t>
            </a:r>
          </a:p>
          <a:p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قل كل من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عند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الله                  ظرف  مجرور 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رأيت القلم 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تحت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الطاولة         ظرف  منصوب </a:t>
            </a: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الظروف المبنية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منذ       مبني على الضم </a:t>
            </a:r>
          </a:p>
          <a:p>
            <a:r>
              <a:rPr lang="ar-SA" dirty="0" smtClean="0"/>
              <a:t>مذ        مبني على السكون </a:t>
            </a:r>
          </a:p>
          <a:p>
            <a:r>
              <a:rPr lang="ar-SA" dirty="0" smtClean="0"/>
              <a:t>أمس      مبني على الكسر </a:t>
            </a:r>
          </a:p>
          <a:p>
            <a:r>
              <a:rPr lang="ar-SA" dirty="0" smtClean="0"/>
              <a:t>الآن       مبني على الفتحة </a:t>
            </a:r>
          </a:p>
          <a:p>
            <a:r>
              <a:rPr lang="ar-SA" dirty="0" smtClean="0"/>
              <a:t>حيث       مبني على الضم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</a:t>
            </a: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الظروف المبنية  لا تتغير حركة آخرها .</a:t>
            </a:r>
            <a:endParaRPr lang="ar-SA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تطبيقات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بيني المفعول فيه فيما يأتي مع ذكر نوعه :</a:t>
            </a:r>
          </a:p>
          <a:p>
            <a:pPr>
              <a:buNone/>
            </a:pPr>
            <a:endParaRPr lang="ar-SA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أسافر يوم الجمعة 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جلست عند القوم 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جلست وسط القوم 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نظرت المدرسة إلى طالبتها لحظةً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غادر العمال المبنى قبل غروب الشمس </a:t>
            </a:r>
            <a:endParaRPr lang="ar-SA" dirty="0">
              <a:solidFill>
                <a:srgbClr val="002060"/>
              </a:solidFill>
            </a:endParaRPr>
          </a:p>
        </p:txBody>
      </p:sp>
      <p:pic>
        <p:nvPicPr>
          <p:cNvPr id="4" name="صورة 3" descr="imagesCA2P6HL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724400"/>
            <a:ext cx="2143125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التمييز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اسم نكرة منصوب يزيل إبهام ما قبله .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 النوع الأول </a:t>
            </a:r>
            <a:r>
              <a:rPr lang="ar-SA" dirty="0" smtClean="0"/>
              <a:t>: المبين إبهامَ مفرد ويكون بعد ما يأتي :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ما يدل على مساحة 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ما يدل على كيل 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ما يدل على وزن 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ما يدل على عدد 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النوع الثاني : المبين لإبهام الجملة :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وهو ما يفسر الإبهام الذي تتضمنه الجملة .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106</TotalTime>
  <Words>407</Words>
  <Application>Microsoft Office PowerPoint</Application>
  <PresentationFormat>عرض على الشاشة (3:4)‏</PresentationFormat>
  <Paragraphs>66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انقلاب</vt:lpstr>
      <vt:lpstr>المفعول فيه </vt:lpstr>
      <vt:lpstr>الأمثلة :</vt:lpstr>
      <vt:lpstr>الظرف نوعان :</vt:lpstr>
      <vt:lpstr>أمثلة الظرف المتصرف :</vt:lpstr>
      <vt:lpstr>الشريحة 5</vt:lpstr>
      <vt:lpstr>الظرف غير المتصرف </vt:lpstr>
      <vt:lpstr>الظروف المبنية </vt:lpstr>
      <vt:lpstr>تطبيقات </vt:lpstr>
      <vt:lpstr>التمييز </vt:lpstr>
      <vt:lpstr>الأمثلة 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24</cp:revision>
  <dcterms:created xsi:type="dcterms:W3CDTF">2014-11-15T06:49:13Z</dcterms:created>
  <dcterms:modified xsi:type="dcterms:W3CDTF">2014-11-17T13:21:15Z</dcterms:modified>
</cp:coreProperties>
</file>