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2"/>
  </p:sldMasterIdLst>
  <p:notesMasterIdLst>
    <p:notesMasterId r:id="rId21"/>
  </p:notesMasterIdLst>
  <p:sldIdLst>
    <p:sldId id="280" r:id="rId3"/>
    <p:sldId id="281" r:id="rId4"/>
    <p:sldId id="282" r:id="rId5"/>
    <p:sldId id="283" r:id="rId6"/>
    <p:sldId id="284" r:id="rId7"/>
    <p:sldId id="285" r:id="rId8"/>
    <p:sldId id="286" r:id="rId9"/>
    <p:sldId id="287" r:id="rId10"/>
    <p:sldId id="288" r:id="rId11"/>
    <p:sldId id="289" r:id="rId12"/>
    <p:sldId id="290" r:id="rId13"/>
    <p:sldId id="291" r:id="rId14"/>
    <p:sldId id="292" r:id="rId15"/>
    <p:sldId id="293" r:id="rId16"/>
    <p:sldId id="294" r:id="rId17"/>
    <p:sldId id="295" r:id="rId18"/>
    <p:sldId id="296" r:id="rId19"/>
    <p:sldId id="29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1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BD4573-58E7-4156-A133-2731F5F8D1A6}" type="datetimeFigureOut">
              <a:rPr lang="en-US" smtClean="0"/>
              <a:t>9/29/2016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3B0CF2-7F87-4E02-A248-870047730F99}" type="slidenum">
              <a:rPr lang="en-US" smtClean="0"/>
              <a:t>‹#›</a:t>
            </a:fld>
            <a:endParaRPr lang="en-US"/>
          </a:p>
        </p:txBody>
      </p:sp>
    </p:spTree>
    <p:extLst>
      <p:ext uri="{BB962C8B-B14F-4D97-AF65-F5344CB8AC3E}">
        <p14:creationId xmlns:p14="http://schemas.microsoft.com/office/powerpoint/2010/main" val="3614981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30" name="Date Placeholder 29"/>
          <p:cNvSpPr>
            <a:spLocks noGrp="1"/>
          </p:cNvSpPr>
          <p:nvPr>
            <p:ph type="dt" sz="half" idx="10"/>
          </p:nvPr>
        </p:nvSpPr>
        <p:spPr/>
        <p:txBody>
          <a:bodyPr/>
          <a:lstStyle/>
          <a:p>
            <a:fld id="{021A1D30-C0A0-4124-A783-34D9F15FA0FE}" type="datetime1">
              <a:rPr lang="en-US" smtClean="0"/>
              <a:t>9/29/2016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01CF334-2D5C-4859-84A6-CA7E6E43FAEB}" type="slidenum">
              <a:rPr lang="en-US" smtClean="0"/>
              <a:t>‹#›</a:t>
            </a:fld>
            <a:endParaRPr lang="en-US"/>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9" name="Title 8"/>
          <p:cNvSpPr>
            <a:spLocks noGrp="1"/>
          </p:cNvSpPr>
          <p:nvPr>
            <p:ph type="ctrTitle"/>
          </p:nvPr>
        </p:nvSpPr>
        <p:spPr>
          <a:xfrm>
            <a:off x="711200" y="1371600"/>
            <a:ext cx="10468864"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tx2"/>
                </a:solidFill>
                <a:effectLst/>
                <a:latin typeface="+mj-lt"/>
                <a:ea typeface="+mj-ea"/>
                <a:cs typeface="+mj-cs"/>
              </a:defRPr>
            </a:lvl1pPr>
          </a:lstStyle>
          <a:p>
            <a:r>
              <a:rPr kumimoji="0" lang="en-US" smtClean="0"/>
              <a:t>Click to edit Master title style</a:t>
            </a:r>
            <a:endParaRPr kumimoji="0" lang="en-US" dirty="0"/>
          </a:p>
        </p:txBody>
      </p:sp>
      <p:cxnSp>
        <p:nvCxnSpPr>
          <p:cNvPr id="5" name="Straight Connector 4"/>
          <p:cNvCxnSpPr/>
          <p:nvPr/>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0" y="6208894"/>
            <a:ext cx="12192000" cy="649106"/>
            <a:chOff x="0" y="6208894"/>
            <a:chExt cx="12192000" cy="649106"/>
          </a:xfrm>
        </p:grpSpPr>
        <p:sp>
          <p:nvSpPr>
            <p:cNvPr id="2" name="Rectangle 1"/>
            <p:cNvSpPr/>
            <p:nvPr/>
          </p:nvSpPr>
          <p:spPr>
            <a:xfrm>
              <a:off x="3048" y="6220178"/>
              <a:ext cx="12188952" cy="637822"/>
            </a:xfrm>
            <a:prstGeom prst="rect">
              <a:avLst/>
            </a:prstGeom>
            <a:ln>
              <a:no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cxnSp>
          <p:nvCxnSpPr>
            <p:cNvPr id="7" name="Straight Connector 6"/>
            <p:cNvCxnSpPr/>
            <p:nvPr/>
          </p:nvCxnSpPr>
          <p:spPr>
            <a:xfrm>
              <a:off x="0" y="6208894"/>
              <a:ext cx="1219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userDrawn="1"/>
        </p:nvCxnSpPr>
        <p:spPr>
          <a:xfrm flipV="1">
            <a:off x="3048" y="5937956"/>
            <a:ext cx="8241" cy="56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082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D2D5871-AB0F-4B3D-8861-97E78CB7B47E}"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87777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4418406-4C3F-4F3E-80BD-A22568EA37EB}"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609600" y="914402"/>
            <a:ext cx="80264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Vertical Title 1"/>
          <p:cNvSpPr>
            <a:spLocks noGrp="1"/>
          </p:cNvSpPr>
          <p:nvPr>
            <p:ph type="title" orient="vert"/>
          </p:nvPr>
        </p:nvSpPr>
        <p:spPr>
          <a:xfrm>
            <a:off x="8839200" y="914402"/>
            <a:ext cx="2743200" cy="5211763"/>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3369754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5F28077-7188-48C5-8679-2287FAC952E9}"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1481682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2DCB740-6776-4EE9-99FD-96D592FA5A23}" type="datetime1">
              <a:rPr lang="en-US" smtClean="0"/>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Text Placeholder 2"/>
          <p:cNvSpPr>
            <a:spLocks noGrp="1"/>
          </p:cNvSpPr>
          <p:nvPr>
            <p:ph type="body" idx="1"/>
          </p:nvPr>
        </p:nvSpPr>
        <p:spPr>
          <a:xfrm>
            <a:off x="707136" y="2704664"/>
            <a:ext cx="103632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707136" y="1316736"/>
            <a:ext cx="103632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53193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5F6BD99-6FFD-46C5-B5E2-43A34BDA2566}" type="datetime1">
              <a:rPr lang="en-US" smtClean="0"/>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609600" y="704088"/>
            <a:ext cx="10972800" cy="1143000"/>
          </a:xfrm>
        </p:spPr>
        <p:txBody>
          <a:bodyPr/>
          <a:lstStyle/>
          <a:p>
            <a:r>
              <a:rPr kumimoji="0" lang="en-US" smtClean="0"/>
              <a:t>Click to edit Master title style</a:t>
            </a:r>
            <a:endParaRPr kumimoji="0" lang="en-US"/>
          </a:p>
        </p:txBody>
      </p:sp>
    </p:spTree>
    <p:extLst>
      <p:ext uri="{BB962C8B-B14F-4D97-AF65-F5344CB8AC3E}">
        <p14:creationId xmlns:p14="http://schemas.microsoft.com/office/powerpoint/2010/main" val="10901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022678E-214C-4CF8-97C7-95015FB02960}" type="datetime1">
              <a:rPr lang="en-US" smtClean="0"/>
              <a:t>9/29/2016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1"/>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609600" y="704088"/>
            <a:ext cx="10972800" cy="1143000"/>
          </a:xfrm>
        </p:spPr>
        <p:txBody>
          <a:bodyPr tIns="45720" anchor="b"/>
          <a:lstStyle>
            <a:lvl1pP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250188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5660E0-FA77-4473-A859-74127B089143}" type="datetime1">
              <a:rPr lang="en-US" smtClean="0"/>
              <a:t>9/29/2016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a:p>
        </p:txBody>
      </p:sp>
      <p:sp>
        <p:nvSpPr>
          <p:cNvPr id="2" name="Title 1"/>
          <p:cNvSpPr>
            <a:spLocks noGrp="1"/>
          </p:cNvSpPr>
          <p:nvPr>
            <p:ph type="title"/>
          </p:nvPr>
        </p:nvSpPr>
        <p:spPr>
          <a:xfrm>
            <a:off x="609600" y="704088"/>
            <a:ext cx="110744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071814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88D7B8-9F07-4899-827D-5F3CFDDEB574}" type="datetime1">
              <a:rPr lang="en-US" smtClean="0"/>
              <a:t>9/29/2016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252882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5197C5C-1CD1-417D-A89C-14747F5222C7}" type="datetime1">
              <a:rPr lang="en-US" smtClean="0"/>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914400" y="514352"/>
            <a:ext cx="36576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1991926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4221004" y="1108077"/>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ight Triangle 11"/>
          <p:cNvSpPr/>
          <p:nvPr/>
        </p:nvSpPr>
        <p:spPr>
          <a:xfrm rot="420000" flipV="1">
            <a:off x="10672179" y="5359769"/>
            <a:ext cx="207264"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5" name="Date Placeholder 4"/>
          <p:cNvSpPr>
            <a:spLocks noGrp="1"/>
          </p:cNvSpPr>
          <p:nvPr>
            <p:ph type="dt" sz="half" idx="10"/>
          </p:nvPr>
        </p:nvSpPr>
        <p:spPr/>
        <p:txBody>
          <a:bodyPr/>
          <a:lstStyle/>
          <a:p>
            <a:fld id="{1359EFBB-CFA1-4AA8-9123-F0B52DBD84FE}" type="datetime1">
              <a:rPr lang="en-US" smtClean="0"/>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69600" y="6356351"/>
            <a:ext cx="812800" cy="365125"/>
          </a:xfrm>
        </p:spPr>
        <p:txBody>
          <a:bodyPr/>
          <a:lstStyle/>
          <a:p>
            <a:fld id="{401CF334-2D5C-4859-84A6-CA7E6E43FAEB}" type="slidenum">
              <a:rPr lang="en-US" smtClean="0"/>
              <a:t>‹#›</a:t>
            </a:fld>
            <a:endParaRPr lang="en-US"/>
          </a:p>
        </p:txBody>
      </p:sp>
      <p:sp>
        <p:nvSpPr>
          <p:cNvPr id="10" name="Freeform 9"/>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11" name="Freeform 10"/>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812800" y="2828785"/>
            <a:ext cx="29464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 name="Title 1"/>
          <p:cNvSpPr>
            <a:spLocks noGrp="1"/>
          </p:cNvSpPr>
          <p:nvPr>
            <p:ph type="title"/>
          </p:nvPr>
        </p:nvSpPr>
        <p:spPr>
          <a:xfrm>
            <a:off x="812800" y="1176997"/>
            <a:ext cx="2950464"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2519624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25" name="Group 24"/>
          <p:cNvGrpSpPr/>
          <p:nvPr/>
        </p:nvGrpSpPr>
        <p:grpSpPr>
          <a:xfrm>
            <a:off x="-29028" y="-7144"/>
            <a:ext cx="12240731" cy="6879658"/>
            <a:chOff x="0" y="-21658"/>
            <a:chExt cx="12240731" cy="6879658"/>
          </a:xfrm>
        </p:grpSpPr>
        <p:sp>
          <p:nvSpPr>
            <p:cNvPr id="26" name="Rectangle 25"/>
            <p:cNvSpPr/>
            <p:nvPr/>
          </p:nvSpPr>
          <p:spPr>
            <a:xfrm>
              <a:off x="31633"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p:cNvGrpSpPr/>
            <p:nvPr/>
          </p:nvGrpSpPr>
          <p:grpSpPr>
            <a:xfrm>
              <a:off x="0" y="-21658"/>
              <a:ext cx="12240731" cy="1041400"/>
              <a:chOff x="-25356" y="-7144"/>
              <a:chExt cx="12240731" cy="1041400"/>
            </a:xfrm>
          </p:grpSpPr>
          <p:sp>
            <p:nvSpPr>
              <p:cNvPr id="28" name="Freeform 27"/>
              <p:cNvSpPr>
                <a:spLocks/>
              </p:cNvSpPr>
              <p:nvPr/>
            </p:nvSpPr>
            <p:spPr bwMode="auto">
              <a:xfrm>
                <a:off x="-12700" y="-7144"/>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sp>
            <p:nvSpPr>
              <p:cNvPr id="29" name="Freeform 28"/>
              <p:cNvSpPr>
                <a:spLocks/>
              </p:cNvSpPr>
              <p:nvPr/>
            </p:nvSpPr>
            <p:spPr bwMode="auto">
              <a:xfrm>
                <a:off x="5842000" y="-7144"/>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sz="1800">
                  <a:solidFill>
                    <a:schemeClr val="tx1"/>
                  </a:solidFill>
                  <a:latin typeface="+mn-lt"/>
                  <a:ea typeface="+mn-ea"/>
                  <a:cs typeface="+mn-cs"/>
                </a:endParaRPr>
              </a:p>
            </p:txBody>
          </p:sp>
          <p:grpSp>
            <p:nvGrpSpPr>
              <p:cNvPr id="31" name="Group 30"/>
              <p:cNvGrpSpPr/>
              <p:nvPr/>
            </p:nvGrpSpPr>
            <p:grpSpPr>
              <a:xfrm>
                <a:off x="-25356" y="202408"/>
                <a:ext cx="12240731" cy="649224"/>
                <a:chOff x="-19045" y="216550"/>
                <a:chExt cx="9180548" cy="649224"/>
              </a:xfrm>
            </p:grpSpPr>
            <p:sp>
              <p:nvSpPr>
                <p:cNvPr id="32" name="Freeform 3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sp>
              <p:nvSpPr>
                <p:cNvPr id="33" name="Freeform 3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800"/>
                </a:p>
              </p:txBody>
            </p:sp>
          </p:grpSp>
        </p:grpSp>
      </p:gr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1"/>
                </a:solidFill>
              </a:defRPr>
            </a:lvl1pPr>
          </a:lstStyle>
          <a:p>
            <a:fld id="{61146459-E3C3-4969-9224-5ED50B492D17}" type="datetime1">
              <a:rPr lang="en-US" smtClean="0"/>
              <a:t>9/29/2016</a:t>
            </a:fld>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1"/>
                </a:solidFill>
              </a:defRPr>
            </a:lvl1pPr>
          </a:lstStyle>
          <a:p>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lIns="0" tIns="0" rIns="0" bIns="0" anchor="b"/>
          <a:lstStyle>
            <a:lvl1pPr algn="r" eaLnBrk="1" latinLnBrk="0" hangingPunct="1">
              <a:defRPr kumimoji="0" sz="1200">
                <a:solidFill>
                  <a:schemeClr val="tx1"/>
                </a:solidFill>
              </a:defRPr>
            </a:lvl1pPr>
          </a:lstStyle>
          <a:p>
            <a:fld id="{401CF334-2D5C-4859-84A6-CA7E6E43FAEB}" type="slidenum">
              <a:rPr lang="en-US" smtClean="0"/>
              <a:pPr/>
              <a:t>‹#›</a:t>
            </a:fld>
            <a:endParaRPr lang="en-US"/>
          </a:p>
        </p:txBody>
      </p:sp>
      <p:sp>
        <p:nvSpPr>
          <p:cNvPr id="30" name="Text Placeholder 29"/>
          <p:cNvSpPr>
            <a:spLocks noGrp="1"/>
          </p:cNvSpPr>
          <p:nvPr>
            <p:ph type="body" idx="1"/>
          </p:nvPr>
        </p:nvSpPr>
        <p:spPr>
          <a:xfrm>
            <a:off x="609600" y="1935480"/>
            <a:ext cx="109728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9" name="Title Placeholder 8"/>
          <p:cNvSpPr>
            <a:spLocks noGrp="1"/>
          </p:cNvSpPr>
          <p:nvPr>
            <p:ph type="title"/>
          </p:nvPr>
        </p:nvSpPr>
        <p:spPr>
          <a:xfrm>
            <a:off x="609600" y="704088"/>
            <a:ext cx="10972800" cy="1143000"/>
          </a:xfrm>
          <a:prstGeom prst="rect">
            <a:avLst/>
          </a:prstGeom>
        </p:spPr>
        <p:txBody>
          <a:bodyPr vert="horz" lIns="0" rIns="0" bIns="0" anchor="b">
            <a:normAutofit/>
          </a:bodyPr>
          <a:lstStyle/>
          <a:p>
            <a:r>
              <a:rPr kumimoji="0" lang="en-US" smtClean="0"/>
              <a:t>Click to edit Master title style</a:t>
            </a:r>
            <a:endParaRPr kumimoji="0" lang="en-US" dirty="0"/>
          </a:p>
        </p:txBody>
      </p:sp>
    </p:spTree>
    <p:extLst>
      <p:ext uri="{BB962C8B-B14F-4D97-AF65-F5344CB8AC3E}">
        <p14:creationId xmlns:p14="http://schemas.microsoft.com/office/powerpoint/2010/main" val="9428528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1" y="1691640"/>
            <a:ext cx="6380018" cy="3270126"/>
          </a:xfrm>
          <a:prstGeom prst="rect">
            <a:avLst/>
          </a:prstGeom>
          <a:noFill/>
        </p:spPr>
        <p:txBody>
          <a:bodyPr wrap="square" rtlCol="1">
            <a:spAutoFit/>
          </a:bodyPr>
          <a:lstStyle/>
          <a:p>
            <a:pPr algn="ctr">
              <a:lnSpc>
                <a:spcPct val="150000"/>
              </a:lnSpc>
            </a:pPr>
            <a:r>
              <a:rPr lang="ar-SA" sz="2800" dirty="0" smtClean="0">
                <a:latin typeface="Traditional Arabic" panose="02020603050405020304" pitchFamily="18" charset="-78"/>
                <a:cs typeface="Traditional Arabic" panose="02020603050405020304" pitchFamily="18" charset="-78"/>
              </a:rPr>
              <a:t>اليوم: الأحد</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التاريخ: 8 / 1 / 1438هـ</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الساعة: 2  ظهراً</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المادة: 252 أثر – العمارة القديمة في الجزيرة العربية</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الموضوع: لمحة عن العمارة المصرية</a:t>
            </a:r>
          </a:p>
        </p:txBody>
      </p:sp>
    </p:spTree>
    <p:extLst>
      <p:ext uri="{BB962C8B-B14F-4D97-AF65-F5344CB8AC3E}">
        <p14:creationId xmlns:p14="http://schemas.microsoft.com/office/powerpoint/2010/main" val="2173150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5262979"/>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المصرية:</a:t>
            </a:r>
          </a:p>
          <a:p>
            <a:pPr algn="r">
              <a:lnSpc>
                <a:spcPct val="150000"/>
              </a:lnSpc>
            </a:pPr>
            <a:r>
              <a:rPr lang="ar-SA" sz="2800" u="sng" dirty="0" smtClean="0">
                <a:latin typeface="Traditional Arabic" panose="02020603050405020304" pitchFamily="18" charset="-78"/>
                <a:cs typeface="Traditional Arabic" panose="02020603050405020304" pitchFamily="18" charset="-78"/>
              </a:rPr>
              <a:t>د. العوامل الجيولوجية:</a:t>
            </a:r>
            <a:r>
              <a:rPr lang="ar-SA" sz="2800" dirty="0" smtClean="0">
                <a:latin typeface="Traditional Arabic" panose="02020603050405020304" pitchFamily="18" charset="-78"/>
                <a:cs typeface="Traditional Arabic" panose="02020603050405020304" pitchFamily="18" charset="-78"/>
              </a:rPr>
              <a:t> - شكلت المواد المتوفرة في مصر خيارات متعددة للمعماري في مصر، فيوجد في مصر أنواع متعددة من الحجارة مثل الحجارة الجيرية والرملية والجرانيت والرخام </a:t>
            </a:r>
            <a:r>
              <a:rPr lang="ar-SA" sz="2800" dirty="0" err="1" smtClean="0">
                <a:latin typeface="Traditional Arabic" panose="02020603050405020304" pitchFamily="18" charset="-78"/>
                <a:cs typeface="Traditional Arabic" panose="02020603050405020304" pitchFamily="18" charset="-78"/>
              </a:rPr>
              <a:t>والالباستر</a:t>
            </a:r>
            <a:r>
              <a:rPr lang="ar-SA" sz="2800" dirty="0" smtClean="0">
                <a:latin typeface="Traditional Arabic" panose="02020603050405020304" pitchFamily="18" charset="-78"/>
                <a:cs typeface="Traditional Arabic" panose="02020603050405020304" pitchFamily="18" charset="-78"/>
              </a:rPr>
              <a:t> وغيرها.</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كما ساعدت طبيعة مصر الجيولوجية في وجود ما يسمى بالطابوق وهو الطوب الأحمر وما يسمى بالآجر وقد استخدم هذا النوع غالباً في بناء المساكن.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أيضاً الأخشاب كانت متوفرة بشكل سهل في مصر واستخدمت على نطاق واسع في العمارة.</a:t>
            </a:r>
          </a:p>
          <a:p>
            <a:pPr marL="457200" indent="-457200" algn="r">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398302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3970318"/>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المصرية:</a:t>
            </a:r>
          </a:p>
          <a:p>
            <a:pPr algn="r">
              <a:lnSpc>
                <a:spcPct val="150000"/>
              </a:lnSpc>
            </a:pPr>
            <a:r>
              <a:rPr lang="ar-SA" sz="2800" u="sng" dirty="0" smtClean="0">
                <a:latin typeface="Traditional Arabic" panose="02020603050405020304" pitchFamily="18" charset="-78"/>
                <a:cs typeface="Traditional Arabic" panose="02020603050405020304" pitchFamily="18" charset="-78"/>
              </a:rPr>
              <a:t>هـ. العوامل الدينية:</a:t>
            </a:r>
            <a:r>
              <a:rPr lang="ar-SA" sz="2800" dirty="0" smtClean="0">
                <a:latin typeface="Traditional Arabic" panose="02020603050405020304" pitchFamily="18" charset="-78"/>
                <a:cs typeface="Traditional Arabic" panose="02020603050405020304" pitchFamily="18" charset="-78"/>
              </a:rPr>
              <a:t> - آمن المصريون بعقيدة البعث بعد الموت والحساب لذلك فقد بنوا المقابر الضخمة وكان لديهم شرط أن يبقى الجسد سليماً بعد الموت ما جعلهم يحنطون الجثث للحفاظ عليها. </a:t>
            </a:r>
          </a:p>
          <a:p>
            <a:pPr algn="r">
              <a:lnSpc>
                <a:spcPct val="150000"/>
              </a:lnSpc>
            </a:pPr>
            <a:r>
              <a:rPr lang="ar-SA" sz="2800" dirty="0" smtClean="0">
                <a:latin typeface="Traditional Arabic" panose="02020603050405020304" pitchFamily="18" charset="-78"/>
                <a:cs typeface="Traditional Arabic" panose="02020603050405020304" pitchFamily="18" charset="-78"/>
              </a:rPr>
              <a:t>- لم يكن هناك فارق بين الملك والإله، لذلك فقد عزل الملك نفسه عن عامة الشعب، وأدى الاعتقاد بأن رضى الملك فيه رضى للإله إلى قيام الشعب والعامة بخدمة الملوك في أعمال البناء لعدة أشهر في السنة. </a:t>
            </a: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91729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10491"/>
            <a:ext cx="11734800"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3- تمهيد عن العمارة المصرية:</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تميزت العمارة المصرية </a:t>
            </a:r>
            <a:r>
              <a:rPr lang="ar-SA" sz="2800" b="1" u="sng" dirty="0" smtClean="0">
                <a:latin typeface="Traditional Arabic" panose="02020603050405020304" pitchFamily="18" charset="-78"/>
                <a:cs typeface="Traditional Arabic" panose="02020603050405020304" pitchFamily="18" charset="-78"/>
              </a:rPr>
              <a:t>بالبساطة والضخامة، </a:t>
            </a:r>
            <a:r>
              <a:rPr lang="ar-SA" sz="2800" dirty="0" smtClean="0">
                <a:latin typeface="Traditional Arabic" panose="02020603050405020304" pitchFamily="18" charset="-78"/>
                <a:cs typeface="Traditional Arabic" panose="02020603050405020304" pitchFamily="18" charset="-78"/>
              </a:rPr>
              <a:t>لذا كانت تسعى إعطاء الشعور بالهيبة والرهبة للداخل إلى مبانيها.</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حاول المصريون إظهار الضخامة من خلال زيادة سمك الحوائط مع رفع الأرض وخفض السقف تدريجياً.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من أكثر ما يميز العمارة المصرية أعمدتها التي علتها تيجان مختلفة.</a:t>
            </a:r>
          </a:p>
        </p:txBody>
      </p:sp>
    </p:spTree>
    <p:extLst>
      <p:ext uri="{BB962C8B-B14F-4D97-AF65-F5344CB8AC3E}">
        <p14:creationId xmlns:p14="http://schemas.microsoft.com/office/powerpoint/2010/main" val="290689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88373"/>
            <a:ext cx="11734800" cy="3970318"/>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المصرية:</a:t>
            </a:r>
          </a:p>
          <a:p>
            <a:pPr algn="r">
              <a:lnSpc>
                <a:spcPct val="150000"/>
              </a:lnSpc>
            </a:pPr>
            <a:r>
              <a:rPr lang="ar-SA" sz="2800" dirty="0" smtClean="0">
                <a:latin typeface="Traditional Arabic" panose="02020603050405020304" pitchFamily="18" charset="-78"/>
                <a:cs typeface="Traditional Arabic" panose="02020603050405020304" pitchFamily="18" charset="-78"/>
              </a:rPr>
              <a:t>أولاً: الأعمدة: اختلفت أنواع الأعمدة المستخدمة في العمارة المصرية، فقد استعار المصريون أوراق النباتات لابتكار الأعمدة وتصميمها مما جعلها تميز حضارتهم. ولم يكن دور الأعمدة إنشائياً فحسب، بل كان جمالياً أيضاً. وبشكل عام يتكون العمود من ثلاثة أجزاء رئيسية وهي: </a:t>
            </a:r>
            <a:r>
              <a:rPr lang="ar-SA" sz="2800" u="sng" dirty="0" smtClean="0">
                <a:latin typeface="Traditional Arabic" panose="02020603050405020304" pitchFamily="18" charset="-78"/>
                <a:cs typeface="Traditional Arabic" panose="02020603050405020304" pitchFamily="18" charset="-78"/>
              </a:rPr>
              <a:t>القاعدة والبدن والتاج.</a:t>
            </a:r>
            <a:r>
              <a:rPr lang="ar-SA" sz="2800" dirty="0" smtClean="0">
                <a:latin typeface="Traditional Arabic" panose="02020603050405020304" pitchFamily="18" charset="-78"/>
                <a:cs typeface="Traditional Arabic" panose="02020603050405020304" pitchFamily="18" charset="-78"/>
              </a:rPr>
              <a:t> ومن أهم نماذج الأعمدة ما يلي: </a:t>
            </a:r>
          </a:p>
          <a:p>
            <a:pPr algn="r">
              <a:lnSpc>
                <a:spcPct val="150000"/>
              </a:lnSpc>
            </a:pPr>
            <a:endParaRPr lang="ar-SA" sz="2800" dirty="0" smtClean="0">
              <a:latin typeface="Traditional Arabic" panose="02020603050405020304" pitchFamily="18" charset="-78"/>
              <a:cs typeface="Traditional Arabic" panose="02020603050405020304" pitchFamily="18" charset="-78"/>
            </a:endParaRPr>
          </a:p>
          <a:p>
            <a:pPr algn="r">
              <a:lnSpc>
                <a:spcPct val="150000"/>
              </a:lnSpc>
            </a:pPr>
            <a:r>
              <a:rPr lang="ar-SA" sz="2800" dirty="0" smtClean="0">
                <a:latin typeface="Traditional Arabic" panose="02020603050405020304" pitchFamily="18" charset="-78"/>
                <a:cs typeface="Traditional Arabic" panose="02020603050405020304" pitchFamily="18" charset="-78"/>
              </a:rPr>
              <a:t>أ. عمود سعف النخيل: وهو عمود يعلوه تاج منحوت على شكل سعف النخيل. </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4381" y="2400300"/>
            <a:ext cx="1414519" cy="4457700"/>
          </a:xfrm>
          <a:prstGeom prst="rect">
            <a:avLst/>
          </a:prstGeom>
        </p:spPr>
      </p:pic>
    </p:spTree>
    <p:extLst>
      <p:ext uri="{BB962C8B-B14F-4D97-AF65-F5344CB8AC3E}">
        <p14:creationId xmlns:p14="http://schemas.microsoft.com/office/powerpoint/2010/main" val="195678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16536" y="498764"/>
            <a:ext cx="4575464" cy="2031325"/>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المصرية:</a:t>
            </a:r>
          </a:p>
          <a:p>
            <a:pPr algn="r">
              <a:lnSpc>
                <a:spcPct val="150000"/>
              </a:lnSpc>
            </a:pPr>
            <a:r>
              <a:rPr lang="ar-SA" sz="2800" dirty="0" smtClean="0">
                <a:latin typeface="Traditional Arabic" panose="02020603050405020304" pitchFamily="18" charset="-78"/>
                <a:cs typeface="Traditional Arabic" panose="02020603050405020304" pitchFamily="18" charset="-78"/>
              </a:rPr>
              <a:t>ب. عمود البردي: سمي هذا العمود بهذا الاسم نسبة إلى ورق البردي الذي اشتهرت به مصر.</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7774755" y="3330530"/>
            <a:ext cx="4252479" cy="2392019"/>
          </a:xfrm>
          <a:prstGeom prst="rect">
            <a:avLst/>
          </a:prstGeom>
        </p:spPr>
      </p:pic>
      <p:sp>
        <p:nvSpPr>
          <p:cNvPr id="4" name="TextBox 3"/>
          <p:cNvSpPr txBox="1"/>
          <p:nvPr/>
        </p:nvSpPr>
        <p:spPr>
          <a:xfrm>
            <a:off x="-93518" y="965256"/>
            <a:ext cx="7165830" cy="1384995"/>
          </a:xfrm>
          <a:prstGeom prst="rect">
            <a:avLst/>
          </a:prstGeom>
          <a:noFill/>
        </p:spPr>
        <p:txBody>
          <a:bodyPr wrap="square" rtlCol="1">
            <a:spAutoFit/>
          </a:bodyPr>
          <a:lstStyle/>
          <a:p>
            <a:pPr algn="r">
              <a:lnSpc>
                <a:spcPct val="150000"/>
              </a:lnSpc>
            </a:pPr>
            <a:r>
              <a:rPr lang="ar-SA" sz="2800" dirty="0" smtClean="0">
                <a:latin typeface="Traditional Arabic" panose="02020603050405020304" pitchFamily="18" charset="-78"/>
                <a:cs typeface="Traditional Arabic" panose="02020603050405020304" pitchFamily="18" charset="-78"/>
              </a:rPr>
              <a:t>ج. عمود زهرة اللوتس: سمي هذا العمود بهذا الاسم نسبة إلى زهرة اللوتس وهو من أشهر الأعمدة المصرية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254" y="2467143"/>
            <a:ext cx="7553035" cy="4248582"/>
          </a:xfrm>
          <a:prstGeom prst="rect">
            <a:avLst/>
          </a:prstGeom>
        </p:spPr>
      </p:pic>
    </p:spTree>
    <p:extLst>
      <p:ext uri="{BB962C8B-B14F-4D97-AF65-F5344CB8AC3E}">
        <p14:creationId xmlns:p14="http://schemas.microsoft.com/office/powerpoint/2010/main" val="866165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387935" y="481180"/>
            <a:ext cx="4575464"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المصرية:</a:t>
            </a:r>
          </a:p>
          <a:p>
            <a:pPr algn="r">
              <a:lnSpc>
                <a:spcPct val="150000"/>
              </a:lnSpc>
            </a:pPr>
            <a:r>
              <a:rPr lang="ar-SA" sz="2800" dirty="0" smtClean="0">
                <a:latin typeface="Traditional Arabic" panose="02020603050405020304" pitchFamily="18" charset="-78"/>
                <a:cs typeface="Traditional Arabic" panose="02020603050405020304" pitchFamily="18" charset="-78"/>
              </a:rPr>
              <a:t>د. العمود </a:t>
            </a:r>
            <a:r>
              <a:rPr lang="ar-SA" sz="2800" dirty="0" err="1" smtClean="0">
                <a:latin typeface="Traditional Arabic" panose="02020603050405020304" pitchFamily="18" charset="-78"/>
                <a:cs typeface="Traditional Arabic" panose="02020603050405020304" pitchFamily="18" charset="-78"/>
              </a:rPr>
              <a:t>الهاتوري</a:t>
            </a:r>
            <a:r>
              <a:rPr lang="ar-SA" sz="2800" dirty="0" smtClean="0">
                <a:latin typeface="Traditional Arabic" panose="02020603050405020304" pitchFamily="18" charset="-78"/>
                <a:cs typeface="Traditional Arabic" panose="02020603050405020304" pitchFamily="18" charset="-78"/>
              </a:rPr>
              <a:t>: سمي هذا العمود بهذا الاسم نسبة إلى الإله هاتور أو رمزه ويعلوه تاج مكعب يماثله في الحجم.</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0874" y="3158836"/>
            <a:ext cx="2768208" cy="3699164"/>
          </a:xfrm>
          <a:prstGeom prst="rect">
            <a:avLst/>
          </a:prstGeom>
        </p:spPr>
      </p:pic>
      <p:sp>
        <p:nvSpPr>
          <p:cNvPr id="4" name="TextBox 3"/>
          <p:cNvSpPr txBox="1"/>
          <p:nvPr/>
        </p:nvSpPr>
        <p:spPr>
          <a:xfrm>
            <a:off x="1205345" y="1154441"/>
            <a:ext cx="4575464" cy="1384995"/>
          </a:xfrm>
          <a:prstGeom prst="rect">
            <a:avLst/>
          </a:prstGeom>
          <a:noFill/>
        </p:spPr>
        <p:txBody>
          <a:bodyPr wrap="square" rtlCol="1">
            <a:spAutoFit/>
          </a:bodyPr>
          <a:lstStyle/>
          <a:p>
            <a:pPr algn="r">
              <a:lnSpc>
                <a:spcPct val="150000"/>
              </a:lnSpc>
            </a:pPr>
            <a:r>
              <a:rPr lang="ar-SA" sz="2800" dirty="0" smtClean="0">
                <a:latin typeface="Traditional Arabic" panose="02020603050405020304" pitchFamily="18" charset="-78"/>
                <a:cs typeface="Traditional Arabic" panose="02020603050405020304" pitchFamily="18" charset="-78"/>
              </a:rPr>
              <a:t>هـ. العمود المركب: وهو خليط تاج </a:t>
            </a:r>
            <a:r>
              <a:rPr lang="ar-SA" sz="2800" dirty="0" err="1" smtClean="0">
                <a:latin typeface="Traditional Arabic" panose="02020603050405020304" pitchFamily="18" charset="-78"/>
                <a:cs typeface="Traditional Arabic" panose="02020603050405020304" pitchFamily="18" charset="-78"/>
              </a:rPr>
              <a:t>لوتسي</a:t>
            </a:r>
            <a:r>
              <a:rPr lang="ar-SA" sz="2800" dirty="0" smtClean="0">
                <a:latin typeface="Traditional Arabic" panose="02020603050405020304" pitchFamily="18" charset="-78"/>
                <a:cs typeface="Traditional Arabic" panose="02020603050405020304" pitchFamily="18" charset="-78"/>
              </a:rPr>
              <a:t> وتاج نخيلي واستعملت فيه الألوان ببراعة.</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427" y="2865676"/>
            <a:ext cx="6866557" cy="3862438"/>
          </a:xfrm>
          <a:prstGeom prst="rect">
            <a:avLst/>
          </a:prstGeom>
        </p:spPr>
      </p:pic>
    </p:spTree>
    <p:extLst>
      <p:ext uri="{BB962C8B-B14F-4D97-AF65-F5344CB8AC3E}">
        <p14:creationId xmlns:p14="http://schemas.microsoft.com/office/powerpoint/2010/main" val="3650093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10491"/>
            <a:ext cx="11734800" cy="3970318"/>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المصرية:</a:t>
            </a:r>
          </a:p>
          <a:p>
            <a:pPr algn="r">
              <a:lnSpc>
                <a:spcPct val="150000"/>
              </a:lnSpc>
            </a:pPr>
            <a:r>
              <a:rPr lang="ar-SA" sz="2800" dirty="0" smtClean="0">
                <a:latin typeface="Traditional Arabic" panose="02020603050405020304" pitchFamily="18" charset="-78"/>
                <a:cs typeface="Traditional Arabic" panose="02020603050405020304" pitchFamily="18" charset="-78"/>
              </a:rPr>
              <a:t>ثانياً: الأسقف: - كانت الأسقف في العمارة المصرية في البداية تصنع من الطين والطوب والخشب وذلك في المباني البسيطة.</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في المعابد والمقابر كانت الأسقف أفقية من بلاطات حجرية ضخمة نتيجة لقلة الأمطار.</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بعض أسطح المعابد كان لها ميازيب لتصريف المياه</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استعمل المصريون أيضاً الأسقف المخروطية وذلك لتخفيف الضغط على الجدران الداخلية </a:t>
            </a:r>
          </a:p>
          <a:p>
            <a:pPr marL="457200" indent="-457200" algn="r" rtl="1">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412027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6290" y="810491"/>
            <a:ext cx="10695709"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العمارة المصرية:</a:t>
            </a:r>
          </a:p>
          <a:p>
            <a:pPr algn="r">
              <a:lnSpc>
                <a:spcPct val="150000"/>
              </a:lnSpc>
            </a:pPr>
            <a:r>
              <a:rPr lang="ar-SA" sz="2800" dirty="0" smtClean="0">
                <a:latin typeface="Traditional Arabic" panose="02020603050405020304" pitchFamily="18" charset="-78"/>
                <a:cs typeface="Traditional Arabic" panose="02020603050405020304" pitchFamily="18" charset="-78"/>
              </a:rPr>
              <a:t>ثالثاً: الحوائط: </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أهم سمة </a:t>
            </a:r>
            <a:r>
              <a:rPr lang="ar-SA" sz="2800" dirty="0" err="1" smtClean="0">
                <a:latin typeface="Traditional Arabic" panose="02020603050405020304" pitchFamily="18" charset="-78"/>
                <a:cs typeface="Traditional Arabic" panose="02020603050405020304" pitchFamily="18" charset="-78"/>
              </a:rPr>
              <a:t>للحوائط</a:t>
            </a:r>
            <a:r>
              <a:rPr lang="ar-SA" sz="2800" dirty="0" smtClean="0">
                <a:latin typeface="Traditional Arabic" panose="02020603050405020304" pitchFamily="18" charset="-78"/>
                <a:cs typeface="Traditional Arabic" panose="02020603050405020304" pitchFamily="18" charset="-78"/>
              </a:rPr>
              <a:t> في العمارة المصرية هي الضخامة والسماكة، كما أنها تميل للداخل كلما ارتفعت مما يزيد في قوة الحائط وثباته.</a:t>
            </a:r>
          </a:p>
        </p:txBody>
      </p:sp>
    </p:spTree>
    <p:extLst>
      <p:ext uri="{BB962C8B-B14F-4D97-AF65-F5344CB8AC3E}">
        <p14:creationId xmlns:p14="http://schemas.microsoft.com/office/powerpoint/2010/main" val="386906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 y="623455"/>
            <a:ext cx="11734800" cy="5262979"/>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5- الدروس المستفادة من العمارة المصرية:</a:t>
            </a:r>
          </a:p>
          <a:p>
            <a:pPr algn="r">
              <a:lnSpc>
                <a:spcPct val="150000"/>
              </a:lnSpc>
            </a:pPr>
            <a:r>
              <a:rPr lang="ar-SA" sz="2400" dirty="0" smtClean="0">
                <a:latin typeface="Traditional Arabic" panose="02020603050405020304" pitchFamily="18" charset="-78"/>
                <a:cs typeface="Traditional Arabic" panose="02020603050405020304" pitchFamily="18" charset="-78"/>
              </a:rPr>
              <a:t>1- كانت العناصر الوظيفية في العمارة المصرية ذات مسطح أفقي.</a:t>
            </a:r>
          </a:p>
          <a:p>
            <a:pPr algn="r">
              <a:lnSpc>
                <a:spcPct val="150000"/>
              </a:lnSpc>
            </a:pPr>
            <a:r>
              <a:rPr lang="ar-SA" sz="2400" dirty="0" smtClean="0">
                <a:latin typeface="Traditional Arabic" panose="02020603050405020304" pitchFamily="18" charset="-78"/>
                <a:cs typeface="Traditional Arabic" panose="02020603050405020304" pitchFamily="18" charset="-78"/>
              </a:rPr>
              <a:t>2- استخدم الشكل الهرمي في البناء (الأعمدة-الحوائط-المقابر) حيث يتميز هذا الشكل بالثبات الشديد وقلة المواد المستخدمة كلما ارتفع للأعلى.</a:t>
            </a:r>
          </a:p>
          <a:p>
            <a:pPr algn="r">
              <a:lnSpc>
                <a:spcPct val="150000"/>
              </a:lnSpc>
            </a:pPr>
            <a:r>
              <a:rPr lang="ar-SA" sz="2400" dirty="0" smtClean="0">
                <a:latin typeface="Traditional Arabic" panose="02020603050405020304" pitchFamily="18" charset="-78"/>
                <a:cs typeface="Traditional Arabic" panose="02020603050405020304" pitchFamily="18" charset="-78"/>
              </a:rPr>
              <a:t>3- لم يكن دور الأعمدة انشائياً فحسب بل كان جمالياً أيضاً. </a:t>
            </a:r>
          </a:p>
          <a:p>
            <a:pPr algn="r">
              <a:lnSpc>
                <a:spcPct val="150000"/>
              </a:lnSpc>
            </a:pPr>
            <a:r>
              <a:rPr lang="ar-SA" sz="2400" dirty="0" smtClean="0">
                <a:latin typeface="Traditional Arabic" panose="02020603050405020304" pitchFamily="18" charset="-78"/>
                <a:cs typeface="Traditional Arabic" panose="02020603050405020304" pitchFamily="18" charset="-78"/>
              </a:rPr>
              <a:t>4- تميزت العمارة المصرية بحل المعادلة الصعبة بين تحقيق البساطة والضخامة والعظمة. </a:t>
            </a:r>
          </a:p>
          <a:p>
            <a:pPr algn="r">
              <a:lnSpc>
                <a:spcPct val="150000"/>
              </a:lnSpc>
            </a:pPr>
            <a:r>
              <a:rPr lang="ar-SA" sz="2400" dirty="0" smtClean="0">
                <a:latin typeface="Traditional Arabic" panose="02020603050405020304" pitchFamily="18" charset="-78"/>
                <a:cs typeface="Traditional Arabic" panose="02020603050405020304" pitchFamily="18" charset="-78"/>
              </a:rPr>
              <a:t>5-تميزت </a:t>
            </a:r>
            <a:r>
              <a:rPr lang="ar-SA" sz="2400" dirty="0" smtClean="0">
                <a:latin typeface="Traditional Arabic" panose="02020603050405020304" pitchFamily="18" charset="-78"/>
                <a:cs typeface="Traditional Arabic" panose="02020603050405020304" pitchFamily="18" charset="-78"/>
              </a:rPr>
              <a:t>المعابد </a:t>
            </a:r>
            <a:r>
              <a:rPr lang="ar-SA" sz="2400" dirty="0" smtClean="0">
                <a:latin typeface="Traditional Arabic" panose="02020603050405020304" pitchFamily="18" charset="-78"/>
                <a:cs typeface="Traditional Arabic" panose="02020603050405020304" pitchFamily="18" charset="-78"/>
              </a:rPr>
              <a:t>المصرية بشكل خاص بالضخامة في عناصرها ومكوناتها وكان ذلك بغية تحقيق الرهبة في المعبد. </a:t>
            </a:r>
          </a:p>
          <a:p>
            <a:pPr algn="r">
              <a:lnSpc>
                <a:spcPct val="150000"/>
              </a:lnSpc>
            </a:pPr>
            <a:r>
              <a:rPr lang="ar-SA" sz="2400" dirty="0" smtClean="0">
                <a:latin typeface="Traditional Arabic" panose="02020603050405020304" pitchFamily="18" charset="-78"/>
                <a:cs typeface="Traditional Arabic" panose="02020603050405020304" pitchFamily="18" charset="-78"/>
              </a:rPr>
              <a:t>6-استخدم المصريون الألوان في زخارفهم لبعض الأعمدة.</a:t>
            </a:r>
          </a:p>
          <a:p>
            <a:pPr algn="r">
              <a:lnSpc>
                <a:spcPct val="150000"/>
              </a:lnSpc>
            </a:pPr>
            <a:r>
              <a:rPr lang="ar-SA" sz="2400" dirty="0" smtClean="0">
                <a:latin typeface="Traditional Arabic" panose="02020603050405020304" pitchFamily="18" charset="-78"/>
                <a:cs typeface="Traditional Arabic" panose="02020603050405020304" pitchFamily="18" charset="-78"/>
              </a:rPr>
              <a:t>7-خلت أغلب مباني العمارة المصرية من الفتحات في الجدران، وهذا بدوره ساهم في زيادة استعمال الزخرفة لوجود المساحة المطلوبة. </a:t>
            </a:r>
          </a:p>
          <a:p>
            <a:pPr marL="457200" indent="-457200" algn="r" rtl="1">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701051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5157" y="779317"/>
            <a:ext cx="6380018" cy="5478423"/>
          </a:xfrm>
          <a:prstGeom prst="rect">
            <a:avLst/>
          </a:prstGeom>
          <a:noFill/>
        </p:spPr>
        <p:txBody>
          <a:bodyPr wrap="square" rtlCol="1">
            <a:spAutoFit/>
          </a:bodyPr>
          <a:lstStyle/>
          <a:p>
            <a:pPr algn="ctr">
              <a:lnSpc>
                <a:spcPct val="150000"/>
              </a:lnSpc>
            </a:pPr>
            <a:r>
              <a:rPr lang="ar-SA" sz="2800" dirty="0" smtClean="0">
                <a:latin typeface="Traditional Arabic" panose="02020603050405020304" pitchFamily="18" charset="-78"/>
                <a:cs typeface="Traditional Arabic" panose="02020603050405020304" pitchFamily="18" charset="-78"/>
              </a:rPr>
              <a:t>موضوعات المحاضرة: </a:t>
            </a:r>
          </a:p>
          <a:p>
            <a:pPr algn="ctr"/>
            <a:r>
              <a:rPr lang="ar-SA" sz="2800" dirty="0" smtClean="0">
                <a:latin typeface="Traditional Arabic" panose="02020603050405020304" pitchFamily="18" charset="-78"/>
                <a:cs typeface="Traditional Arabic" panose="02020603050405020304" pitchFamily="18" charset="-78"/>
              </a:rPr>
              <a:t>1- نبذة عن الحضارة المصرية</a:t>
            </a:r>
          </a:p>
          <a:p>
            <a:pPr algn="ctr"/>
            <a:r>
              <a:rPr lang="ar-SA" sz="2800" dirty="0" smtClean="0">
                <a:latin typeface="Traditional Arabic" panose="02020603050405020304" pitchFamily="18" charset="-78"/>
                <a:cs typeface="Traditional Arabic" panose="02020603050405020304" pitchFamily="18" charset="-78"/>
              </a:rPr>
              <a:t>2- العوامل المؤثرة في العمارة المصرية</a:t>
            </a:r>
          </a:p>
          <a:p>
            <a:pPr algn="ctr"/>
            <a:r>
              <a:rPr lang="ar-SA" sz="2800" dirty="0" smtClean="0">
                <a:latin typeface="Traditional Arabic" panose="02020603050405020304" pitchFamily="18" charset="-78"/>
                <a:cs typeface="Traditional Arabic" panose="02020603050405020304" pitchFamily="18" charset="-78"/>
              </a:rPr>
              <a:t>أ. العوامل التاريخية</a:t>
            </a:r>
          </a:p>
          <a:p>
            <a:pPr algn="ctr"/>
            <a:r>
              <a:rPr lang="ar-SA" sz="2800" dirty="0" smtClean="0">
                <a:latin typeface="Traditional Arabic" panose="02020603050405020304" pitchFamily="18" charset="-78"/>
                <a:cs typeface="Traditional Arabic" panose="02020603050405020304" pitchFamily="18" charset="-78"/>
              </a:rPr>
              <a:t>ب. العوامل الجغرافية</a:t>
            </a:r>
          </a:p>
          <a:p>
            <a:pPr algn="ctr"/>
            <a:r>
              <a:rPr lang="ar-SA" sz="2800" dirty="0" smtClean="0">
                <a:latin typeface="Traditional Arabic" panose="02020603050405020304" pitchFamily="18" charset="-78"/>
                <a:cs typeface="Traditional Arabic" panose="02020603050405020304" pitchFamily="18" charset="-78"/>
              </a:rPr>
              <a:t>ج. العوامل المناخية</a:t>
            </a:r>
          </a:p>
          <a:p>
            <a:pPr algn="ctr"/>
            <a:r>
              <a:rPr lang="ar-SA" sz="2800" dirty="0" smtClean="0">
                <a:latin typeface="Traditional Arabic" panose="02020603050405020304" pitchFamily="18" charset="-78"/>
                <a:cs typeface="Traditional Arabic" panose="02020603050405020304" pitchFamily="18" charset="-78"/>
              </a:rPr>
              <a:t>د. العوامل الجيولوجية</a:t>
            </a:r>
          </a:p>
          <a:p>
            <a:pPr algn="ctr"/>
            <a:r>
              <a:rPr lang="ar-SA" sz="2800" dirty="0" smtClean="0">
                <a:latin typeface="Traditional Arabic" panose="02020603050405020304" pitchFamily="18" charset="-78"/>
                <a:cs typeface="Traditional Arabic" panose="02020603050405020304" pitchFamily="18" charset="-78"/>
              </a:rPr>
              <a:t>هـ. العوامل الدينية</a:t>
            </a:r>
          </a:p>
          <a:p>
            <a:pPr algn="ctr"/>
            <a:r>
              <a:rPr lang="ar-SA" sz="2800" dirty="0" smtClean="0">
                <a:latin typeface="Traditional Arabic" panose="02020603050405020304" pitchFamily="18" charset="-78"/>
                <a:cs typeface="Traditional Arabic" panose="02020603050405020304" pitchFamily="18" charset="-78"/>
              </a:rPr>
              <a:t>3- تمهيد عن العمارة المصرية</a:t>
            </a:r>
          </a:p>
          <a:p>
            <a:pPr algn="ctr"/>
            <a:r>
              <a:rPr lang="ar-SA" sz="2800" dirty="0" smtClean="0">
                <a:latin typeface="Traditional Arabic" panose="02020603050405020304" pitchFamily="18" charset="-78"/>
                <a:cs typeface="Traditional Arabic" panose="02020603050405020304" pitchFamily="18" charset="-78"/>
              </a:rPr>
              <a:t>4- عناصر العمارة المصرية</a:t>
            </a:r>
          </a:p>
          <a:p>
            <a:pPr algn="ctr"/>
            <a:r>
              <a:rPr lang="ar-SA" sz="2800" dirty="0" smtClean="0">
                <a:latin typeface="Traditional Arabic" panose="02020603050405020304" pitchFamily="18" charset="-78"/>
                <a:cs typeface="Traditional Arabic" panose="02020603050405020304" pitchFamily="18" charset="-78"/>
              </a:rPr>
              <a:t>5- الدروس المستفادة من العمارة المصرية</a:t>
            </a:r>
          </a:p>
          <a:p>
            <a:pPr algn="ct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051575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80855" y="1839191"/>
            <a:ext cx="6380018" cy="2462213"/>
          </a:xfrm>
          <a:prstGeom prst="rect">
            <a:avLst/>
          </a:prstGeom>
          <a:noFill/>
        </p:spPr>
        <p:txBody>
          <a:bodyPr wrap="square" rtlCol="1">
            <a:spAutoFit/>
          </a:bodyPr>
          <a:lstStyle/>
          <a:p>
            <a:pPr algn="ctr"/>
            <a:r>
              <a:rPr lang="ar-SA" sz="2800" dirty="0" smtClean="0">
                <a:latin typeface="Traditional Arabic" panose="02020603050405020304" pitchFamily="18" charset="-78"/>
                <a:cs typeface="Traditional Arabic" panose="02020603050405020304" pitchFamily="18" charset="-78"/>
              </a:rPr>
              <a:t>أهداف المحاضرة: </a:t>
            </a:r>
          </a:p>
          <a:p>
            <a:pPr algn="ctr">
              <a:lnSpc>
                <a:spcPct val="150000"/>
              </a:lnSpc>
            </a:pPr>
            <a:r>
              <a:rPr lang="ar-SA" sz="2800" dirty="0" smtClean="0">
                <a:latin typeface="Traditional Arabic" panose="02020603050405020304" pitchFamily="18" charset="-78"/>
                <a:cs typeface="Traditional Arabic" panose="02020603050405020304" pitchFamily="18" charset="-78"/>
              </a:rPr>
              <a:t>1- أن يتعرف الطالب على العوامل المؤثرة في العمارة المصرية</a:t>
            </a:r>
          </a:p>
          <a:p>
            <a:pPr algn="ctr"/>
            <a:r>
              <a:rPr lang="ar-SA" sz="2800" dirty="0" smtClean="0">
                <a:latin typeface="Traditional Arabic" panose="02020603050405020304" pitchFamily="18" charset="-78"/>
                <a:cs typeface="Traditional Arabic" panose="02020603050405020304" pitchFamily="18" charset="-78"/>
              </a:rPr>
              <a:t>2- أن يتعرف الطالب على أبرز العناصر المعمارية في العمارة المصرية</a:t>
            </a:r>
          </a:p>
          <a:p>
            <a:pPr algn="ctr"/>
            <a:r>
              <a:rPr lang="ar-SA" sz="2800" dirty="0" smtClean="0">
                <a:latin typeface="Traditional Arabic" panose="02020603050405020304" pitchFamily="18" charset="-78"/>
                <a:cs typeface="Traditional Arabic" panose="02020603050405020304" pitchFamily="18" charset="-78"/>
              </a:rPr>
              <a:t>3- أن يستطيع الطالب تلخيص أبرز الدروس المستفادة من العمارة المصرية</a:t>
            </a:r>
          </a:p>
        </p:txBody>
      </p:sp>
    </p:spTree>
    <p:extLst>
      <p:ext uri="{BB962C8B-B14F-4D97-AF65-F5344CB8AC3E}">
        <p14:creationId xmlns:p14="http://schemas.microsoft.com/office/powerpoint/2010/main" val="1492276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86691" y="2358736"/>
            <a:ext cx="6380018" cy="954107"/>
          </a:xfrm>
          <a:prstGeom prst="rect">
            <a:avLst/>
          </a:prstGeom>
          <a:noFill/>
        </p:spPr>
        <p:txBody>
          <a:bodyPr wrap="square" rtlCol="1">
            <a:spAutoFit/>
          </a:bodyPr>
          <a:lstStyle/>
          <a:p>
            <a:pPr algn="r"/>
            <a:r>
              <a:rPr lang="ar-SA" sz="2800" b="1" u="sng" dirty="0" smtClean="0">
                <a:latin typeface="Traditional Arabic" panose="02020603050405020304" pitchFamily="18" charset="-78"/>
                <a:cs typeface="Traditional Arabic" panose="02020603050405020304" pitchFamily="18" charset="-78"/>
              </a:rPr>
              <a:t>1- نبذة عن الحضارة المصرية</a:t>
            </a:r>
          </a:p>
          <a:p>
            <a:pPr algn="ct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101749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3970318"/>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المصرية:</a:t>
            </a:r>
          </a:p>
          <a:p>
            <a:pPr algn="r">
              <a:lnSpc>
                <a:spcPct val="150000"/>
              </a:lnSpc>
            </a:pPr>
            <a:r>
              <a:rPr lang="ar-SA" sz="2800" u="sng" dirty="0" smtClean="0">
                <a:latin typeface="Traditional Arabic" panose="02020603050405020304" pitchFamily="18" charset="-78"/>
                <a:cs typeface="Traditional Arabic" panose="02020603050405020304" pitchFamily="18" charset="-78"/>
              </a:rPr>
              <a:t>أ. العوامل التاريخية:</a:t>
            </a:r>
            <a:r>
              <a:rPr lang="ar-SA" sz="2800" dirty="0" smtClean="0">
                <a:latin typeface="Traditional Arabic" panose="02020603050405020304" pitchFamily="18" charset="-78"/>
                <a:cs typeface="Traditional Arabic" panose="02020603050405020304" pitchFamily="18" charset="-78"/>
              </a:rPr>
              <a:t> تميزت الحضارة المصرية بفترتها الزمنية الطولية والمراحل الطويلة التي سادها الهدوء والاستقرار السياسي الذي ساعد الحكام والملوك على الاهتمام بالحضارة ومن ضمنها العمارة المصرية. تنقسم الحضارة الفرعونية إلى 3 فترات رئيسية وهي:</a:t>
            </a:r>
          </a:p>
          <a:p>
            <a:pPr algn="r">
              <a:lnSpc>
                <a:spcPct val="150000"/>
              </a:lnSpc>
            </a:pPr>
            <a:r>
              <a:rPr lang="ar-SA" sz="2800" dirty="0" smtClean="0">
                <a:latin typeface="Traditional Arabic" panose="02020603050405020304" pitchFamily="18" charset="-78"/>
                <a:cs typeface="Traditional Arabic" panose="02020603050405020304" pitchFamily="18" charset="-78"/>
              </a:rPr>
              <a:t>أولاً: فترة الدولة القديمة )3200 – 2130 ق.م): وتبدأ في عصر الأسرة الثالثة حتى الأسرة الحادية عشر. من أشهر مباني هذه الفترة أهرامات الجيزة الثلاثة، خوفو وخفرع ومنقرع، وتمثال أبو الهول.  </a:t>
            </a:r>
            <a:r>
              <a:rPr lang="en-US" sz="2800" u="sng" dirty="0" smtClean="0">
                <a:latin typeface="Traditional Arabic" panose="02020603050405020304" pitchFamily="18" charset="-78"/>
                <a:cs typeface="Traditional Arabic" panose="02020603050405020304" pitchFamily="18" charset="-78"/>
              </a:rPr>
              <a:t> </a:t>
            </a:r>
            <a:endParaRPr lang="ar-SA" sz="2800" u="sng" dirty="0" smtClean="0">
              <a:latin typeface="Traditional Arabic" panose="02020603050405020304" pitchFamily="18" charset="-78"/>
              <a:cs typeface="Traditional Arabic" panose="02020603050405020304" pitchFamily="18" charset="-78"/>
            </a:endParaRP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5776" y="3807934"/>
            <a:ext cx="4298186" cy="2863029"/>
          </a:xfrm>
          <a:prstGeom prst="rect">
            <a:avLst/>
          </a:prstGeom>
        </p:spPr>
      </p:pic>
    </p:spTree>
    <p:extLst>
      <p:ext uri="{BB962C8B-B14F-4D97-AF65-F5344CB8AC3E}">
        <p14:creationId xmlns:p14="http://schemas.microsoft.com/office/powerpoint/2010/main" val="2983667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2677656"/>
          </a:xfrm>
          <a:prstGeom prst="rect">
            <a:avLst/>
          </a:prstGeom>
          <a:noFill/>
        </p:spPr>
        <p:txBody>
          <a:bodyPr wrap="square" rtlCol="1">
            <a:spAutoFit/>
          </a:bodyPr>
          <a:lstStyle/>
          <a:p>
            <a:pPr algn="r">
              <a:lnSpc>
                <a:spcPct val="150000"/>
              </a:lnSpc>
            </a:pPr>
            <a:r>
              <a:rPr lang="ar-SA" sz="2800" dirty="0" smtClean="0">
                <a:latin typeface="Traditional Arabic" panose="02020603050405020304" pitchFamily="18" charset="-78"/>
                <a:cs typeface="Traditional Arabic" panose="02020603050405020304" pitchFamily="18" charset="-78"/>
              </a:rPr>
              <a:t>ثانياً: فترة الدولة الوسطى )2130 – 1580 ق.م): من أشهر ملوكها هو </a:t>
            </a:r>
            <a:r>
              <a:rPr lang="ar-SA" sz="2800" dirty="0" err="1" smtClean="0">
                <a:latin typeface="Traditional Arabic" panose="02020603050405020304" pitchFamily="18" charset="-78"/>
                <a:cs typeface="Traditional Arabic" panose="02020603050405020304" pitchFamily="18" charset="-78"/>
              </a:rPr>
              <a:t>أمنحتب</a:t>
            </a:r>
            <a:r>
              <a:rPr lang="ar-SA" sz="2800" dirty="0" smtClean="0">
                <a:latin typeface="Traditional Arabic" panose="02020603050405020304" pitchFamily="18" charset="-78"/>
                <a:cs typeface="Traditional Arabic" panose="02020603050405020304" pitchFamily="18" charset="-78"/>
              </a:rPr>
              <a:t> الأول من الأسرة الثانية عشر. </a:t>
            </a:r>
            <a:r>
              <a:rPr lang="ar-SA" sz="2800" dirty="0">
                <a:latin typeface="Traditional Arabic" panose="02020603050405020304" pitchFamily="18" charset="-78"/>
                <a:cs typeface="Traditional Arabic" panose="02020603050405020304" pitchFamily="18" charset="-78"/>
              </a:rPr>
              <a:t>و</a:t>
            </a:r>
            <a:r>
              <a:rPr lang="ar-SA" sz="2800" dirty="0" smtClean="0">
                <a:latin typeface="Traditional Arabic" panose="02020603050405020304" pitchFamily="18" charset="-78"/>
                <a:cs typeface="Traditional Arabic" panose="02020603050405020304" pitchFamily="18" charset="-78"/>
              </a:rPr>
              <a:t>قد تميزت هذه الفترة بحالة من التأرجح بين التطور والتوقف عند ظروف داخلية أثرت على العمارة. من أشهر مباني هذه الفترة هو معبد </a:t>
            </a:r>
            <a:r>
              <a:rPr lang="ar-SA" sz="2800" dirty="0" err="1" smtClean="0">
                <a:latin typeface="Traditional Arabic" panose="02020603050405020304" pitchFamily="18" charset="-78"/>
                <a:cs typeface="Traditional Arabic" panose="02020603050405020304" pitchFamily="18" charset="-78"/>
              </a:rPr>
              <a:t>منتوحتب</a:t>
            </a:r>
            <a:r>
              <a:rPr lang="ar-SA" sz="2800" dirty="0" smtClean="0">
                <a:latin typeface="Traditional Arabic" panose="02020603050405020304" pitchFamily="18" charset="-78"/>
                <a:cs typeface="Traditional Arabic" panose="02020603050405020304" pitchFamily="18" charset="-78"/>
              </a:rPr>
              <a:t> في الدير البحري.</a:t>
            </a:r>
            <a:endParaRPr lang="ar-SA" sz="2800" u="sng" dirty="0" smtClean="0">
              <a:latin typeface="Traditional Arabic" panose="02020603050405020304" pitchFamily="18" charset="-78"/>
              <a:cs typeface="Traditional Arabic" panose="02020603050405020304" pitchFamily="18" charset="-78"/>
            </a:endParaRP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9827" y="2638252"/>
            <a:ext cx="4681728" cy="3680460"/>
          </a:xfrm>
          <a:prstGeom prst="rect">
            <a:avLst/>
          </a:prstGeom>
        </p:spPr>
      </p:pic>
    </p:spTree>
    <p:extLst>
      <p:ext uri="{BB962C8B-B14F-4D97-AF65-F5344CB8AC3E}">
        <p14:creationId xmlns:p14="http://schemas.microsoft.com/office/powerpoint/2010/main" val="3075982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2677656"/>
          </a:xfrm>
          <a:prstGeom prst="rect">
            <a:avLst/>
          </a:prstGeom>
          <a:noFill/>
        </p:spPr>
        <p:txBody>
          <a:bodyPr wrap="square" rtlCol="1">
            <a:spAutoFit/>
          </a:bodyPr>
          <a:lstStyle/>
          <a:p>
            <a:pPr algn="r">
              <a:lnSpc>
                <a:spcPct val="150000"/>
              </a:lnSpc>
            </a:pPr>
            <a:r>
              <a:rPr lang="ar-SA" sz="2800" dirty="0" smtClean="0">
                <a:latin typeface="Traditional Arabic" panose="02020603050405020304" pitchFamily="18" charset="-78"/>
                <a:cs typeface="Traditional Arabic" panose="02020603050405020304" pitchFamily="18" charset="-78"/>
              </a:rPr>
              <a:t>ثالثاً: فترة الدولة الحديثة )1580– 332 ق.م): وهي فترة طويلة نسبياً حدثت فيها عدد من التطورات على مستوى الأعمال السياسية حتى انتهت هذه العصور بعصر </a:t>
            </a:r>
            <a:r>
              <a:rPr lang="ar-SA" sz="2800" dirty="0" err="1" smtClean="0">
                <a:latin typeface="Traditional Arabic" panose="02020603050405020304" pitchFamily="18" charset="-78"/>
                <a:cs typeface="Traditional Arabic" panose="02020603050405020304" pitchFamily="18" charset="-78"/>
              </a:rPr>
              <a:t>البطالسة</a:t>
            </a:r>
            <a:r>
              <a:rPr lang="ar-SA" sz="2800" dirty="0" smtClean="0">
                <a:latin typeface="Traditional Arabic" panose="02020603050405020304" pitchFamily="18" charset="-78"/>
                <a:cs typeface="Traditional Arabic" panose="02020603050405020304" pitchFamily="18" charset="-78"/>
              </a:rPr>
              <a:t> في عام 332 ق.م. من أشهر مباني هذه الفترة معبد أمون في الكرنك ومعبد أمون في الأقصر ومعبد رمسيس الثاني في أبو سمبل. </a:t>
            </a:r>
            <a:endParaRPr lang="ar-SA" sz="2800" u="sng" dirty="0" smtClean="0">
              <a:latin typeface="Traditional Arabic" panose="02020603050405020304" pitchFamily="18" charset="-78"/>
              <a:cs typeface="Traditional Arabic" panose="02020603050405020304" pitchFamily="18" charset="-78"/>
            </a:endParaRP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9485" y="2704356"/>
            <a:ext cx="5433580" cy="290921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6428" y="2704356"/>
            <a:ext cx="4275281" cy="3202574"/>
          </a:xfrm>
          <a:prstGeom prst="rect">
            <a:avLst/>
          </a:prstGeom>
        </p:spPr>
      </p:pic>
    </p:spTree>
    <p:extLst>
      <p:ext uri="{BB962C8B-B14F-4D97-AF65-F5344CB8AC3E}">
        <p14:creationId xmlns:p14="http://schemas.microsoft.com/office/powerpoint/2010/main" val="24222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98764"/>
            <a:ext cx="11734800" cy="3323987"/>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المصرية:</a:t>
            </a:r>
          </a:p>
          <a:p>
            <a:pPr algn="r">
              <a:lnSpc>
                <a:spcPct val="150000"/>
              </a:lnSpc>
            </a:pPr>
            <a:r>
              <a:rPr lang="ar-SA" sz="2800" u="sng" dirty="0" smtClean="0">
                <a:latin typeface="Traditional Arabic" panose="02020603050405020304" pitchFamily="18" charset="-78"/>
                <a:cs typeface="Traditional Arabic" panose="02020603050405020304" pitchFamily="18" charset="-78"/>
              </a:rPr>
              <a:t>ب. العوامل الجغرافية:</a:t>
            </a:r>
            <a:r>
              <a:rPr lang="ar-SA" sz="2800" dirty="0" smtClean="0">
                <a:latin typeface="Traditional Arabic" panose="02020603050405020304" pitchFamily="18" charset="-78"/>
                <a:cs typeface="Traditional Arabic" panose="02020603050405020304" pitchFamily="18" charset="-78"/>
              </a:rPr>
              <a:t> - تميزت مصر بموقعها الجغرافي المميز حيث تطل على البحر الأحمر والبحر الأبيض المتوسط.</a:t>
            </a:r>
          </a:p>
          <a:p>
            <a:pPr algn="r">
              <a:lnSpc>
                <a:spcPct val="150000"/>
              </a:lnSpc>
            </a:pPr>
            <a:r>
              <a:rPr lang="ar-SA" sz="2800" dirty="0" smtClean="0">
                <a:latin typeface="Traditional Arabic" panose="02020603050405020304" pitchFamily="18" charset="-78"/>
                <a:cs typeface="Traditional Arabic" panose="02020603050405020304" pitchFamily="18" charset="-78"/>
              </a:rPr>
              <a:t>- كما تميزت بوجود نهر النيل الذي يخترق مصر من الشمال إلى الجنوب ومنحها ميزة لنقل العناصر المعمارية من الجنوب إلى الشمال.</a:t>
            </a: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6428" y="2552277"/>
            <a:ext cx="5070764" cy="4305723"/>
          </a:xfrm>
          <a:prstGeom prst="rect">
            <a:avLst/>
          </a:prstGeom>
        </p:spPr>
      </p:pic>
    </p:spTree>
    <p:extLst>
      <p:ext uri="{BB962C8B-B14F-4D97-AF65-F5344CB8AC3E}">
        <p14:creationId xmlns:p14="http://schemas.microsoft.com/office/powerpoint/2010/main" val="1136975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98764"/>
            <a:ext cx="12192000" cy="3970318"/>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الحضارة المصرية:</a:t>
            </a:r>
          </a:p>
          <a:p>
            <a:pPr algn="r">
              <a:lnSpc>
                <a:spcPct val="150000"/>
              </a:lnSpc>
            </a:pPr>
            <a:r>
              <a:rPr lang="ar-SA" sz="2800" u="sng" dirty="0" smtClean="0">
                <a:latin typeface="Traditional Arabic" panose="02020603050405020304" pitchFamily="18" charset="-78"/>
                <a:cs typeface="Traditional Arabic" panose="02020603050405020304" pitchFamily="18" charset="-78"/>
              </a:rPr>
              <a:t>ج. العوامل المناخية:</a:t>
            </a:r>
            <a:r>
              <a:rPr lang="ar-SA" sz="2800" dirty="0" smtClean="0">
                <a:latin typeface="Traditional Arabic" panose="02020603050405020304" pitchFamily="18" charset="-78"/>
                <a:cs typeface="Traditional Arabic" panose="02020603050405020304" pitchFamily="18" charset="-78"/>
              </a:rPr>
              <a:t> - تميزت مصر بمناخها المعتدل حيث يمكن القول أن لديها فصلين رئيسيين وهما الصيف والربيع، حيث تندر الأمطار والرياح وتسطع الشمس غالب فترات السنة.</a:t>
            </a:r>
          </a:p>
          <a:p>
            <a:pPr algn="r">
              <a:lnSpc>
                <a:spcPct val="150000"/>
              </a:lnSpc>
            </a:pPr>
            <a:r>
              <a:rPr lang="ar-SA" sz="2800" dirty="0" smtClean="0">
                <a:latin typeface="Traditional Arabic" panose="02020603050405020304" pitchFamily="18" charset="-78"/>
                <a:cs typeface="Traditional Arabic" panose="02020603050405020304" pitchFamily="18" charset="-78"/>
              </a:rPr>
              <a:t>- أثر هذا المناخ في تصميم المباني فكانت ذات أسطح مستوية وواسعة كما أن النوافذ كانت معدومة أو قليلة جداً حيث كان يكتفى بالإضاءة القادمة من الأسقف والأبواب، كما تم زيادة سمك الجدران لزيادة العزل ومنع تسرب الحرارة إلى الداخل. </a:t>
            </a: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97175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on brainstorming">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bodyPr rtlCol="0" anchor="ctr"/>
      <a:lstStyle>
        <a:defPPr algn="ctr">
          <a:defRPr/>
        </a:defPPr>
      </a:lstStyle>
      <a:style>
        <a:lnRef idx="1">
          <a:schemeClr val="accent3"/>
        </a:lnRef>
        <a:fillRef idx="2">
          <a:schemeClr val="accent3"/>
        </a:fillRef>
        <a:effectRef idx="1">
          <a:schemeClr val="accent3"/>
        </a:effectRef>
        <a:fontRef idx="minor">
          <a:schemeClr val="dk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bg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Presentation on brainstorming" id="{C229246F-E851-40FB-8E1D-535DCA6AFD71}" vid="{8D346C02-FE09-4A8E-BC58-EB73E373F09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3BE57A2-D666-4652-B423-3EEF5C79D9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1022</Words>
  <Application>Microsoft Office PowerPoint</Application>
  <PresentationFormat>Widescreen</PresentationFormat>
  <Paragraphs>69</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Calibri</vt:lpstr>
      <vt:lpstr>Century Gothic</vt:lpstr>
      <vt:lpstr>Palatino Linotype</vt:lpstr>
      <vt:lpstr>Traditional Arabic</vt:lpstr>
      <vt:lpstr>Wingdings 2</vt:lpstr>
      <vt:lpstr>Presentation on brainstorming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2016-09-27T05:46:31Z</dcterms:created>
  <dcterms:modified xsi:type="dcterms:W3CDTF">2016-10-02T08:39:44Z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TC034606379991</vt:lpwstr>
  </property>
</Properties>
</file>