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6"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 name="Freeform 6" title="Page Number Shape"/>
          <p:cNvSpPr/>
          <p:nvPr/>
        </p:nvSpPr>
        <p:spPr bwMode="auto">
          <a:xfrm>
            <a:off x="11784011" y="118920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2"/>
          </a:solidFill>
          <a:ln w="0">
            <a:noFill/>
            <a:prstDash val="solid"/>
            <a:round/>
            <a:headEnd/>
            <a:tailEnd/>
          </a:ln>
        </p:spPr>
      </p:sp>
      <p:sp>
        <p:nvSpPr>
          <p:cNvPr id="2" name="Title 1"/>
          <p:cNvSpPr>
            <a:spLocks noGrp="1"/>
          </p:cNvSpPr>
          <p:nvPr>
            <p:ph type="ctrTitle"/>
          </p:nvPr>
        </p:nvSpPr>
        <p:spPr>
          <a:xfrm>
            <a:off x="1088913" y="1143293"/>
            <a:ext cx="7034362" cy="4268965"/>
          </a:xfrm>
        </p:spPr>
        <p:txBody>
          <a:bodyPr anchor="t">
            <a:normAutofit/>
          </a:bodyPr>
          <a:lstStyle>
            <a:lvl1pPr algn="l">
              <a:lnSpc>
                <a:spcPct val="85000"/>
              </a:lnSpc>
              <a:defRPr sz="77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088914" y="5537925"/>
            <a:ext cx="7034362" cy="706355"/>
          </a:xfrm>
        </p:spPr>
        <p:txBody>
          <a:bodyPr>
            <a:normAutofit/>
          </a:bodyPr>
          <a:lstStyle>
            <a:lvl1pPr marL="0" indent="0" algn="l">
              <a:lnSpc>
                <a:spcPct val="114000"/>
              </a:lnSpc>
              <a:spcBef>
                <a:spcPts val="0"/>
              </a:spcBef>
              <a:buNone/>
              <a:defRPr sz="2000" b="0" i="1"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88913" y="6314440"/>
            <a:ext cx="1596622" cy="365125"/>
          </a:xfrm>
        </p:spPr>
        <p:txBody>
          <a:bodyPr/>
          <a:lstStyle>
            <a:lvl1pPr algn="l">
              <a:defRPr sz="1200">
                <a:solidFill>
                  <a:schemeClr val="tx2"/>
                </a:solidFill>
              </a:defRPr>
            </a:lvl1pPr>
          </a:lstStyle>
          <a:p>
            <a:fld id="{562567C5-5EEE-4FAB-86BD-A2A46265FE2E}" type="datetimeFigureOut">
              <a:rPr lang="ar-SA" smtClean="0"/>
              <a:t>01/02/1438</a:t>
            </a:fld>
            <a:endParaRPr lang="ar-SA"/>
          </a:p>
        </p:txBody>
      </p:sp>
      <p:sp>
        <p:nvSpPr>
          <p:cNvPr id="5" name="Footer Placeholder 4"/>
          <p:cNvSpPr>
            <a:spLocks noGrp="1"/>
          </p:cNvSpPr>
          <p:nvPr>
            <p:ph type="ftr" sz="quarter" idx="11"/>
          </p:nvPr>
        </p:nvSpPr>
        <p:spPr>
          <a:xfrm>
            <a:off x="3000591" y="6314440"/>
            <a:ext cx="5122683" cy="365125"/>
          </a:xfrm>
        </p:spPr>
        <p:txBody>
          <a:bodyPr/>
          <a:lstStyle>
            <a:lvl1pPr algn="l">
              <a:defRPr b="0">
                <a:solidFill>
                  <a:schemeClr val="tx2"/>
                </a:solidFill>
              </a:defRPr>
            </a:lvl1pPr>
          </a:lstStyle>
          <a:p>
            <a:endParaRPr lang="ar-SA"/>
          </a:p>
        </p:txBody>
      </p:sp>
      <p:sp>
        <p:nvSpPr>
          <p:cNvPr id="6" name="Slide Number Placeholder 5"/>
          <p:cNvSpPr>
            <a:spLocks noGrp="1"/>
          </p:cNvSpPr>
          <p:nvPr>
            <p:ph type="sldNum" sz="quarter" idx="12"/>
          </p:nvPr>
        </p:nvSpPr>
        <p:spPr>
          <a:xfrm>
            <a:off x="11784011" y="1416216"/>
            <a:ext cx="407988" cy="365125"/>
          </a:xfrm>
        </p:spPr>
        <p:txBody>
          <a:bodyPr/>
          <a:lstStyle>
            <a:lvl1pPr algn="r">
              <a:defRPr>
                <a:solidFill>
                  <a:schemeClr val="bg2"/>
                </a:solidFill>
              </a:defRPr>
            </a:lvl1pPr>
          </a:lstStyle>
          <a:p>
            <a:fld id="{D9B7A722-4D5F-40CD-B615-C1D355E7AA6B}" type="slidenum">
              <a:rPr lang="ar-SA" smtClean="0"/>
              <a:t>‹#›</a:t>
            </a:fld>
            <a:endParaRPr lang="ar-SA"/>
          </a:p>
        </p:txBody>
      </p:sp>
      <p:cxnSp>
        <p:nvCxnSpPr>
          <p:cNvPr id="9" name="Straight Connector 8" title="Verticle Rule Line"/>
          <p:cNvCxnSpPr/>
          <p:nvPr/>
        </p:nvCxnSpPr>
        <p:spPr>
          <a:xfrm>
            <a:off x="773855" y="1257300"/>
            <a:ext cx="0" cy="560070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2078096"/>
      </p:ext>
    </p:extLst>
  </p:cSld>
  <p:clrMapOvr>
    <a:masterClrMapping/>
  </p:clrMapOvr>
  <p:extLst mod="1">
    <p:ext uri="{DCECCB84-F9BA-43D5-87BE-67443E8EF086}">
      <p15:sldGuideLst xmlns:p15="http://schemas.microsoft.com/office/powerpoint/2012/main">
        <p15:guide id="1" orient="horz" pos="79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181600" y="640080"/>
            <a:ext cx="6248398" cy="558414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62567C5-5EEE-4FAB-86BD-A2A46265FE2E}" type="datetimeFigureOut">
              <a:rPr lang="ar-SA" smtClean="0"/>
              <a:t>01/02/1438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9B7A722-4D5F-40CD-B615-C1D355E7AA6B}" type="slidenum">
              <a:rPr lang="ar-SA" smtClean="0"/>
              <a:t>‹#›</a:t>
            </a:fld>
            <a:endParaRPr lang="ar-SA"/>
          </a:p>
        </p:txBody>
      </p:sp>
    </p:spTree>
    <p:extLst>
      <p:ext uri="{BB962C8B-B14F-4D97-AF65-F5344CB8AC3E}">
        <p14:creationId xmlns:p14="http://schemas.microsoft.com/office/powerpoint/2010/main" val="811283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12"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rgbClr val="262626"/>
          </a:solidFill>
          <a:ln w="0">
            <a:noFill/>
            <a:prstDash val="solid"/>
            <a:round/>
            <a:headEnd/>
            <a:tailEnd/>
          </a:ln>
        </p:spPr>
      </p:sp>
      <p:sp>
        <p:nvSpPr>
          <p:cNvPr id="2" name="Vertical Title 1"/>
          <p:cNvSpPr>
            <a:spLocks noGrp="1"/>
          </p:cNvSpPr>
          <p:nvPr>
            <p:ph type="title" orient="vert"/>
          </p:nvPr>
        </p:nvSpPr>
        <p:spPr>
          <a:xfrm>
            <a:off x="7990765" y="642931"/>
            <a:ext cx="2446670" cy="4678106"/>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642932"/>
            <a:ext cx="7070678" cy="467810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536187" y="5927131"/>
            <a:ext cx="3814856" cy="365125"/>
          </a:xfrm>
        </p:spPr>
        <p:txBody>
          <a:bodyPr/>
          <a:lstStyle/>
          <a:p>
            <a:fld id="{562567C5-5EEE-4FAB-86BD-A2A46265FE2E}" type="datetimeFigureOut">
              <a:rPr lang="ar-SA" smtClean="0"/>
              <a:t>01/02/1438</a:t>
            </a:fld>
            <a:endParaRPr lang="ar-SA"/>
          </a:p>
        </p:txBody>
      </p:sp>
      <p:sp>
        <p:nvSpPr>
          <p:cNvPr id="5" name="Footer Placeholder 4"/>
          <p:cNvSpPr>
            <a:spLocks noGrp="1"/>
          </p:cNvSpPr>
          <p:nvPr>
            <p:ph type="ftr" sz="quarter" idx="11"/>
          </p:nvPr>
        </p:nvSpPr>
        <p:spPr>
          <a:xfrm>
            <a:off x="6536187" y="6315949"/>
            <a:ext cx="3814856" cy="365125"/>
          </a:xfrm>
        </p:spPr>
        <p:txBody>
          <a:bodyPr/>
          <a:lstStyle/>
          <a:p>
            <a:endParaRPr lang="ar-SA"/>
          </a:p>
        </p:txBody>
      </p:sp>
      <p:sp>
        <p:nvSpPr>
          <p:cNvPr id="6" name="Slide Number Placeholder 5"/>
          <p:cNvSpPr>
            <a:spLocks noGrp="1"/>
          </p:cNvSpPr>
          <p:nvPr>
            <p:ph type="sldNum" sz="quarter" idx="12"/>
          </p:nvPr>
        </p:nvSpPr>
        <p:spPr>
          <a:xfrm>
            <a:off x="11784011" y="5607592"/>
            <a:ext cx="407988" cy="365125"/>
          </a:xfrm>
        </p:spPr>
        <p:txBody>
          <a:bodyPr/>
          <a:lstStyle/>
          <a:p>
            <a:fld id="{D9B7A722-4D5F-40CD-B615-C1D355E7AA6B}" type="slidenum">
              <a:rPr lang="ar-SA" smtClean="0"/>
              <a:t>‹#›</a:t>
            </a:fld>
            <a:endParaRPr lang="ar-SA"/>
          </a:p>
        </p:txBody>
      </p:sp>
      <p:cxnSp>
        <p:nvCxnSpPr>
          <p:cNvPr id="13" name="Straight Connector 12" title="Horizontal Rule Line"/>
          <p:cNvCxnSpPr/>
          <p:nvPr/>
        </p:nvCxnSpPr>
        <p:spPr>
          <a:xfrm>
            <a:off x="0" y="6199730"/>
            <a:ext cx="10260011"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109482"/>
      </p:ext>
    </p:extLst>
  </p:cSld>
  <p:clrMapOvr>
    <a:masterClrMapping/>
  </p:clrMapOvr>
  <p:extLst mod="1">
    <p:ext uri="{DCECCB84-F9BA-43D5-87BE-67443E8EF086}">
      <p15:sldGuideLst xmlns:p15="http://schemas.microsoft.com/office/powerpoint/2012/main">
        <p15:guide id="1" pos="645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62567C5-5EEE-4FAB-86BD-A2A46265FE2E}" type="datetimeFigureOut">
              <a:rPr lang="ar-SA" smtClean="0"/>
              <a:t>01/02/1438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9B7A722-4D5F-40CD-B615-C1D355E7AA6B}" type="slidenum">
              <a:rPr lang="ar-SA" smtClean="0"/>
              <a:t>‹#›</a:t>
            </a:fld>
            <a:endParaRPr lang="ar-SA"/>
          </a:p>
        </p:txBody>
      </p:sp>
    </p:spTree>
    <p:extLst>
      <p:ext uri="{BB962C8B-B14F-4D97-AF65-F5344CB8AC3E}">
        <p14:creationId xmlns:p14="http://schemas.microsoft.com/office/powerpoint/2010/main" val="1910824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Freeform 6" title="Page Number Shape"/>
          <p:cNvSpPr/>
          <p:nvPr/>
        </p:nvSpPr>
        <p:spPr bwMode="auto">
          <a:xfrm>
            <a:off x="11784011" y="1393748"/>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1"/>
          <p:cNvSpPr>
            <a:spLocks noGrp="1"/>
          </p:cNvSpPr>
          <p:nvPr>
            <p:ph type="title"/>
          </p:nvPr>
        </p:nvSpPr>
        <p:spPr>
          <a:xfrm>
            <a:off x="1947673" y="2571722"/>
            <a:ext cx="8296654" cy="3286153"/>
          </a:xfrm>
        </p:spPr>
        <p:txBody>
          <a:bodyPr anchor="t">
            <a:normAutofit/>
          </a:bodyPr>
          <a:lstStyle>
            <a:lvl1pPr>
              <a:lnSpc>
                <a:spcPct val="85000"/>
              </a:lnSpc>
              <a:defRPr sz="7700" cap="all" baseline="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947673" y="1393748"/>
            <a:ext cx="8401429" cy="819150"/>
          </a:xfrm>
        </p:spPr>
        <p:txBody>
          <a:bodyPr anchor="ctr">
            <a:normAutofit/>
          </a:bodyPr>
          <a:lstStyle>
            <a:lvl1pPr marL="0" indent="0" algn="r">
              <a:lnSpc>
                <a:spcPct val="113000"/>
              </a:lnSpc>
              <a:spcBef>
                <a:spcPts val="0"/>
              </a:spcBef>
              <a:buNone/>
              <a:defRPr sz="2000" b="0" i="1" baseline="0">
                <a:solidFill>
                  <a:schemeClr val="tx1">
                    <a:lumMod val="85000"/>
                    <a:lumOff val="1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742955" y="6314439"/>
            <a:ext cx="1596622" cy="365125"/>
          </a:xfrm>
        </p:spPr>
        <p:txBody>
          <a:bodyPr/>
          <a:lstStyle>
            <a:lvl1pPr>
              <a:defRPr sz="1200">
                <a:solidFill>
                  <a:schemeClr val="tx1">
                    <a:lumMod val="85000"/>
                    <a:lumOff val="15000"/>
                  </a:schemeClr>
                </a:solidFill>
              </a:defRPr>
            </a:lvl1pPr>
          </a:lstStyle>
          <a:p>
            <a:fld id="{562567C5-5EEE-4FAB-86BD-A2A46265FE2E}" type="datetimeFigureOut">
              <a:rPr lang="ar-SA" smtClean="0"/>
              <a:t>01/02/1438</a:t>
            </a:fld>
            <a:endParaRPr lang="ar-SA"/>
          </a:p>
        </p:txBody>
      </p:sp>
      <p:sp>
        <p:nvSpPr>
          <p:cNvPr id="5" name="Footer Placeholder 4"/>
          <p:cNvSpPr>
            <a:spLocks noGrp="1"/>
          </p:cNvSpPr>
          <p:nvPr>
            <p:ph type="ftr" sz="quarter" idx="11"/>
          </p:nvPr>
        </p:nvSpPr>
        <p:spPr>
          <a:xfrm>
            <a:off x="1947673" y="6314440"/>
            <a:ext cx="6480226" cy="365125"/>
          </a:xfrm>
        </p:spPr>
        <p:txBody>
          <a:bodyPr/>
          <a:lstStyle>
            <a:lvl1pPr>
              <a:defRPr b="0">
                <a:solidFill>
                  <a:schemeClr val="tx1">
                    <a:lumMod val="85000"/>
                    <a:lumOff val="15000"/>
                  </a:schemeClr>
                </a:solidFill>
              </a:defRPr>
            </a:lvl1pPr>
          </a:lstStyle>
          <a:p>
            <a:endParaRPr lang="ar-SA"/>
          </a:p>
        </p:txBody>
      </p:sp>
      <p:sp>
        <p:nvSpPr>
          <p:cNvPr id="6" name="Slide Number Placeholder 5"/>
          <p:cNvSpPr>
            <a:spLocks noGrp="1"/>
          </p:cNvSpPr>
          <p:nvPr>
            <p:ph type="sldNum" sz="quarter" idx="12"/>
          </p:nvPr>
        </p:nvSpPr>
        <p:spPr>
          <a:xfrm>
            <a:off x="11784011" y="1620760"/>
            <a:ext cx="407988" cy="365125"/>
          </a:xfrm>
        </p:spPr>
        <p:txBody>
          <a:bodyPr/>
          <a:lstStyle>
            <a:lvl1pPr>
              <a:defRPr>
                <a:solidFill>
                  <a:schemeClr val="bg2"/>
                </a:solidFill>
              </a:defRPr>
            </a:lvl1pPr>
          </a:lstStyle>
          <a:p>
            <a:fld id="{D9B7A722-4D5F-40CD-B615-C1D355E7AA6B}" type="slidenum">
              <a:rPr lang="ar-SA" smtClean="0"/>
              <a:t>‹#›</a:t>
            </a:fld>
            <a:endParaRPr lang="ar-SA"/>
          </a:p>
        </p:txBody>
      </p:sp>
      <p:cxnSp>
        <p:nvCxnSpPr>
          <p:cNvPr id="10" name="Straight Connector 9" title="Horizontal Rule Line"/>
          <p:cNvCxnSpPr/>
          <p:nvPr/>
        </p:nvCxnSpPr>
        <p:spPr>
          <a:xfrm flipH="1">
            <a:off x="1" y="6178167"/>
            <a:ext cx="10244326"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6689719"/>
      </p:ext>
    </p:extLst>
  </p:cSld>
  <p:clrMapOvr>
    <a:masterClrMapping/>
  </p:clrMapOvr>
  <p:extLst mod="1">
    <p:ext uri="{DCECCB84-F9BA-43D5-87BE-67443E8EF086}">
      <p15:sldGuideLst xmlns:p15="http://schemas.microsoft.com/office/powerpoint/2012/main">
        <p15:guide id="1" pos="645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181600" y="540628"/>
            <a:ext cx="6248400" cy="248894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3712467"/>
            <a:ext cx="6248400" cy="248222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62567C5-5EEE-4FAB-86BD-A2A46265FE2E}" type="datetimeFigureOut">
              <a:rPr lang="ar-SA" smtClean="0"/>
              <a:t>01/02/1438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9B7A722-4D5F-40CD-B615-C1D355E7AA6B}" type="slidenum">
              <a:rPr lang="ar-SA" smtClean="0"/>
              <a:t>‹#›</a:t>
            </a:fld>
            <a:endParaRPr lang="ar-SA"/>
          </a:p>
        </p:txBody>
      </p:sp>
    </p:spTree>
    <p:extLst>
      <p:ext uri="{BB962C8B-B14F-4D97-AF65-F5344CB8AC3E}">
        <p14:creationId xmlns:p14="http://schemas.microsoft.com/office/powerpoint/2010/main" val="2247040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7784"/>
            <a:ext cx="3831336" cy="4956048"/>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5181600" y="558065"/>
            <a:ext cx="6245352" cy="914400"/>
          </a:xfrm>
        </p:spPr>
        <p:txBody>
          <a:bodyPr anchor="b">
            <a:normAutofit/>
          </a:bodyPr>
          <a:lstStyle>
            <a:lvl1pPr marL="0" indent="0">
              <a:lnSpc>
                <a:spcPct val="113000"/>
              </a:lnSpc>
              <a:spcBef>
                <a:spcPts val="0"/>
              </a:spcBef>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81600" y="1526671"/>
            <a:ext cx="6245352" cy="1755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81600" y="3700826"/>
            <a:ext cx="6248400" cy="914400"/>
          </a:xfrm>
        </p:spPr>
        <p:txBody>
          <a:bodyPr anchor="b">
            <a:normAutofit/>
          </a:bodyPr>
          <a:lstStyle>
            <a:lvl1pPr marL="0" indent="0">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81600" y="4669432"/>
            <a:ext cx="6245352" cy="1755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62567C5-5EEE-4FAB-86BD-A2A46265FE2E}" type="datetimeFigureOut">
              <a:rPr lang="ar-SA" smtClean="0"/>
              <a:t>01/02/1438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D9B7A722-4D5F-40CD-B615-C1D355E7AA6B}" type="slidenum">
              <a:rPr lang="ar-SA" smtClean="0"/>
              <a:t>‹#›</a:t>
            </a:fld>
            <a:endParaRPr lang="ar-SA"/>
          </a:p>
        </p:txBody>
      </p:sp>
    </p:spTree>
    <p:extLst>
      <p:ext uri="{BB962C8B-B14F-4D97-AF65-F5344CB8AC3E}">
        <p14:creationId xmlns:p14="http://schemas.microsoft.com/office/powerpoint/2010/main" val="3868696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62567C5-5EEE-4FAB-86BD-A2A46265FE2E}" type="datetimeFigureOut">
              <a:rPr lang="ar-SA" smtClean="0"/>
              <a:t>01/02/1438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D9B7A722-4D5F-40CD-B615-C1D355E7AA6B}" type="slidenum">
              <a:rPr lang="ar-SA" smtClean="0"/>
              <a:t>‹#›</a:t>
            </a:fld>
            <a:endParaRPr lang="ar-SA"/>
          </a:p>
        </p:txBody>
      </p:sp>
    </p:spTree>
    <p:extLst>
      <p:ext uri="{BB962C8B-B14F-4D97-AF65-F5344CB8AC3E}">
        <p14:creationId xmlns:p14="http://schemas.microsoft.com/office/powerpoint/2010/main" val="25620873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2567C5-5EEE-4FAB-86BD-A2A46265FE2E}" type="datetimeFigureOut">
              <a:rPr lang="ar-SA" smtClean="0"/>
              <a:t>01/02/1438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D9B7A722-4D5F-40CD-B615-C1D355E7AA6B}" type="slidenum">
              <a:rPr lang="ar-SA" smtClean="0"/>
              <a:t>‹#›</a:t>
            </a:fld>
            <a:endParaRPr lang="ar-SA"/>
          </a:p>
        </p:txBody>
      </p:sp>
    </p:spTree>
    <p:extLst>
      <p:ext uri="{BB962C8B-B14F-4D97-AF65-F5344CB8AC3E}">
        <p14:creationId xmlns:p14="http://schemas.microsoft.com/office/powerpoint/2010/main" val="194220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5479"/>
            <a:ext cx="3838776" cy="1921022"/>
          </a:xfrm>
        </p:spPr>
        <p:txBody>
          <a:bodyPr anchor="t">
            <a:noAutofit/>
          </a:bodyPr>
          <a:lstStyle>
            <a:lvl1pPr>
              <a:lnSpc>
                <a:spcPct val="93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181600" y="564147"/>
            <a:ext cx="6248400" cy="5622644"/>
          </a:xfrm>
        </p:spPr>
        <p:txBody>
          <a:bodyPr/>
          <a:lstStyle>
            <a:lvl1pPr>
              <a:lnSpc>
                <a:spcPct val="112000"/>
              </a:lnSpc>
              <a:defRPr sz="2000"/>
            </a:lvl1pPr>
            <a:lvl2pPr>
              <a:lnSpc>
                <a:spcPct val="112000"/>
              </a:lnSpc>
              <a:defRPr sz="1800"/>
            </a:lvl2pPr>
            <a:lvl3pPr>
              <a:lnSpc>
                <a:spcPct val="112000"/>
              </a:lnSpc>
              <a:defRPr sz="1600"/>
            </a:lvl3pPr>
            <a:lvl4pPr>
              <a:lnSpc>
                <a:spcPct val="112000"/>
              </a:lnSpc>
              <a:defRPr sz="1400"/>
            </a:lvl4pPr>
            <a:lvl5pPr>
              <a:lnSpc>
                <a:spcPct val="112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0" y="2621512"/>
            <a:ext cx="3838776" cy="3239537"/>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2567C5-5EEE-4FAB-86BD-A2A46265FE2E}" type="datetimeFigureOut">
              <a:rPr lang="ar-SA" smtClean="0"/>
              <a:t>01/02/1438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9B7A722-4D5F-40CD-B615-C1D355E7AA6B}" type="slidenum">
              <a:rPr lang="ar-SA" smtClean="0"/>
              <a:t>‹#›</a:t>
            </a:fld>
            <a:endParaRPr lang="ar-SA"/>
          </a:p>
        </p:txBody>
      </p:sp>
    </p:spTree>
    <p:extLst>
      <p:ext uri="{BB962C8B-B14F-4D97-AF65-F5344CB8AC3E}">
        <p14:creationId xmlns:p14="http://schemas.microsoft.com/office/powerpoint/2010/main" val="1446817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557261"/>
            <a:ext cx="3840480" cy="1919239"/>
          </a:xfrm>
        </p:spPr>
        <p:txBody>
          <a:bodyPr anchor="t">
            <a:noAutofit/>
          </a:bodyPr>
          <a:lstStyle>
            <a:lvl1pPr>
              <a:lnSpc>
                <a:spcPct val="93000"/>
              </a:lnSpc>
              <a:defRPr sz="40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57800" y="0"/>
            <a:ext cx="6172200"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8952" y="2621512"/>
            <a:ext cx="3840480" cy="3236976"/>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2567C5-5EEE-4FAB-86BD-A2A46265FE2E}" type="datetimeFigureOut">
              <a:rPr lang="ar-SA" smtClean="0"/>
              <a:t>01/02/1438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9B7A722-4D5F-40CD-B615-C1D355E7AA6B}" type="slidenum">
              <a:rPr lang="ar-SA" smtClean="0"/>
              <a:t>‹#›</a:t>
            </a:fld>
            <a:endParaRPr lang="ar-SA"/>
          </a:p>
        </p:txBody>
      </p:sp>
    </p:spTree>
    <p:extLst>
      <p:ext uri="{BB962C8B-B14F-4D97-AF65-F5344CB8AC3E}">
        <p14:creationId xmlns:p14="http://schemas.microsoft.com/office/powerpoint/2010/main" val="19750071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0"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Placeholder 1"/>
          <p:cNvSpPr>
            <a:spLocks noGrp="1"/>
          </p:cNvSpPr>
          <p:nvPr>
            <p:ph type="title"/>
          </p:nvPr>
        </p:nvSpPr>
        <p:spPr>
          <a:xfrm>
            <a:off x="762000" y="559678"/>
            <a:ext cx="3833906" cy="4952492"/>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181600" y="569066"/>
            <a:ext cx="6248398" cy="565515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1" y="5930060"/>
            <a:ext cx="3814856" cy="365125"/>
          </a:xfrm>
          <a:prstGeom prst="rect">
            <a:avLst/>
          </a:prstGeom>
        </p:spPr>
        <p:txBody>
          <a:bodyPr vert="horz" lIns="91440" tIns="45720" rIns="91440" bIns="45720" rtlCol="0" anchor="t"/>
          <a:lstStyle>
            <a:lvl1pPr algn="r">
              <a:defRPr sz="1000" b="0" i="1" baseline="0">
                <a:solidFill>
                  <a:schemeClr val="tx1">
                    <a:lumMod val="85000"/>
                    <a:lumOff val="15000"/>
                  </a:schemeClr>
                </a:solidFill>
                <a:latin typeface="+mj-lt"/>
              </a:defRPr>
            </a:lvl1pPr>
          </a:lstStyle>
          <a:p>
            <a:fld id="{562567C5-5EEE-4FAB-86BD-A2A46265FE2E}" type="datetimeFigureOut">
              <a:rPr lang="ar-SA" smtClean="0"/>
              <a:t>01/02/1438</a:t>
            </a:fld>
            <a:endParaRPr lang="ar-SA"/>
          </a:p>
        </p:txBody>
      </p:sp>
      <p:sp>
        <p:nvSpPr>
          <p:cNvPr id="5" name="Footer Placeholder 4"/>
          <p:cNvSpPr>
            <a:spLocks noGrp="1"/>
          </p:cNvSpPr>
          <p:nvPr>
            <p:ph type="ftr" sz="quarter" idx="3"/>
          </p:nvPr>
        </p:nvSpPr>
        <p:spPr>
          <a:xfrm>
            <a:off x="762001" y="6314440"/>
            <a:ext cx="3814856" cy="365125"/>
          </a:xfrm>
          <a:prstGeom prst="rect">
            <a:avLst/>
          </a:prstGeom>
        </p:spPr>
        <p:txBody>
          <a:bodyPr vert="horz" lIns="91440" tIns="45720" rIns="91440" bIns="45720" rtlCol="0" anchor="t"/>
          <a:lstStyle>
            <a:lvl1pPr algn="r">
              <a:defRPr sz="1200" b="1" i="1" baseline="0">
                <a:solidFill>
                  <a:schemeClr val="tx1">
                    <a:lumMod val="85000"/>
                    <a:lumOff val="15000"/>
                  </a:schemeClr>
                </a:solidFill>
                <a:latin typeface="+mj-lt"/>
              </a:defRPr>
            </a:lvl1pPr>
          </a:lstStyle>
          <a:p>
            <a:endParaRPr lang="ar-SA"/>
          </a:p>
        </p:txBody>
      </p:sp>
      <p:sp>
        <p:nvSpPr>
          <p:cNvPr id="6" name="Slide Number Placeholder 5"/>
          <p:cNvSpPr>
            <a:spLocks noGrp="1"/>
          </p:cNvSpPr>
          <p:nvPr>
            <p:ph type="sldNum" sz="quarter" idx="4"/>
          </p:nvPr>
        </p:nvSpPr>
        <p:spPr>
          <a:xfrm>
            <a:off x="11784011" y="5607592"/>
            <a:ext cx="407988" cy="365125"/>
          </a:xfrm>
          <a:prstGeom prst="rect">
            <a:avLst/>
          </a:prstGeom>
        </p:spPr>
        <p:txBody>
          <a:bodyPr vert="horz" lIns="91440" tIns="45720" rIns="91440" bIns="45720" rtlCol="0" anchor="ctr"/>
          <a:lstStyle>
            <a:lvl1pPr algn="r">
              <a:defRPr sz="1200" b="0" i="1" baseline="0">
                <a:solidFill>
                  <a:schemeClr val="bg2"/>
                </a:solidFill>
                <a:latin typeface="+mj-lt"/>
              </a:defRPr>
            </a:lvl1pPr>
          </a:lstStyle>
          <a:p>
            <a:fld id="{D9B7A722-4D5F-40CD-B615-C1D355E7AA6B}" type="slidenum">
              <a:rPr lang="ar-SA" smtClean="0"/>
              <a:t>‹#›</a:t>
            </a:fld>
            <a:endParaRPr lang="ar-SA"/>
          </a:p>
        </p:txBody>
      </p:sp>
      <p:cxnSp>
        <p:nvCxnSpPr>
          <p:cNvPr id="10" name="Straight Connector 9" title="Horizontal Rule Line"/>
          <p:cNvCxnSpPr/>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44149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defTabSz="914400" rtl="1"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p:titleStyle>
    <p:bodyStyle>
      <a:lvl1pPr marL="283464" indent="-283464" algn="r" defTabSz="914400" rtl="1"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685800" indent="-283464" algn="r" defTabSz="914400" rtl="1"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r" defTabSz="914400" rtl="1"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r" defTabSz="914400" rtl="1"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r" defTabSz="914400" rtl="1"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r" defTabSz="914400" rtl="1"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r" defTabSz="914400" rtl="1"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r" defTabSz="914400" rtl="1"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r" defTabSz="914400" rtl="1"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2832">
          <p15:clr>
            <a:srgbClr val="F26B43"/>
          </p15:clr>
        </p15:guide>
        <p15:guide id="2" pos="480">
          <p15:clr>
            <a:srgbClr val="F26B43"/>
          </p15:clr>
        </p15:guide>
        <p15:guide id="3" orient="horz" pos="432">
          <p15:clr>
            <a:srgbClr val="F26B43"/>
          </p15:clr>
        </p15:guide>
        <p15:guide id="4" pos="7200">
          <p15:clr>
            <a:srgbClr val="F26B43"/>
          </p15:clr>
        </p15:guide>
        <p15:guide id="5" pos="32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43201" y="1691640"/>
            <a:ext cx="6380018" cy="3323987"/>
          </a:xfrm>
          <a:prstGeom prst="rect">
            <a:avLst/>
          </a:prstGeom>
          <a:noFill/>
        </p:spPr>
        <p:txBody>
          <a:bodyPr wrap="square" rtlCol="1">
            <a:spAutoFit/>
          </a:bodyPr>
          <a:lstStyle/>
          <a:p>
            <a:pPr algn="ctr">
              <a:lnSpc>
                <a:spcPct val="150000"/>
              </a:lnSpc>
            </a:pPr>
            <a:r>
              <a:rPr lang="ar-SA" sz="2800" dirty="0" smtClean="0">
                <a:latin typeface="Traditional Arabic" panose="02020603050405020304" pitchFamily="18" charset="-78"/>
                <a:cs typeface="Traditional Arabic" panose="02020603050405020304" pitchFamily="18" charset="-78"/>
              </a:rPr>
              <a:t>اليوم: الثلاثاء</a:t>
            </a:r>
          </a:p>
          <a:p>
            <a:pPr algn="ctr">
              <a:lnSpc>
                <a:spcPct val="150000"/>
              </a:lnSpc>
            </a:pPr>
            <a:r>
              <a:rPr lang="ar-SA" sz="2800" dirty="0" smtClean="0">
                <a:latin typeface="Traditional Arabic" panose="02020603050405020304" pitchFamily="18" charset="-78"/>
                <a:cs typeface="Traditional Arabic" panose="02020603050405020304" pitchFamily="18" charset="-78"/>
              </a:rPr>
              <a:t>التاريخ: 17 / 1 / 1438هـ</a:t>
            </a:r>
          </a:p>
          <a:p>
            <a:pPr algn="ctr">
              <a:lnSpc>
                <a:spcPct val="150000"/>
              </a:lnSpc>
            </a:pPr>
            <a:r>
              <a:rPr lang="ar-SA" sz="2800" dirty="0" smtClean="0">
                <a:latin typeface="Traditional Arabic" panose="02020603050405020304" pitchFamily="18" charset="-78"/>
                <a:cs typeface="Traditional Arabic" panose="02020603050405020304" pitchFamily="18" charset="-78"/>
              </a:rPr>
              <a:t>الساعة: 2  ظهراً</a:t>
            </a:r>
          </a:p>
          <a:p>
            <a:pPr algn="ctr">
              <a:lnSpc>
                <a:spcPct val="150000"/>
              </a:lnSpc>
            </a:pPr>
            <a:r>
              <a:rPr lang="ar-SA" sz="2800" dirty="0" smtClean="0">
                <a:latin typeface="Traditional Arabic" panose="02020603050405020304" pitchFamily="18" charset="-78"/>
                <a:cs typeface="Traditional Arabic" panose="02020603050405020304" pitchFamily="18" charset="-78"/>
              </a:rPr>
              <a:t>المادة: 252 أثر – العمارة القديمة في الجزيرة العربية</a:t>
            </a:r>
          </a:p>
          <a:p>
            <a:pPr algn="ctr">
              <a:lnSpc>
                <a:spcPct val="150000"/>
              </a:lnSpc>
            </a:pPr>
            <a:r>
              <a:rPr lang="ar-SA" sz="2800" dirty="0" smtClean="0">
                <a:latin typeface="Traditional Arabic" panose="02020603050405020304" pitchFamily="18" charset="-78"/>
                <a:cs typeface="Traditional Arabic" panose="02020603050405020304" pitchFamily="18" charset="-78"/>
              </a:rPr>
              <a:t>الموضوع: لمحة عن العمارة الرومانية</a:t>
            </a:r>
          </a:p>
        </p:txBody>
      </p:sp>
    </p:spTree>
    <p:extLst>
      <p:ext uri="{BB962C8B-B14F-4D97-AF65-F5344CB8AC3E}">
        <p14:creationId xmlns:p14="http://schemas.microsoft.com/office/powerpoint/2010/main" val="25593965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97428"/>
            <a:ext cx="11734800" cy="2031325"/>
          </a:xfrm>
          <a:prstGeom prst="rect">
            <a:avLst/>
          </a:prstGeom>
          <a:noFill/>
        </p:spPr>
        <p:txBody>
          <a:bodyPr wrap="square" rtlCol="1">
            <a:spAutoFit/>
          </a:bodyPr>
          <a:lstStyle/>
          <a:p>
            <a:pPr algn="r">
              <a:lnSpc>
                <a:spcPct val="150000"/>
              </a:lnSpc>
            </a:pPr>
            <a:r>
              <a:rPr lang="ar-SA" sz="2800" b="1" u="sng" dirty="0" smtClean="0">
                <a:latin typeface="Traditional Arabic" panose="02020603050405020304" pitchFamily="18" charset="-78"/>
                <a:cs typeface="Traditional Arabic" panose="02020603050405020304" pitchFamily="18" charset="-78"/>
              </a:rPr>
              <a:t>3- تمهيد عن العمارة الرومانية:</a:t>
            </a:r>
          </a:p>
          <a:p>
            <a:pPr algn="just" rtl="1">
              <a:lnSpc>
                <a:spcPct val="150000"/>
              </a:lnSpc>
            </a:pPr>
            <a:r>
              <a:rPr lang="ar-SA" sz="2800" dirty="0" smtClean="0">
                <a:latin typeface="Traditional Arabic" panose="02020603050405020304" pitchFamily="18" charset="-78"/>
                <a:cs typeface="Traditional Arabic" panose="02020603050405020304" pitchFamily="18" charset="-78"/>
              </a:rPr>
              <a:t>نظراً لأن الدين لم يكن مسيطراً على العمارة الرومانية، فقد ظهرت أنواع وطرز جديدة في البناء وظهرت أنواع جديدة من المباني، ولعل من أهم هذه المباني التي لا يجب أن تغفل هي </a:t>
            </a:r>
            <a:r>
              <a:rPr lang="ar-SA" sz="2800" dirty="0" err="1" smtClean="0">
                <a:latin typeface="Traditional Arabic" panose="02020603050405020304" pitchFamily="18" charset="-78"/>
                <a:cs typeface="Traditional Arabic" panose="02020603050405020304" pitchFamily="18" charset="-78"/>
              </a:rPr>
              <a:t>الكولوسيوم</a:t>
            </a:r>
            <a:r>
              <a:rPr lang="ar-SA" sz="2800" dirty="0" smtClean="0">
                <a:latin typeface="Traditional Arabic" panose="02020603050405020304" pitchFamily="18" charset="-78"/>
                <a:cs typeface="Traditional Arabic" panose="02020603050405020304" pitchFamily="18" charset="-78"/>
              </a:rPr>
              <a:t> </a:t>
            </a:r>
            <a:r>
              <a:rPr lang="ar-SA" sz="2800" dirty="0" err="1" smtClean="0">
                <a:latin typeface="Traditional Arabic" panose="02020603050405020304" pitchFamily="18" charset="-78"/>
                <a:cs typeface="Traditional Arabic" panose="02020603050405020304" pitchFamily="18" charset="-78"/>
              </a:rPr>
              <a:t>والبازيليكا</a:t>
            </a:r>
            <a:r>
              <a:rPr lang="ar-SA" sz="2800" dirty="0" smtClean="0">
                <a:latin typeface="Traditional Arabic" panose="02020603050405020304" pitchFamily="18" charset="-78"/>
                <a:cs typeface="Traditional Arabic" panose="02020603050405020304" pitchFamily="18" charset="-78"/>
              </a:rPr>
              <a:t> وفيما يلي نبذة موجزة عنهما. </a:t>
            </a:r>
          </a:p>
        </p:txBody>
      </p:sp>
    </p:spTree>
    <p:extLst>
      <p:ext uri="{BB962C8B-B14F-4D97-AF65-F5344CB8AC3E}">
        <p14:creationId xmlns:p14="http://schemas.microsoft.com/office/powerpoint/2010/main" val="10871730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42363" y="197428"/>
            <a:ext cx="5749635" cy="6186309"/>
          </a:xfrm>
          <a:prstGeom prst="rect">
            <a:avLst/>
          </a:prstGeom>
          <a:noFill/>
        </p:spPr>
        <p:txBody>
          <a:bodyPr wrap="square" rtlCol="1">
            <a:spAutoFit/>
          </a:bodyPr>
          <a:lstStyle/>
          <a:p>
            <a:pPr algn="just">
              <a:lnSpc>
                <a:spcPct val="150000"/>
              </a:lnSpc>
            </a:pPr>
            <a:r>
              <a:rPr lang="ar-SA" sz="2400" b="1" u="sng" dirty="0" err="1" smtClean="0">
                <a:latin typeface="Traditional Arabic" panose="02020603050405020304" pitchFamily="18" charset="-78"/>
                <a:cs typeface="Traditional Arabic" panose="02020603050405020304" pitchFamily="18" charset="-78"/>
              </a:rPr>
              <a:t>الكولوسيوم</a:t>
            </a:r>
            <a:r>
              <a:rPr lang="ar-SA" sz="2400" dirty="0" smtClean="0">
                <a:latin typeface="Traditional Arabic" panose="02020603050405020304" pitchFamily="18" charset="-78"/>
                <a:cs typeface="Traditional Arabic" panose="02020603050405020304" pitchFamily="18" charset="-78"/>
              </a:rPr>
              <a:t>: </a:t>
            </a:r>
          </a:p>
          <a:p>
            <a:pPr marL="342900" indent="-342900" algn="just">
              <a:lnSpc>
                <a:spcPct val="150000"/>
              </a:lnSpc>
              <a:buFontTx/>
              <a:buChar char="-"/>
            </a:pPr>
            <a:r>
              <a:rPr lang="ar-SA" sz="2400" dirty="0" smtClean="0">
                <a:latin typeface="Traditional Arabic" panose="02020603050405020304" pitchFamily="18" charset="-78"/>
                <a:cs typeface="Traditional Arabic" panose="02020603050405020304" pitchFamily="18" charset="-78"/>
              </a:rPr>
              <a:t>يصنف أنه من أشهر الآثار الباقية في روما ويعد حالياً من أكثر المعالم الأثرية زيارة في العالم، وهو نموذج رفيع المستوى للمساح والمدرجات الرومانية. </a:t>
            </a:r>
          </a:p>
          <a:p>
            <a:pPr marL="342900" indent="-342900" algn="just">
              <a:lnSpc>
                <a:spcPct val="150000"/>
              </a:lnSpc>
              <a:buFontTx/>
              <a:buChar char="-"/>
            </a:pPr>
            <a:r>
              <a:rPr lang="ar-SA" sz="2400" dirty="0" smtClean="0">
                <a:latin typeface="Traditional Arabic" panose="02020603050405020304" pitchFamily="18" charset="-78"/>
                <a:cs typeface="Traditional Arabic" panose="02020603050405020304" pitchFamily="18" charset="-78"/>
              </a:rPr>
              <a:t>تم بناؤه في الفترة بين 70 – 82 م. </a:t>
            </a:r>
          </a:p>
          <a:p>
            <a:pPr marL="457200" indent="-457200" algn="just">
              <a:lnSpc>
                <a:spcPct val="150000"/>
              </a:lnSpc>
              <a:buFontTx/>
              <a:buChar char="-"/>
            </a:pPr>
            <a:r>
              <a:rPr lang="ar-SA" sz="2400" dirty="0" smtClean="0">
                <a:latin typeface="Traditional Arabic" panose="02020603050405020304" pitchFamily="18" charset="-78"/>
                <a:cs typeface="Traditional Arabic" panose="02020603050405020304" pitchFamily="18" charset="-78"/>
              </a:rPr>
              <a:t>أبعاده من الخارج 188 متر طولاً، 156 م عرضاً و 48 م ارتفاعاً. </a:t>
            </a:r>
          </a:p>
          <a:p>
            <a:pPr marL="457200" indent="-457200" algn="just">
              <a:lnSpc>
                <a:spcPct val="150000"/>
              </a:lnSpc>
              <a:buFontTx/>
              <a:buChar char="-"/>
            </a:pPr>
            <a:r>
              <a:rPr lang="ar-SA" sz="2400" dirty="0" smtClean="0">
                <a:latin typeface="Traditional Arabic" panose="02020603050405020304" pitchFamily="18" charset="-78"/>
                <a:cs typeface="Traditional Arabic" panose="02020603050405020304" pitchFamily="18" charset="-78"/>
              </a:rPr>
              <a:t>أبعاد حلبة المصارعة نفسها فتبلغ 76 م طولاً و 46 م عرضاً.</a:t>
            </a:r>
          </a:p>
          <a:p>
            <a:pPr marL="457200" indent="-457200" algn="just">
              <a:lnSpc>
                <a:spcPct val="150000"/>
              </a:lnSpc>
              <a:buFontTx/>
              <a:buChar char="-"/>
            </a:pPr>
            <a:r>
              <a:rPr lang="ar-SA" sz="2400" dirty="0" smtClean="0">
                <a:latin typeface="Traditional Arabic" panose="02020603050405020304" pitchFamily="18" charset="-78"/>
                <a:cs typeface="Traditional Arabic" panose="02020603050405020304" pitchFamily="18" charset="-78"/>
              </a:rPr>
              <a:t>له مسقط بيضاوي الشكل وأربعة أدوار. </a:t>
            </a:r>
          </a:p>
          <a:p>
            <a:pPr marL="457200" indent="-457200" algn="just">
              <a:lnSpc>
                <a:spcPct val="150000"/>
              </a:lnSpc>
              <a:buFontTx/>
              <a:buChar char="-"/>
            </a:pPr>
            <a:r>
              <a:rPr lang="ar-SA" sz="2400" dirty="0" smtClean="0">
                <a:latin typeface="Traditional Arabic" panose="02020603050405020304" pitchFamily="18" charset="-78"/>
                <a:cs typeface="Traditional Arabic" panose="02020603050405020304" pitchFamily="18" charset="-78"/>
              </a:rPr>
              <a:t>كان المسرح يتسع لـ 80 ألف شخص وله 80 مدخلاً.</a:t>
            </a:r>
          </a:p>
          <a:p>
            <a:pPr algn="just" rtl="1">
              <a:lnSpc>
                <a:spcPct val="150000"/>
              </a:lnSpc>
            </a:pPr>
            <a:endParaRPr lang="ar-SA" sz="2400" dirty="0" smtClean="0">
              <a:latin typeface="Traditional Arabic" panose="02020603050405020304" pitchFamily="18" charset="-78"/>
              <a:cs typeface="Traditional Arabic" panose="02020603050405020304" pitchFamily="18" charset="-78"/>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5392" y="426460"/>
            <a:ext cx="4124325" cy="3095625"/>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5391" y="3636817"/>
            <a:ext cx="4881563" cy="2562821"/>
          </a:xfrm>
          <a:prstGeom prst="rect">
            <a:avLst/>
          </a:prstGeom>
        </p:spPr>
      </p:pic>
    </p:spTree>
    <p:extLst>
      <p:ext uri="{BB962C8B-B14F-4D97-AF65-F5344CB8AC3E}">
        <p14:creationId xmlns:p14="http://schemas.microsoft.com/office/powerpoint/2010/main" val="13182073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42363" y="197428"/>
            <a:ext cx="5749635" cy="3970318"/>
          </a:xfrm>
          <a:prstGeom prst="rect">
            <a:avLst/>
          </a:prstGeom>
          <a:noFill/>
        </p:spPr>
        <p:txBody>
          <a:bodyPr wrap="square" rtlCol="1">
            <a:spAutoFit/>
          </a:bodyPr>
          <a:lstStyle/>
          <a:p>
            <a:pPr algn="just">
              <a:lnSpc>
                <a:spcPct val="150000"/>
              </a:lnSpc>
            </a:pPr>
            <a:r>
              <a:rPr lang="ar-SA" sz="2400" b="1" u="sng" dirty="0" err="1" smtClean="0">
                <a:latin typeface="Traditional Arabic" panose="02020603050405020304" pitchFamily="18" charset="-78"/>
                <a:cs typeface="Traditional Arabic" panose="02020603050405020304" pitchFamily="18" charset="-78"/>
              </a:rPr>
              <a:t>البازيليكا</a:t>
            </a:r>
            <a:r>
              <a:rPr lang="ar-SA" sz="2400" b="1" u="sng" dirty="0" smtClean="0">
                <a:latin typeface="Traditional Arabic" panose="02020603050405020304" pitchFamily="18" charset="-78"/>
                <a:cs typeface="Traditional Arabic" panose="02020603050405020304" pitchFamily="18" charset="-78"/>
              </a:rPr>
              <a:t> ( دور العدالة والقضاء)</a:t>
            </a:r>
            <a:r>
              <a:rPr lang="ar-SA" sz="2400" dirty="0" smtClean="0">
                <a:latin typeface="Traditional Arabic" panose="02020603050405020304" pitchFamily="18" charset="-78"/>
                <a:cs typeface="Traditional Arabic" panose="02020603050405020304" pitchFamily="18" charset="-78"/>
              </a:rPr>
              <a:t>: </a:t>
            </a:r>
          </a:p>
          <a:p>
            <a:pPr marL="342900" indent="-342900" algn="just">
              <a:lnSpc>
                <a:spcPct val="150000"/>
              </a:lnSpc>
              <a:buFontTx/>
              <a:buChar char="-"/>
            </a:pPr>
            <a:r>
              <a:rPr lang="ar-SA" sz="2400" dirty="0" smtClean="0">
                <a:latin typeface="Traditional Arabic" panose="02020603050405020304" pitchFamily="18" charset="-78"/>
                <a:cs typeface="Traditional Arabic" panose="02020603050405020304" pitchFamily="18" charset="-78"/>
              </a:rPr>
              <a:t>هي بناء ضخم مستطيل الشكل مخصص للتجارة والقضاء والمكاتب الإدارية.</a:t>
            </a:r>
          </a:p>
          <a:p>
            <a:pPr marL="342900" indent="-342900" algn="just">
              <a:lnSpc>
                <a:spcPct val="150000"/>
              </a:lnSpc>
              <a:buFontTx/>
              <a:buChar char="-"/>
            </a:pPr>
            <a:r>
              <a:rPr lang="ar-SA" sz="2400" dirty="0" smtClean="0">
                <a:latin typeface="Traditional Arabic" panose="02020603050405020304" pitchFamily="18" charset="-78"/>
                <a:cs typeface="Traditional Arabic" panose="02020603050405020304" pitchFamily="18" charset="-78"/>
              </a:rPr>
              <a:t>من أشهر أمثلتها </a:t>
            </a:r>
            <a:r>
              <a:rPr lang="ar-SA" sz="2400" dirty="0" err="1" smtClean="0">
                <a:latin typeface="Traditional Arabic" panose="02020603050405020304" pitchFamily="18" charset="-78"/>
                <a:cs typeface="Traditional Arabic" panose="02020603050405020304" pitchFamily="18" charset="-78"/>
              </a:rPr>
              <a:t>بازيليكا</a:t>
            </a:r>
            <a:r>
              <a:rPr lang="ar-SA" sz="2400" dirty="0" smtClean="0">
                <a:latin typeface="Traditional Arabic" panose="02020603050405020304" pitchFamily="18" charset="-78"/>
                <a:cs typeface="Traditional Arabic" panose="02020603050405020304" pitchFamily="18" charset="-78"/>
              </a:rPr>
              <a:t> قسطنطين بروما التي تم بناؤها بين 310-313 م.</a:t>
            </a:r>
          </a:p>
          <a:p>
            <a:pPr marL="457200" indent="-457200" algn="just">
              <a:lnSpc>
                <a:spcPct val="150000"/>
              </a:lnSpc>
              <a:buFontTx/>
              <a:buChar char="-"/>
            </a:pPr>
            <a:r>
              <a:rPr lang="ar-SA" sz="2400" dirty="0" smtClean="0">
                <a:latin typeface="Traditional Arabic" panose="02020603050405020304" pitchFamily="18" charset="-78"/>
                <a:cs typeface="Traditional Arabic" panose="02020603050405020304" pitchFamily="18" charset="-78"/>
              </a:rPr>
              <a:t>تم بناؤها بالخشب لذا لم يتبق منها شيئاً.</a:t>
            </a:r>
          </a:p>
          <a:p>
            <a:pPr algn="just" rtl="1">
              <a:lnSpc>
                <a:spcPct val="150000"/>
              </a:lnSpc>
            </a:pPr>
            <a:endParaRPr lang="ar-SA" sz="2400" dirty="0" smtClean="0">
              <a:latin typeface="Traditional Arabic" panose="02020603050405020304" pitchFamily="18" charset="-78"/>
              <a:cs typeface="Traditional Arabic" panose="02020603050405020304" pitchFamily="18" charset="-78"/>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125" y="800100"/>
            <a:ext cx="5287518" cy="4114800"/>
          </a:xfrm>
          <a:prstGeom prst="rect">
            <a:avLst/>
          </a:prstGeom>
        </p:spPr>
      </p:pic>
    </p:spTree>
    <p:extLst>
      <p:ext uri="{BB962C8B-B14F-4D97-AF65-F5344CB8AC3E}">
        <p14:creationId xmlns:p14="http://schemas.microsoft.com/office/powerpoint/2010/main" val="2568088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92982" y="488373"/>
            <a:ext cx="5999018" cy="5509200"/>
          </a:xfrm>
          <a:prstGeom prst="rect">
            <a:avLst/>
          </a:prstGeom>
          <a:noFill/>
        </p:spPr>
        <p:txBody>
          <a:bodyPr wrap="square" rtlCol="1">
            <a:spAutoFit/>
          </a:bodyPr>
          <a:lstStyle/>
          <a:p>
            <a:pPr algn="just"/>
            <a:r>
              <a:rPr lang="ar-SA" sz="2800" b="1" u="sng" dirty="0" smtClean="0">
                <a:latin typeface="Traditional Arabic" panose="02020603050405020304" pitchFamily="18" charset="-78"/>
                <a:cs typeface="Traditional Arabic" panose="02020603050405020304" pitchFamily="18" charset="-78"/>
              </a:rPr>
              <a:t>4- عناصر العمارة الرومانية:</a:t>
            </a:r>
          </a:p>
          <a:p>
            <a:pPr algn="just">
              <a:lnSpc>
                <a:spcPct val="150000"/>
              </a:lnSpc>
            </a:pPr>
            <a:r>
              <a:rPr lang="ar-SA" sz="2400" dirty="0" smtClean="0">
                <a:latin typeface="Traditional Arabic" panose="02020603050405020304" pitchFamily="18" charset="-78"/>
                <a:cs typeface="Traditional Arabic" panose="02020603050405020304" pitchFamily="18" charset="-78"/>
              </a:rPr>
              <a:t>أولاً: الأعمدة: اقتبس الرومان نفس الطرز الموجود في العمارة الاغريقية وهي (الدوري، الأيوني </a:t>
            </a:r>
            <a:r>
              <a:rPr lang="ar-SA" sz="2400" dirty="0" err="1" smtClean="0">
                <a:latin typeface="Traditional Arabic" panose="02020603050405020304" pitchFamily="18" charset="-78"/>
                <a:cs typeface="Traditional Arabic" panose="02020603050405020304" pitchFamily="18" charset="-78"/>
              </a:rPr>
              <a:t>والكورنثي</a:t>
            </a:r>
            <a:r>
              <a:rPr lang="ar-SA" sz="2400" dirty="0" smtClean="0">
                <a:latin typeface="Traditional Arabic" panose="02020603050405020304" pitchFamily="18" charset="-78"/>
                <a:cs typeface="Traditional Arabic" panose="02020603050405020304" pitchFamily="18" charset="-78"/>
              </a:rPr>
              <a:t>) وأضافوا بعض التغييرات حيث أنهم أصبحوا يبنون العمود من كتلة واحدة عوضاً عن البناء بكتل متعددة، كما أضافوا قاعدة للعمود الدوري.  كما أضافوا طرازين وهما: </a:t>
            </a:r>
          </a:p>
          <a:p>
            <a:pPr marL="342900" indent="-342900" algn="just">
              <a:lnSpc>
                <a:spcPct val="150000"/>
              </a:lnSpc>
              <a:buFontTx/>
              <a:buChar char="-"/>
            </a:pPr>
            <a:r>
              <a:rPr lang="ar-SA" sz="2400" dirty="0" smtClean="0">
                <a:latin typeface="Traditional Arabic" panose="02020603050405020304" pitchFamily="18" charset="-78"/>
                <a:cs typeface="Traditional Arabic" panose="02020603050405020304" pitchFamily="18" charset="-78"/>
              </a:rPr>
              <a:t>الطراز التوسكاني: وهو مشابه للدوري الروماني ولكن تاجه بسيط وغير مزخرف، سمي بهذا الاسم نسبة إلى مدينة توسكان الإيطالية. يمتاز بضخامة الحجم.</a:t>
            </a:r>
          </a:p>
          <a:p>
            <a:pPr marL="342900" indent="-342900" algn="just">
              <a:lnSpc>
                <a:spcPct val="150000"/>
              </a:lnSpc>
              <a:buFontTx/>
              <a:buChar char="-"/>
            </a:pPr>
            <a:r>
              <a:rPr lang="ar-SA" sz="2400" dirty="0" smtClean="0">
                <a:latin typeface="Traditional Arabic" panose="02020603050405020304" pitchFamily="18" charset="-78"/>
                <a:cs typeface="Traditional Arabic" panose="02020603050405020304" pitchFamily="18" charset="-78"/>
              </a:rPr>
              <a:t>الطراز المركب: سمي بهذا الاسم نتيجة لتألف تاجه من تركيبة ما بين زخرفة العمود </a:t>
            </a:r>
            <a:r>
              <a:rPr lang="ar-SA" sz="2400" dirty="0" err="1" smtClean="0">
                <a:latin typeface="Traditional Arabic" panose="02020603050405020304" pitchFamily="18" charset="-78"/>
                <a:cs typeface="Traditional Arabic" panose="02020603050405020304" pitchFamily="18" charset="-78"/>
              </a:rPr>
              <a:t>الكورنثي</a:t>
            </a:r>
            <a:r>
              <a:rPr lang="ar-SA" sz="2400" dirty="0" smtClean="0">
                <a:latin typeface="Traditional Arabic" panose="02020603050405020304" pitchFamily="18" charset="-78"/>
                <a:cs typeface="Traditional Arabic" panose="02020603050405020304" pitchFamily="18" charset="-78"/>
              </a:rPr>
              <a:t> والأيوني. </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411491"/>
            <a:ext cx="6004859" cy="3662964"/>
          </a:xfrm>
          <a:prstGeom prst="rect">
            <a:avLst/>
          </a:prstGeom>
        </p:spPr>
      </p:pic>
    </p:spTree>
    <p:extLst>
      <p:ext uri="{BB962C8B-B14F-4D97-AF65-F5344CB8AC3E}">
        <p14:creationId xmlns:p14="http://schemas.microsoft.com/office/powerpoint/2010/main" val="25813452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93518"/>
            <a:ext cx="11734800" cy="3323987"/>
          </a:xfrm>
          <a:prstGeom prst="rect">
            <a:avLst/>
          </a:prstGeom>
          <a:noFill/>
        </p:spPr>
        <p:txBody>
          <a:bodyPr wrap="square" rtlCol="1">
            <a:spAutoFit/>
          </a:bodyPr>
          <a:lstStyle/>
          <a:p>
            <a:pPr algn="r" rtl="1">
              <a:lnSpc>
                <a:spcPct val="150000"/>
              </a:lnSpc>
            </a:pPr>
            <a:r>
              <a:rPr lang="ar-SA" sz="2800" b="1" u="sng" dirty="0" smtClean="0">
                <a:latin typeface="Traditional Arabic" panose="02020603050405020304" pitchFamily="18" charset="-78"/>
                <a:cs typeface="Traditional Arabic" panose="02020603050405020304" pitchFamily="18" charset="-78"/>
              </a:rPr>
              <a:t>4- عناصر العمارة الرومانية:</a:t>
            </a:r>
          </a:p>
          <a:p>
            <a:pPr algn="r" rtl="1">
              <a:lnSpc>
                <a:spcPct val="150000"/>
              </a:lnSpc>
            </a:pPr>
            <a:r>
              <a:rPr lang="ar-SA" sz="2800" dirty="0" smtClean="0">
                <a:latin typeface="Traditional Arabic" panose="02020603050405020304" pitchFamily="18" charset="-78"/>
                <a:cs typeface="Traditional Arabic" panose="02020603050405020304" pitchFamily="18" charset="-78"/>
              </a:rPr>
              <a:t>ثانياً: الأسقف: انتشرت القباب على نطاق واسع في العمارة الرومانية وصممت بأشكال مختلفة. فكانت تسهل تسقيف الصالات والبحور الكبيرة عن طريق تقسيمها إلى أقسام، كما كانت الأقبية تبنى من عقود من القرميد.</a:t>
            </a:r>
          </a:p>
          <a:p>
            <a:pPr marL="457200" indent="-457200" algn="r" rtl="1">
              <a:lnSpc>
                <a:spcPct val="150000"/>
              </a:lnSpc>
              <a:buFontTx/>
              <a:buChar char="-"/>
            </a:pPr>
            <a:endParaRPr lang="ar-SA" sz="2800" dirty="0" smtClean="0">
              <a:latin typeface="Traditional Arabic" panose="02020603050405020304" pitchFamily="18" charset="-78"/>
              <a:cs typeface="Traditional Arabic" panose="02020603050405020304" pitchFamily="18" charset="-78"/>
            </a:endParaRPr>
          </a:p>
          <a:p>
            <a:pPr marL="457200" indent="-457200" algn="r" rtl="1">
              <a:lnSpc>
                <a:spcPct val="150000"/>
              </a:lnSpc>
              <a:buFontTx/>
              <a:buChar char="-"/>
            </a:pPr>
            <a:endParaRPr lang="ar-SA" sz="2800" dirty="0" smtClean="0">
              <a:latin typeface="Traditional Arabic" panose="02020603050405020304" pitchFamily="18" charset="-78"/>
              <a:cs typeface="Traditional Arabic" panose="02020603050405020304" pitchFamily="18" charset="-78"/>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71203" y="2123231"/>
            <a:ext cx="2779179" cy="4537341"/>
          </a:xfrm>
          <a:prstGeom prst="rect">
            <a:avLst/>
          </a:prstGeom>
        </p:spPr>
      </p:pic>
    </p:spTree>
    <p:extLst>
      <p:ext uri="{BB962C8B-B14F-4D97-AF65-F5344CB8AC3E}">
        <p14:creationId xmlns:p14="http://schemas.microsoft.com/office/powerpoint/2010/main" val="948991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81990" y="301336"/>
            <a:ext cx="10695709" cy="3323987"/>
          </a:xfrm>
          <a:prstGeom prst="rect">
            <a:avLst/>
          </a:prstGeom>
          <a:noFill/>
        </p:spPr>
        <p:txBody>
          <a:bodyPr wrap="square" rtlCol="1">
            <a:spAutoFit/>
          </a:bodyPr>
          <a:lstStyle/>
          <a:p>
            <a:pPr algn="just">
              <a:lnSpc>
                <a:spcPct val="150000"/>
              </a:lnSpc>
            </a:pPr>
            <a:r>
              <a:rPr lang="ar-SA" sz="2800" b="1" u="sng" dirty="0" smtClean="0">
                <a:latin typeface="Traditional Arabic" panose="02020603050405020304" pitchFamily="18" charset="-78"/>
                <a:cs typeface="Traditional Arabic" panose="02020603050405020304" pitchFamily="18" charset="-78"/>
              </a:rPr>
              <a:t>4- عناصر العمارة الرومانية:</a:t>
            </a:r>
          </a:p>
          <a:p>
            <a:pPr algn="just">
              <a:lnSpc>
                <a:spcPct val="150000"/>
              </a:lnSpc>
            </a:pPr>
            <a:r>
              <a:rPr lang="ar-SA" sz="2800" dirty="0" smtClean="0">
                <a:latin typeface="Traditional Arabic" panose="02020603050405020304" pitchFamily="18" charset="-78"/>
                <a:cs typeface="Traditional Arabic" panose="02020603050405020304" pitchFamily="18" charset="-78"/>
              </a:rPr>
              <a:t>ثالثاً: الحوائط: أقيمت الحوائط من الطوب أو الحجر، باستخدام مونة أو بدون. وفي الحوائط السميكة كان يعمل قلب الحائط من الخرسانة العادية (المونة الرومانية) ثم استخدم الطوب للطبقة الخارجية من الحائط وأصبح هو عنصر البناء السائد في الإمبراطورية الرومانية.</a:t>
            </a:r>
          </a:p>
          <a:p>
            <a:pPr algn="just">
              <a:lnSpc>
                <a:spcPct val="150000"/>
              </a:lnSpc>
            </a:pPr>
            <a:r>
              <a:rPr lang="ar-SA" sz="2800" dirty="0" smtClean="0">
                <a:latin typeface="Traditional Arabic" panose="02020603050405020304" pitchFamily="18" charset="-78"/>
                <a:cs typeface="Traditional Arabic" panose="02020603050405020304" pitchFamily="18" charset="-78"/>
              </a:rPr>
              <a:t>كما استخدمت مواد كثيرة في </a:t>
            </a:r>
            <a:r>
              <a:rPr lang="ar-SA" sz="2800" dirty="0" err="1" smtClean="0">
                <a:latin typeface="Traditional Arabic" panose="02020603050405020304" pitchFamily="18" charset="-78"/>
                <a:cs typeface="Traditional Arabic" panose="02020603050405020304" pitchFamily="18" charset="-78"/>
              </a:rPr>
              <a:t>تكسية</a:t>
            </a:r>
            <a:r>
              <a:rPr lang="ar-SA" sz="2800" dirty="0" smtClean="0">
                <a:latin typeface="Traditional Arabic" panose="02020603050405020304" pitchFamily="18" charset="-78"/>
                <a:cs typeface="Traditional Arabic" panose="02020603050405020304" pitchFamily="18" charset="-78"/>
              </a:rPr>
              <a:t> الحوائط ومنها: الطوب والأحجار والقرميد والرخام.</a:t>
            </a:r>
          </a:p>
        </p:txBody>
      </p:sp>
    </p:spTree>
    <p:extLst>
      <p:ext uri="{BB962C8B-B14F-4D97-AF65-F5344CB8AC3E}">
        <p14:creationId xmlns:p14="http://schemas.microsoft.com/office/powerpoint/2010/main" val="41354943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2509" y="363683"/>
            <a:ext cx="11734800" cy="4154984"/>
          </a:xfrm>
          <a:prstGeom prst="rect">
            <a:avLst/>
          </a:prstGeom>
          <a:noFill/>
        </p:spPr>
        <p:txBody>
          <a:bodyPr wrap="square" rtlCol="1">
            <a:spAutoFit/>
          </a:bodyPr>
          <a:lstStyle/>
          <a:p>
            <a:pPr algn="r" rtl="1">
              <a:lnSpc>
                <a:spcPct val="150000"/>
              </a:lnSpc>
            </a:pPr>
            <a:r>
              <a:rPr lang="ar-SA" sz="2800" b="1" u="sng" dirty="0" smtClean="0">
                <a:latin typeface="Traditional Arabic" panose="02020603050405020304" pitchFamily="18" charset="-78"/>
                <a:cs typeface="Traditional Arabic" panose="02020603050405020304" pitchFamily="18" charset="-78"/>
              </a:rPr>
              <a:t>5- الدروس المستفادة من العمارة الرومانية:</a:t>
            </a:r>
          </a:p>
          <a:p>
            <a:pPr algn="r" rtl="1">
              <a:lnSpc>
                <a:spcPct val="150000"/>
              </a:lnSpc>
            </a:pPr>
            <a:r>
              <a:rPr lang="ar-SA" sz="2400" dirty="0" smtClean="0">
                <a:latin typeface="Traditional Arabic" panose="02020603050405020304" pitchFamily="18" charset="-78"/>
                <a:cs typeface="Traditional Arabic" panose="02020603050405020304" pitchFamily="18" charset="-78"/>
              </a:rPr>
              <a:t>1- تمكن الرومان من إنشاء إمبراطورية ضخمة شملت مناطق كثيرة من العالم، وقد تنوعت المعالجات المعمارية وفقاً لطرز العمارة الرومانية. </a:t>
            </a:r>
          </a:p>
          <a:p>
            <a:pPr algn="r" rtl="1">
              <a:lnSpc>
                <a:spcPct val="150000"/>
              </a:lnSpc>
            </a:pPr>
            <a:r>
              <a:rPr lang="ar-SA" sz="2400" dirty="0" smtClean="0">
                <a:latin typeface="Traditional Arabic" panose="02020603050405020304" pitchFamily="18" charset="-78"/>
                <a:cs typeface="Traditional Arabic" panose="02020603050405020304" pitchFamily="18" charset="-78"/>
              </a:rPr>
              <a:t>2- ورث الرومان الحضارة الاغريقية لكنهم أضافوا لها الكثير من التطورات المعمارية وخصوصاً في الطرز حيث أضافوا الطراز التوسكاني والمركب.</a:t>
            </a:r>
          </a:p>
          <a:p>
            <a:pPr algn="r" rtl="1">
              <a:lnSpc>
                <a:spcPct val="150000"/>
              </a:lnSpc>
            </a:pPr>
            <a:r>
              <a:rPr lang="ar-SA" sz="2400" dirty="0" smtClean="0">
                <a:latin typeface="Traditional Arabic" panose="02020603050405020304" pitchFamily="18" charset="-78"/>
                <a:cs typeface="Traditional Arabic" panose="02020603050405020304" pitchFamily="18" charset="-78"/>
              </a:rPr>
              <a:t>3- أنتج الرومان مجموعة عظيمة من المباني المتنوعة الوظائف مثل المسارح والمباني الرياضية </a:t>
            </a:r>
            <a:r>
              <a:rPr lang="ar-SA" sz="2400" dirty="0" err="1" smtClean="0">
                <a:latin typeface="Traditional Arabic" panose="02020603050405020304" pitchFamily="18" charset="-78"/>
                <a:cs typeface="Traditional Arabic" panose="02020603050405020304" pitchFamily="18" charset="-78"/>
              </a:rPr>
              <a:t>والبازيليكات</a:t>
            </a:r>
            <a:r>
              <a:rPr lang="ar-SA" sz="2400" dirty="0" smtClean="0">
                <a:latin typeface="Traditional Arabic" panose="02020603050405020304" pitchFamily="18" charset="-78"/>
                <a:cs typeface="Traditional Arabic" panose="02020603050405020304" pitchFamily="18" charset="-78"/>
              </a:rPr>
              <a:t>.</a:t>
            </a:r>
          </a:p>
          <a:p>
            <a:pPr algn="r" rtl="1">
              <a:lnSpc>
                <a:spcPct val="150000"/>
              </a:lnSpc>
            </a:pPr>
            <a:r>
              <a:rPr lang="ar-SA" sz="2400" dirty="0" smtClean="0">
                <a:latin typeface="Traditional Arabic" panose="02020603050405020304" pitchFamily="18" charset="-78"/>
                <a:cs typeface="Traditional Arabic" panose="02020603050405020304" pitchFamily="18" charset="-78"/>
              </a:rPr>
              <a:t>4- لكون الدين ليس له سيطرة تامة، فلم تكن المباني الدينية هي المسيطرة مثل ما في الحضارة المصرية والاغريقية. </a:t>
            </a:r>
          </a:p>
          <a:p>
            <a:pPr algn="r" rtl="1">
              <a:lnSpc>
                <a:spcPct val="150000"/>
              </a:lnSpc>
            </a:pPr>
            <a:r>
              <a:rPr lang="ar-SA" sz="2400" dirty="0" smtClean="0">
                <a:latin typeface="Traditional Arabic" panose="02020603050405020304" pitchFamily="18" charset="-78"/>
                <a:cs typeface="Traditional Arabic" panose="02020603050405020304" pitchFamily="18" charset="-78"/>
              </a:rPr>
              <a:t>5- اكتشف الرومان مادة الخرسانة، وقد ساعدتهم كثيراً في الاهتمام بالفراغات الداخلية حيث </a:t>
            </a:r>
            <a:r>
              <a:rPr lang="ar-SA" sz="2400" smtClean="0">
                <a:latin typeface="Traditional Arabic" panose="02020603050405020304" pitchFamily="18" charset="-78"/>
                <a:cs typeface="Traditional Arabic" panose="02020603050405020304" pitchFamily="18" charset="-78"/>
              </a:rPr>
              <a:t>بدت الفراغات ضخمة.</a:t>
            </a:r>
            <a:endParaRPr lang="ar-SA" sz="2400" dirty="0" smtClean="0">
              <a:latin typeface="Traditional Arabic" panose="02020603050405020304" pitchFamily="18" charset="-78"/>
              <a:cs typeface="Traditional Arabic" panose="02020603050405020304" pitchFamily="18" charset="-78"/>
            </a:endParaRPr>
          </a:p>
          <a:p>
            <a:pPr algn="r" rtl="1">
              <a:lnSpc>
                <a:spcPct val="150000"/>
              </a:lnSpc>
            </a:pPr>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6205173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95157" y="779317"/>
            <a:ext cx="6380018" cy="5478423"/>
          </a:xfrm>
          <a:prstGeom prst="rect">
            <a:avLst/>
          </a:prstGeom>
          <a:noFill/>
        </p:spPr>
        <p:txBody>
          <a:bodyPr wrap="square" rtlCol="1">
            <a:spAutoFit/>
          </a:bodyPr>
          <a:lstStyle/>
          <a:p>
            <a:pPr algn="ctr">
              <a:lnSpc>
                <a:spcPct val="150000"/>
              </a:lnSpc>
            </a:pPr>
            <a:r>
              <a:rPr lang="ar-SA" sz="2800" dirty="0" smtClean="0">
                <a:latin typeface="Traditional Arabic" panose="02020603050405020304" pitchFamily="18" charset="-78"/>
                <a:cs typeface="Traditional Arabic" panose="02020603050405020304" pitchFamily="18" charset="-78"/>
              </a:rPr>
              <a:t>موضوعات المحاضرة: </a:t>
            </a:r>
          </a:p>
          <a:p>
            <a:pPr algn="ctr"/>
            <a:r>
              <a:rPr lang="ar-SA" sz="2800" dirty="0" smtClean="0">
                <a:latin typeface="Traditional Arabic" panose="02020603050405020304" pitchFamily="18" charset="-78"/>
                <a:cs typeface="Traditional Arabic" panose="02020603050405020304" pitchFamily="18" charset="-78"/>
              </a:rPr>
              <a:t>1- نبذة عن الحضارة الرومانية</a:t>
            </a:r>
          </a:p>
          <a:p>
            <a:pPr algn="ctr"/>
            <a:r>
              <a:rPr lang="ar-SA" sz="2800" dirty="0" smtClean="0">
                <a:latin typeface="Traditional Arabic" panose="02020603050405020304" pitchFamily="18" charset="-78"/>
                <a:cs typeface="Traditional Arabic" panose="02020603050405020304" pitchFamily="18" charset="-78"/>
              </a:rPr>
              <a:t>2- العوامل المؤثرة في العمارة الرومانية</a:t>
            </a:r>
          </a:p>
          <a:p>
            <a:pPr algn="ctr"/>
            <a:r>
              <a:rPr lang="ar-SA" sz="2800" dirty="0" smtClean="0">
                <a:latin typeface="Traditional Arabic" panose="02020603050405020304" pitchFamily="18" charset="-78"/>
                <a:cs typeface="Traditional Arabic" panose="02020603050405020304" pitchFamily="18" charset="-78"/>
              </a:rPr>
              <a:t>أ. العوامل التاريخية</a:t>
            </a:r>
          </a:p>
          <a:p>
            <a:pPr algn="ctr"/>
            <a:r>
              <a:rPr lang="ar-SA" sz="2800" dirty="0" smtClean="0">
                <a:latin typeface="Traditional Arabic" panose="02020603050405020304" pitchFamily="18" charset="-78"/>
                <a:cs typeface="Traditional Arabic" panose="02020603050405020304" pitchFamily="18" charset="-78"/>
              </a:rPr>
              <a:t>ب. العوامل الجغرافية</a:t>
            </a:r>
          </a:p>
          <a:p>
            <a:pPr algn="ctr"/>
            <a:r>
              <a:rPr lang="ar-SA" sz="2800" dirty="0" smtClean="0">
                <a:latin typeface="Traditional Arabic" panose="02020603050405020304" pitchFamily="18" charset="-78"/>
                <a:cs typeface="Traditional Arabic" panose="02020603050405020304" pitchFamily="18" charset="-78"/>
              </a:rPr>
              <a:t>ج. العوامل المناخية</a:t>
            </a:r>
          </a:p>
          <a:p>
            <a:pPr algn="ctr"/>
            <a:r>
              <a:rPr lang="ar-SA" sz="2800" dirty="0" smtClean="0">
                <a:latin typeface="Traditional Arabic" panose="02020603050405020304" pitchFamily="18" charset="-78"/>
                <a:cs typeface="Traditional Arabic" panose="02020603050405020304" pitchFamily="18" charset="-78"/>
              </a:rPr>
              <a:t>د. العوامل الجيولوجية</a:t>
            </a:r>
          </a:p>
          <a:p>
            <a:pPr algn="ctr"/>
            <a:r>
              <a:rPr lang="ar-SA" sz="2800" dirty="0" smtClean="0">
                <a:latin typeface="Traditional Arabic" panose="02020603050405020304" pitchFamily="18" charset="-78"/>
                <a:cs typeface="Traditional Arabic" panose="02020603050405020304" pitchFamily="18" charset="-78"/>
              </a:rPr>
              <a:t>هـ. العوامل الدينية</a:t>
            </a:r>
          </a:p>
          <a:p>
            <a:pPr algn="ctr"/>
            <a:r>
              <a:rPr lang="ar-SA" sz="2800" dirty="0" smtClean="0">
                <a:latin typeface="Traditional Arabic" panose="02020603050405020304" pitchFamily="18" charset="-78"/>
                <a:cs typeface="Traditional Arabic" panose="02020603050405020304" pitchFamily="18" charset="-78"/>
              </a:rPr>
              <a:t>3- تمهيد عن العمارة الرومانية</a:t>
            </a:r>
          </a:p>
          <a:p>
            <a:pPr algn="ctr"/>
            <a:r>
              <a:rPr lang="ar-SA" sz="2800" dirty="0" smtClean="0">
                <a:latin typeface="Traditional Arabic" panose="02020603050405020304" pitchFamily="18" charset="-78"/>
                <a:cs typeface="Traditional Arabic" panose="02020603050405020304" pitchFamily="18" charset="-78"/>
              </a:rPr>
              <a:t>4- عناصر العمارة الرومانية</a:t>
            </a:r>
          </a:p>
          <a:p>
            <a:pPr algn="ctr"/>
            <a:r>
              <a:rPr lang="ar-SA" sz="2800" dirty="0" smtClean="0">
                <a:latin typeface="Traditional Arabic" panose="02020603050405020304" pitchFamily="18" charset="-78"/>
                <a:cs typeface="Traditional Arabic" panose="02020603050405020304" pitchFamily="18" charset="-78"/>
              </a:rPr>
              <a:t>5- الدروس المستفادة من العمارة الرومانية</a:t>
            </a:r>
          </a:p>
          <a:p>
            <a:pPr algn="ctr"/>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848662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01636" y="1932709"/>
            <a:ext cx="7086600" cy="2031325"/>
          </a:xfrm>
          <a:prstGeom prst="rect">
            <a:avLst/>
          </a:prstGeom>
          <a:noFill/>
        </p:spPr>
        <p:txBody>
          <a:bodyPr wrap="square" rtlCol="1">
            <a:spAutoFit/>
          </a:bodyPr>
          <a:lstStyle/>
          <a:p>
            <a:pPr algn="ctr"/>
            <a:r>
              <a:rPr lang="ar-SA" sz="2800" dirty="0" smtClean="0">
                <a:latin typeface="Traditional Arabic" panose="02020603050405020304" pitchFamily="18" charset="-78"/>
                <a:cs typeface="Traditional Arabic" panose="02020603050405020304" pitchFamily="18" charset="-78"/>
              </a:rPr>
              <a:t>أهداف المحاضرة: </a:t>
            </a:r>
          </a:p>
          <a:p>
            <a:pPr algn="ctr">
              <a:lnSpc>
                <a:spcPct val="150000"/>
              </a:lnSpc>
            </a:pPr>
            <a:r>
              <a:rPr lang="ar-SA" sz="2800" dirty="0" smtClean="0">
                <a:latin typeface="Traditional Arabic" panose="02020603050405020304" pitchFamily="18" charset="-78"/>
                <a:cs typeface="Traditional Arabic" panose="02020603050405020304" pitchFamily="18" charset="-78"/>
              </a:rPr>
              <a:t>1- أن يتعرف الطالب على العوامل المؤثرة في العمارة الرومانية</a:t>
            </a:r>
          </a:p>
          <a:p>
            <a:pPr algn="ctr"/>
            <a:r>
              <a:rPr lang="ar-SA" sz="2800" dirty="0" smtClean="0">
                <a:latin typeface="Traditional Arabic" panose="02020603050405020304" pitchFamily="18" charset="-78"/>
                <a:cs typeface="Traditional Arabic" panose="02020603050405020304" pitchFamily="18" charset="-78"/>
              </a:rPr>
              <a:t>2- أن يتعرف الطالب على أبرز العناصر المعمارية في العمارة الرومانية</a:t>
            </a:r>
          </a:p>
          <a:p>
            <a:pPr algn="ctr"/>
            <a:r>
              <a:rPr lang="ar-SA" sz="2800" dirty="0" smtClean="0">
                <a:latin typeface="Traditional Arabic" panose="02020603050405020304" pitchFamily="18" charset="-78"/>
                <a:cs typeface="Traditional Arabic" panose="02020603050405020304" pitchFamily="18" charset="-78"/>
              </a:rPr>
              <a:t>3- أن يستطيع الطالب تلخيص أبرز الدروس المستفادة من العمارة الرومانية</a:t>
            </a:r>
          </a:p>
        </p:txBody>
      </p:sp>
    </p:spTree>
    <p:extLst>
      <p:ext uri="{BB962C8B-B14F-4D97-AF65-F5344CB8AC3E}">
        <p14:creationId xmlns:p14="http://schemas.microsoft.com/office/powerpoint/2010/main" val="2181612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88872" y="2473036"/>
            <a:ext cx="3183082" cy="954107"/>
          </a:xfrm>
          <a:prstGeom prst="rect">
            <a:avLst/>
          </a:prstGeom>
          <a:noFill/>
        </p:spPr>
        <p:txBody>
          <a:bodyPr wrap="square" rtlCol="1">
            <a:spAutoFit/>
          </a:bodyPr>
          <a:lstStyle/>
          <a:p>
            <a:pPr algn="r"/>
            <a:r>
              <a:rPr lang="ar-SA" sz="2800" b="1" u="sng" dirty="0" smtClean="0">
                <a:latin typeface="Traditional Arabic" panose="02020603050405020304" pitchFamily="18" charset="-78"/>
                <a:cs typeface="Traditional Arabic" panose="02020603050405020304" pitchFamily="18" charset="-78"/>
              </a:rPr>
              <a:t>1- نبذة عن الحضارة الرومانية</a:t>
            </a:r>
          </a:p>
          <a:p>
            <a:pPr algn="ctr"/>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8880484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98764"/>
            <a:ext cx="11734800" cy="6555641"/>
          </a:xfrm>
          <a:prstGeom prst="rect">
            <a:avLst/>
          </a:prstGeom>
          <a:noFill/>
        </p:spPr>
        <p:txBody>
          <a:bodyPr wrap="square" rtlCol="1">
            <a:spAutoFit/>
          </a:bodyPr>
          <a:lstStyle/>
          <a:p>
            <a:pPr algn="r" rtl="1">
              <a:lnSpc>
                <a:spcPct val="150000"/>
              </a:lnSpc>
            </a:pPr>
            <a:r>
              <a:rPr lang="ar-SA" sz="2800" b="1" u="sng" dirty="0" smtClean="0">
                <a:latin typeface="Traditional Arabic" panose="02020603050405020304" pitchFamily="18" charset="-78"/>
                <a:cs typeface="Traditional Arabic" panose="02020603050405020304" pitchFamily="18" charset="-78"/>
              </a:rPr>
              <a:t>2- العوامل المؤثرة على الحضارة الرومانية:</a:t>
            </a:r>
          </a:p>
          <a:p>
            <a:pPr algn="r" rtl="1">
              <a:lnSpc>
                <a:spcPct val="150000"/>
              </a:lnSpc>
            </a:pPr>
            <a:r>
              <a:rPr lang="ar-SA" sz="2800" u="sng" dirty="0" smtClean="0">
                <a:latin typeface="Traditional Arabic" panose="02020603050405020304" pitchFamily="18" charset="-78"/>
                <a:cs typeface="Traditional Arabic" panose="02020603050405020304" pitchFamily="18" charset="-78"/>
              </a:rPr>
              <a:t>أ. العوامل التاريخية:</a:t>
            </a:r>
            <a:r>
              <a:rPr lang="ar-SA" sz="2800" dirty="0" smtClean="0">
                <a:latin typeface="Traditional Arabic" panose="02020603050405020304" pitchFamily="18" charset="-78"/>
                <a:cs typeface="Traditional Arabic" panose="02020603050405020304" pitchFamily="18" charset="-78"/>
              </a:rPr>
              <a:t> يمكن تلخيص أهم التطورات التاريخية التي مرت بها هذه الحضارة على النحو التالي:</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عام 753 ق.م: ظهر تجمع الرومان بانتخاب </a:t>
            </a:r>
            <a:r>
              <a:rPr lang="ar-SA" sz="2800" dirty="0" err="1" smtClean="0">
                <a:latin typeface="Traditional Arabic" panose="02020603050405020304" pitchFamily="18" charset="-78"/>
                <a:cs typeface="Traditional Arabic" panose="02020603050405020304" pitchFamily="18" charset="-78"/>
              </a:rPr>
              <a:t>رومولوس</a:t>
            </a:r>
            <a:r>
              <a:rPr lang="ar-SA" sz="2800" dirty="0" smtClean="0">
                <a:latin typeface="Traditional Arabic" panose="02020603050405020304" pitchFamily="18" charset="-78"/>
                <a:cs typeface="Traditional Arabic" panose="02020603050405020304" pitchFamily="18" charset="-78"/>
              </a:rPr>
              <a:t> ملكاً لهم.</a:t>
            </a:r>
          </a:p>
          <a:p>
            <a:pPr marL="342900" indent="-3429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بعدها دخلت في حروب متتالية توسعت على أثرها الإمبراطورية الرومانية حتى وصلت بلاد الرافدين.</a:t>
            </a:r>
          </a:p>
          <a:p>
            <a:pPr marL="342900" indent="-3429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عام 58 ق.م: أضيفت مصر للإمبراطورية.</a:t>
            </a:r>
          </a:p>
          <a:p>
            <a:pPr marL="342900" indent="-3429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عام 43 م: أصبحت بريطانيا تابعة للإمبراطورية الرومانية.</a:t>
            </a:r>
          </a:p>
          <a:p>
            <a:pPr marL="342900" indent="-3429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القرن الرابع الميلادي: هو بداية النهاية لهذه الإمبراطورية، حيث انقسمت إلى قسم شرقي وغربي وكانت بيزنطة عاصمة القسم الشرقي</a:t>
            </a:r>
          </a:p>
          <a:p>
            <a:pPr marL="342900" indent="-3429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عام 475 م: تم القضاء على الإمبراطورية بشمل نهائي بعد هجوم البربر عليهم.</a:t>
            </a:r>
            <a:endParaRPr lang="ar-SA" sz="2400" dirty="0" smtClean="0">
              <a:latin typeface="Traditional Arabic" panose="02020603050405020304" pitchFamily="18" charset="-78"/>
              <a:cs typeface="Traditional Arabic" panose="02020603050405020304" pitchFamily="18" charset="-78"/>
            </a:endParaRPr>
          </a:p>
          <a:p>
            <a:pPr algn="r" rtl="1">
              <a:lnSpc>
                <a:spcPct val="150000"/>
              </a:lnSpc>
            </a:pPr>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467319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2118" y="228601"/>
            <a:ext cx="11734800" cy="2031325"/>
          </a:xfrm>
          <a:prstGeom prst="rect">
            <a:avLst/>
          </a:prstGeom>
          <a:noFill/>
        </p:spPr>
        <p:txBody>
          <a:bodyPr wrap="square" rtlCol="1">
            <a:spAutoFit/>
          </a:bodyPr>
          <a:lstStyle/>
          <a:p>
            <a:pPr algn="r" rtl="1">
              <a:lnSpc>
                <a:spcPct val="150000"/>
              </a:lnSpc>
            </a:pPr>
            <a:r>
              <a:rPr lang="ar-SA" sz="2800" b="1" u="sng" dirty="0" smtClean="0">
                <a:latin typeface="Traditional Arabic" panose="02020603050405020304" pitchFamily="18" charset="-78"/>
                <a:cs typeface="Traditional Arabic" panose="02020603050405020304" pitchFamily="18" charset="-78"/>
              </a:rPr>
              <a:t>2- العوامل المؤثرة على الحضارة الرومانية:</a:t>
            </a:r>
          </a:p>
          <a:p>
            <a:pPr algn="r" rtl="1">
              <a:lnSpc>
                <a:spcPct val="150000"/>
              </a:lnSpc>
            </a:pPr>
            <a:r>
              <a:rPr lang="ar-SA" sz="2800" u="sng" dirty="0" smtClean="0">
                <a:latin typeface="Traditional Arabic" panose="02020603050405020304" pitchFamily="18" charset="-78"/>
                <a:cs typeface="Traditional Arabic" panose="02020603050405020304" pitchFamily="18" charset="-78"/>
              </a:rPr>
              <a:t>ب. العوامل الجغرافية:</a:t>
            </a:r>
            <a:r>
              <a:rPr lang="ar-SA" sz="2800" dirty="0" smtClean="0">
                <a:latin typeface="Traditional Arabic" panose="02020603050405020304" pitchFamily="18" charset="-78"/>
                <a:cs typeface="Traditional Arabic" panose="02020603050405020304" pitchFamily="18" charset="-78"/>
              </a:rPr>
              <a:t> لقد ساعد موقع إيطاليا في وسط البحر المتوسط على نشر فنونها وتبادل التأثيرات المختلفة على جميع الحضارات المعاصرة كما وصل تأثيرها إلى غرب آسيا وشمال أفريقيا. </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39023" y="2137062"/>
            <a:ext cx="6416754" cy="4159827"/>
          </a:xfrm>
          <a:prstGeom prst="rect">
            <a:avLst/>
          </a:prstGeom>
        </p:spPr>
      </p:pic>
    </p:spTree>
    <p:extLst>
      <p:ext uri="{BB962C8B-B14F-4D97-AF65-F5344CB8AC3E}">
        <p14:creationId xmlns:p14="http://schemas.microsoft.com/office/powerpoint/2010/main" val="7921069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4301"/>
            <a:ext cx="12192000" cy="2677656"/>
          </a:xfrm>
          <a:prstGeom prst="rect">
            <a:avLst/>
          </a:prstGeom>
          <a:noFill/>
        </p:spPr>
        <p:txBody>
          <a:bodyPr wrap="square" rtlCol="1">
            <a:spAutoFit/>
          </a:bodyPr>
          <a:lstStyle/>
          <a:p>
            <a:pPr algn="r">
              <a:lnSpc>
                <a:spcPct val="150000"/>
              </a:lnSpc>
            </a:pPr>
            <a:r>
              <a:rPr lang="ar-SA" sz="2800" b="1" u="sng" dirty="0" smtClean="0">
                <a:latin typeface="Traditional Arabic" panose="02020603050405020304" pitchFamily="18" charset="-78"/>
                <a:cs typeface="Traditional Arabic" panose="02020603050405020304" pitchFamily="18" charset="-78"/>
              </a:rPr>
              <a:t>2- العوامل المؤثرة على الحضارة الرومانية:</a:t>
            </a:r>
          </a:p>
          <a:p>
            <a:pPr algn="just" rtl="1">
              <a:lnSpc>
                <a:spcPct val="150000"/>
              </a:lnSpc>
            </a:pPr>
            <a:r>
              <a:rPr lang="ar-SA" sz="2800" u="sng" dirty="0" smtClean="0">
                <a:latin typeface="Traditional Arabic" panose="02020603050405020304" pitchFamily="18" charset="-78"/>
                <a:cs typeface="Traditional Arabic" panose="02020603050405020304" pitchFamily="18" charset="-78"/>
              </a:rPr>
              <a:t>ج. العوامل المناخية:</a:t>
            </a:r>
            <a:r>
              <a:rPr lang="ar-SA" sz="2800" dirty="0" smtClean="0">
                <a:latin typeface="Traditional Arabic" panose="02020603050405020304" pitchFamily="18" charset="-78"/>
                <a:cs typeface="Traditional Arabic" panose="02020603050405020304" pitchFamily="18" charset="-78"/>
              </a:rPr>
              <a:t> تتميز إيطاليا بالمناخ المعتدل في شمالها والحار نسبياً في بعض المناطق الجنوبية منها، وهذا التنوع أدى ظهور مباني معمارية مختلفة </a:t>
            </a:r>
            <a:r>
              <a:rPr lang="ar-SA" sz="2800" dirty="0" err="1" smtClean="0">
                <a:latin typeface="Traditional Arabic" panose="02020603050405020304" pitchFamily="18" charset="-78"/>
                <a:cs typeface="Traditional Arabic" panose="02020603050405020304" pitchFamily="18" charset="-78"/>
              </a:rPr>
              <a:t>تتلائم</a:t>
            </a:r>
            <a:r>
              <a:rPr lang="ar-SA" sz="2800" dirty="0" smtClean="0">
                <a:latin typeface="Traditional Arabic" panose="02020603050405020304" pitchFamily="18" charset="-78"/>
                <a:cs typeface="Traditional Arabic" panose="02020603050405020304" pitchFamily="18" charset="-78"/>
              </a:rPr>
              <a:t> مع ظروف المناطق المناخية المختلفة.</a:t>
            </a:r>
          </a:p>
          <a:p>
            <a:pPr algn="ctr">
              <a:lnSpc>
                <a:spcPct val="150000"/>
              </a:lnSpc>
            </a:pPr>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5462429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249383"/>
            <a:ext cx="11734800" cy="4616648"/>
          </a:xfrm>
          <a:prstGeom prst="rect">
            <a:avLst/>
          </a:prstGeom>
          <a:noFill/>
        </p:spPr>
        <p:txBody>
          <a:bodyPr wrap="square" rtlCol="1">
            <a:spAutoFit/>
          </a:bodyPr>
          <a:lstStyle/>
          <a:p>
            <a:pPr algn="just">
              <a:lnSpc>
                <a:spcPct val="150000"/>
              </a:lnSpc>
            </a:pPr>
            <a:r>
              <a:rPr lang="ar-SA" sz="2800" b="1" u="sng" dirty="0" smtClean="0">
                <a:latin typeface="Traditional Arabic" panose="02020603050405020304" pitchFamily="18" charset="-78"/>
                <a:cs typeface="Traditional Arabic" panose="02020603050405020304" pitchFamily="18" charset="-78"/>
              </a:rPr>
              <a:t>2- العوامل المؤثرة على الحضارة الرومانية:</a:t>
            </a:r>
          </a:p>
          <a:p>
            <a:pPr algn="just" rtl="1">
              <a:lnSpc>
                <a:spcPct val="150000"/>
              </a:lnSpc>
            </a:pPr>
            <a:r>
              <a:rPr lang="ar-SA" sz="2800" u="sng" dirty="0" smtClean="0">
                <a:latin typeface="Traditional Arabic" panose="02020603050405020304" pitchFamily="18" charset="-78"/>
                <a:cs typeface="Traditional Arabic" panose="02020603050405020304" pitchFamily="18" charset="-78"/>
              </a:rPr>
              <a:t>د. العوامل الجيولوجية:</a:t>
            </a:r>
            <a:r>
              <a:rPr lang="ar-SA" sz="2800" dirty="0" smtClean="0">
                <a:latin typeface="Traditional Arabic" panose="02020603050405020304" pitchFamily="18" charset="-78"/>
                <a:cs typeface="Traditional Arabic" panose="02020603050405020304" pitchFamily="18" charset="-78"/>
              </a:rPr>
              <a:t> إن الطبيعة في إيطاليا تختلف عنها في اليونان ما أثر ذلك </a:t>
            </a:r>
            <a:r>
              <a:rPr lang="ar-SA" sz="2800" dirty="0" smtClean="0">
                <a:latin typeface="Traditional Arabic" panose="02020603050405020304" pitchFamily="18" charset="-78"/>
                <a:cs typeface="Traditional Arabic" panose="02020603050405020304" pitchFamily="18" charset="-78"/>
              </a:rPr>
              <a:t>بشكل </a:t>
            </a:r>
            <a:r>
              <a:rPr lang="ar-SA" sz="2800" dirty="0" smtClean="0">
                <a:latin typeface="Traditional Arabic" panose="02020603050405020304" pitchFamily="18" charset="-78"/>
                <a:cs typeface="Traditional Arabic" panose="02020603050405020304" pitchFamily="18" charset="-78"/>
              </a:rPr>
              <a:t>واضح على العمارة الرومانية وخصوصاً في مواد البناء، فلم يعتمد الرومان على الحجر فقط والرخام مثل الاغريق، بل استخدموا الطوب والفخار والقرميد. كما أن البراكين التي كانت تشتهر بها المنطقة ساهمت في إيجاد مونة تشبه الإسمنت الحالي، لذا فقد تميزت العمارة الرومانية باستخدامها ما يشبه الخرسانة في وقتنا الحالي </a:t>
            </a:r>
            <a:r>
              <a:rPr lang="ar-SA" sz="2800" dirty="0" err="1" smtClean="0">
                <a:latin typeface="Traditional Arabic" panose="02020603050405020304" pitchFamily="18" charset="-78"/>
                <a:cs typeface="Traditional Arabic" panose="02020603050405020304" pitchFamily="18" charset="-78"/>
              </a:rPr>
              <a:t>وتكسية</a:t>
            </a:r>
            <a:r>
              <a:rPr lang="ar-SA" sz="2800" dirty="0" smtClean="0">
                <a:latin typeface="Traditional Arabic" panose="02020603050405020304" pitchFamily="18" charset="-78"/>
                <a:cs typeface="Traditional Arabic" panose="02020603050405020304" pitchFamily="18" charset="-78"/>
              </a:rPr>
              <a:t> الجدران بالرخام والحجر </a:t>
            </a:r>
            <a:r>
              <a:rPr lang="ar-SA" sz="2800" dirty="0" smtClean="0">
                <a:latin typeface="Traditional Arabic" panose="02020603050405020304" pitchFamily="18" charset="-78"/>
                <a:cs typeface="Traditional Arabic" panose="02020603050405020304" pitchFamily="18" charset="-78"/>
              </a:rPr>
              <a:t>لإخفاء </a:t>
            </a:r>
            <a:r>
              <a:rPr lang="ar-SA" sz="2800" dirty="0" smtClean="0">
                <a:latin typeface="Traditional Arabic" panose="02020603050405020304" pitchFamily="18" charset="-78"/>
                <a:cs typeface="Traditional Arabic" panose="02020603050405020304" pitchFamily="18" charset="-78"/>
              </a:rPr>
              <a:t>الخرسانة، وهذا بالطبع أعطى العمارة الرومانية ميزة عمل الأسقف ذات </a:t>
            </a:r>
            <a:r>
              <a:rPr lang="ar-SA" sz="2800" dirty="0" smtClean="0">
                <a:latin typeface="Traditional Arabic" panose="02020603050405020304" pitchFamily="18" charset="-78"/>
                <a:cs typeface="Traditional Arabic" panose="02020603050405020304" pitchFamily="18" charset="-78"/>
              </a:rPr>
              <a:t>البحور الكبيرة</a:t>
            </a:r>
            <a:r>
              <a:rPr lang="ar-SA" sz="2800" dirty="0" smtClean="0">
                <a:latin typeface="Traditional Arabic" panose="02020603050405020304" pitchFamily="18" charset="-78"/>
                <a:cs typeface="Traditional Arabic" panose="02020603050405020304" pitchFamily="18" charset="-78"/>
              </a:rPr>
              <a:t>.</a:t>
            </a:r>
          </a:p>
          <a:p>
            <a:pPr algn="just">
              <a:lnSpc>
                <a:spcPct val="150000"/>
              </a:lnSpc>
            </a:pPr>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2224367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228600"/>
            <a:ext cx="11734800" cy="2677656"/>
          </a:xfrm>
          <a:prstGeom prst="rect">
            <a:avLst/>
          </a:prstGeom>
          <a:noFill/>
        </p:spPr>
        <p:txBody>
          <a:bodyPr wrap="square" rtlCol="1">
            <a:spAutoFit/>
          </a:bodyPr>
          <a:lstStyle/>
          <a:p>
            <a:pPr algn="r">
              <a:lnSpc>
                <a:spcPct val="150000"/>
              </a:lnSpc>
            </a:pPr>
            <a:r>
              <a:rPr lang="ar-SA" sz="2800" b="1" u="sng" dirty="0" smtClean="0">
                <a:latin typeface="Traditional Arabic" panose="02020603050405020304" pitchFamily="18" charset="-78"/>
                <a:cs typeface="Traditional Arabic" panose="02020603050405020304" pitchFamily="18" charset="-78"/>
              </a:rPr>
              <a:t>2- العوامل المؤثرة على الحضارة الرومانية:</a:t>
            </a:r>
          </a:p>
          <a:p>
            <a:pPr algn="r" rtl="1">
              <a:lnSpc>
                <a:spcPct val="150000"/>
              </a:lnSpc>
            </a:pPr>
            <a:r>
              <a:rPr lang="ar-SA" sz="2800" u="sng" dirty="0" smtClean="0">
                <a:latin typeface="Traditional Arabic" panose="02020603050405020304" pitchFamily="18" charset="-78"/>
                <a:cs typeface="Traditional Arabic" panose="02020603050405020304" pitchFamily="18" charset="-78"/>
              </a:rPr>
              <a:t>هـ. العوامل الدينية:</a:t>
            </a:r>
            <a:r>
              <a:rPr lang="ar-SA" sz="2800" dirty="0" smtClean="0">
                <a:latin typeface="Traditional Arabic" panose="02020603050405020304" pitchFamily="18" charset="-78"/>
                <a:cs typeface="Traditional Arabic" panose="02020603050405020304" pitchFamily="18" charset="-78"/>
              </a:rPr>
              <a:t> - لم يكن للدين تأثير كبير على العمارة الرومانية، وكان الإمبراطور هو الحاكم الأعلى وراعي الدين. </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بسبب عدم الاهتمام بالدين فقد ظهرت العديد من المباني العامة مثل </a:t>
            </a:r>
            <a:r>
              <a:rPr lang="ar-SA" sz="2800" dirty="0" err="1" smtClean="0">
                <a:latin typeface="Traditional Arabic" panose="02020603050405020304" pitchFamily="18" charset="-78"/>
                <a:cs typeface="Traditional Arabic" panose="02020603050405020304" pitchFamily="18" charset="-78"/>
              </a:rPr>
              <a:t>الكولوسيوم</a:t>
            </a:r>
            <a:r>
              <a:rPr lang="ar-SA" sz="2800" dirty="0" smtClean="0">
                <a:latin typeface="Traditional Arabic" panose="02020603050405020304" pitchFamily="18" charset="-78"/>
                <a:cs typeface="Traditional Arabic" panose="02020603050405020304" pitchFamily="18" charset="-78"/>
              </a:rPr>
              <a:t> </a:t>
            </a:r>
            <a:r>
              <a:rPr lang="ar-SA" sz="2800" dirty="0" err="1" smtClean="0">
                <a:latin typeface="Traditional Arabic" panose="02020603050405020304" pitchFamily="18" charset="-78"/>
                <a:cs typeface="Traditional Arabic" panose="02020603050405020304" pitchFamily="18" charset="-78"/>
              </a:rPr>
              <a:t>والبازيليكا</a:t>
            </a:r>
            <a:r>
              <a:rPr lang="ar-SA" sz="2800" dirty="0" smtClean="0">
                <a:latin typeface="Traditional Arabic" panose="02020603050405020304" pitchFamily="18" charset="-78"/>
                <a:cs typeface="Traditional Arabic" panose="02020603050405020304" pitchFamily="18" charset="-78"/>
              </a:rPr>
              <a:t>. </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كان الشعب الروماني يحب المرح واللهو وكان في نفس الوقت مطيع بشكل صارم.</a:t>
            </a:r>
          </a:p>
        </p:txBody>
      </p:sp>
    </p:spTree>
    <p:extLst>
      <p:ext uri="{BB962C8B-B14F-4D97-AF65-F5344CB8AC3E}">
        <p14:creationId xmlns:p14="http://schemas.microsoft.com/office/powerpoint/2010/main" val="3661467105"/>
      </p:ext>
    </p:extLst>
  </p:cSld>
  <p:clrMapOvr>
    <a:masterClrMapping/>
  </p:clrMapOvr>
</p:sld>
</file>

<file path=ppt/theme/theme1.xml><?xml version="1.0" encoding="utf-8"?>
<a:theme xmlns:a="http://schemas.openxmlformats.org/drawingml/2006/main" name="Headlines">
  <a:themeElements>
    <a:clrScheme name="Yellow Orang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Headlines">
      <a:majorFont>
        <a:latin typeface="Century Schoolbook" panose="02040604050505020304"/>
        <a:ea typeface=""/>
        <a:cs typeface=""/>
        <a:font script="Jpan" typeface="メイリオ"/>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eadlines">
      <a:fillStyleLst>
        <a:solidFill>
          <a:schemeClr val="phClr"/>
        </a:solidFill>
        <a:solidFill>
          <a:schemeClr val="phClr">
            <a:tint val="67000"/>
            <a:satMod val="105000"/>
          </a:schemeClr>
        </a:solidFill>
        <a:gradFill rotWithShape="1">
          <a:gsLst>
            <a:gs pos="0">
              <a:schemeClr val="phClr">
                <a:tint val="100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6350" cap="flat" cmpd="sng" algn="in">
          <a:solidFill>
            <a:schemeClr val="phClr"/>
          </a:solidFill>
          <a:prstDash val="solid"/>
        </a:ln>
        <a:ln w="12700" cap="flat" cmpd="sng" algn="in">
          <a:solidFill>
            <a:schemeClr val="phClr"/>
          </a:solidFill>
          <a:prstDash val="solid"/>
        </a:ln>
        <a:ln w="19050" cap="flat" cmpd="sng" algn="in">
          <a:solidFill>
            <a:schemeClr val="phClr">
              <a:satMod val="150000"/>
            </a:schemeClr>
          </a:solidFill>
          <a:prstDash val="solid"/>
        </a:ln>
      </a:lnStyleLst>
      <a:effectStyleLst>
        <a:effectStyle>
          <a:effectLst/>
        </a:effectStyle>
        <a:effectStyle>
          <a:effectLst/>
        </a:effectStyle>
        <a:effectStyle>
          <a:effectLst>
            <a:innerShdw blurRad="88900" dist="25400" dir="10800000">
              <a:srgbClr val="000000">
                <a:alpha val="25000"/>
              </a:srgbClr>
            </a:innerShdw>
            <a:outerShdw blurRad="25400" dist="25400" dir="5400000" rotWithShape="0">
              <a:srgbClr val="FFFFFF">
                <a:alpha val="1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eadlines" id="{3841520A-25F2-4EB8-BE4C-611DB5ABEED9}" vid="{ECD25A4C-D97E-4C12-84B1-63580BFFAEEB}"/>
    </a:ext>
  </a:extLst>
</a:theme>
</file>

<file path=docProps/app.xml><?xml version="1.0" encoding="utf-8"?>
<Properties xmlns="http://schemas.openxmlformats.org/officeDocument/2006/extended-properties" xmlns:vt="http://schemas.openxmlformats.org/officeDocument/2006/docPropsVTypes">
  <Template/>
  <TotalTime>283</TotalTime>
  <Words>937</Words>
  <Application>Microsoft Office PowerPoint</Application>
  <PresentationFormat>Widescreen</PresentationFormat>
  <Paragraphs>67</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Century Schoolbook</vt:lpstr>
      <vt:lpstr>Corbel</vt:lpstr>
      <vt:lpstr>Tahoma</vt:lpstr>
      <vt:lpstr>Traditional Arabic</vt:lpstr>
      <vt:lpstr>Headlines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Abdulrahman A Alsuhaibani</dc:creator>
  <cp:lastModifiedBy>Abdulrahman A Alsuhaibani</cp:lastModifiedBy>
  <cp:revision>18</cp:revision>
  <dcterms:created xsi:type="dcterms:W3CDTF">2016-10-05T05:18:22Z</dcterms:created>
  <dcterms:modified xsi:type="dcterms:W3CDTF">2016-11-01T05:48:30Z</dcterms:modified>
</cp:coreProperties>
</file>