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10/17/2016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10/17/2016</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1" eaLnBrk="1" latinLnBrk="0" hangingPunct="1">
        <a:spcBef>
          <a:spcPct val="0"/>
        </a:spcBef>
        <a:buNone/>
        <a:defRPr sz="3600" kern="1200" cap="all">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12028" y="1473431"/>
            <a:ext cx="6380018" cy="3323987"/>
          </a:xfrm>
          <a:prstGeom prst="rect">
            <a:avLst/>
          </a:prstGeom>
          <a:noFill/>
        </p:spPr>
        <p:txBody>
          <a:bodyPr wrap="square" rtlCol="1">
            <a:spAutoFit/>
          </a:bodyPr>
          <a:lstStyle/>
          <a:p>
            <a:pPr algn="ctr">
              <a:lnSpc>
                <a:spcPct val="150000"/>
              </a:lnSpc>
            </a:pPr>
            <a:r>
              <a:rPr lang="ar-SA" sz="2800" dirty="0" smtClean="0">
                <a:latin typeface="Traditional Arabic" panose="02020603050405020304" pitchFamily="18" charset="-78"/>
                <a:cs typeface="Traditional Arabic" panose="02020603050405020304" pitchFamily="18" charset="-78"/>
              </a:rPr>
              <a:t>اليوم: الثلاثاء</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التاريخ: 10 / 1 / 1438هـ</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الساعة: 2  ظهراً</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المادة: 252 أثر – العمارة القديمة في الجزيرة العربية</a:t>
            </a:r>
          </a:p>
          <a:p>
            <a:pPr algn="ctr">
              <a:lnSpc>
                <a:spcPct val="150000"/>
              </a:lnSpc>
            </a:pPr>
            <a:r>
              <a:rPr lang="ar-SA" sz="2800" dirty="0" smtClean="0">
                <a:latin typeface="Traditional Arabic" panose="02020603050405020304" pitchFamily="18" charset="-78"/>
                <a:cs typeface="Traditional Arabic" panose="02020603050405020304" pitchFamily="18" charset="-78"/>
              </a:rPr>
              <a:t>الموضوع: لمحة عن عمارة بلاد الرافدين</a:t>
            </a:r>
          </a:p>
        </p:txBody>
      </p:sp>
    </p:spTree>
    <p:extLst>
      <p:ext uri="{BB962C8B-B14F-4D97-AF65-F5344CB8AC3E}">
        <p14:creationId xmlns:p14="http://schemas.microsoft.com/office/powerpoint/2010/main" val="23685454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5672" y="290945"/>
            <a:ext cx="8700227" cy="5909310"/>
          </a:xfrm>
          <a:prstGeom prst="rect">
            <a:avLst/>
          </a:prstGeom>
          <a:noFill/>
        </p:spPr>
        <p:txBody>
          <a:bodyPr wrap="square" rtlCol="1">
            <a:spAutoFit/>
          </a:bodyPr>
          <a:lstStyle/>
          <a:p>
            <a:pPr algn="r" rtl="1">
              <a:lnSpc>
                <a:spcPct val="150000"/>
              </a:lnSpc>
            </a:pPr>
            <a:r>
              <a:rPr lang="ar-SA" sz="2800" b="1" u="sng" dirty="0" smtClean="0">
                <a:latin typeface="Traditional Arabic" panose="02020603050405020304" pitchFamily="18" charset="-78"/>
                <a:cs typeface="Traditional Arabic" panose="02020603050405020304" pitchFamily="18" charset="-78"/>
              </a:rPr>
              <a:t>قانون حمورابي:</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صدر عام 1790 ق.م.</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يتكون من 282 مادة قانونية.</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كتب على عمود طوله مترين ونصف تقريباً.</a:t>
            </a:r>
          </a:p>
          <a:p>
            <a:pPr marL="457200" indent="-457200" algn="just"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المادتين 229 – 230: إذا بنى بنّاءً بيتاً لرجل ولم يتقن عمله وانهار البيت الذي بناه وسبب قتل صاحب البيت يقتل ذلك البنّاء، فإذا تسبب بقتل صاحب البيت يقتل ابن البنّاء.</a:t>
            </a:r>
            <a:endParaRPr lang="ar-SA" sz="2800" dirty="0">
              <a:latin typeface="Traditional Arabic" panose="02020603050405020304" pitchFamily="18" charset="-78"/>
              <a:cs typeface="Traditional Arabic" panose="02020603050405020304" pitchFamily="18" charset="-78"/>
            </a:endParaRPr>
          </a:p>
          <a:p>
            <a:pPr algn="r">
              <a:lnSpc>
                <a:spcPct val="150000"/>
              </a:lnSpc>
            </a:pPr>
            <a:endParaRPr lang="ar-SA" sz="2800" u="sng" dirty="0" smtClean="0">
              <a:latin typeface="Traditional Arabic" panose="02020603050405020304" pitchFamily="18" charset="-78"/>
              <a:cs typeface="Traditional Arabic" panose="02020603050405020304" pitchFamily="18" charset="-78"/>
            </a:endParaRPr>
          </a:p>
          <a:p>
            <a:pPr algn="ctr">
              <a:lnSpc>
                <a:spcPct val="150000"/>
              </a:lnSpc>
            </a:pPr>
            <a:endParaRPr lang="ar-SA" sz="2800" dirty="0" smtClean="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0646" y="170113"/>
            <a:ext cx="2733236" cy="6687887"/>
          </a:xfrm>
          <a:prstGeom prst="rect">
            <a:avLst/>
          </a:prstGeom>
        </p:spPr>
      </p:pic>
    </p:spTree>
    <p:extLst>
      <p:ext uri="{BB962C8B-B14F-4D97-AF65-F5344CB8AC3E}">
        <p14:creationId xmlns:p14="http://schemas.microsoft.com/office/powerpoint/2010/main" val="5996076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0"/>
            <a:ext cx="11734800" cy="3970318"/>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3- تمهيد عن عمارة بلاد الرافدين:</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امتازت فراغات المباني بصغر مساحتها واستطالتها وذلك حتى يسهل تغطيتها </a:t>
            </a:r>
            <a:r>
              <a:rPr lang="ar-SA" sz="2800" dirty="0" err="1" smtClean="0">
                <a:latin typeface="Traditional Arabic" panose="02020603050405020304" pitchFamily="18" charset="-78"/>
                <a:cs typeface="Traditional Arabic" panose="02020603050405020304" pitchFamily="18" charset="-78"/>
              </a:rPr>
              <a:t>بقبوات</a:t>
            </a:r>
            <a:r>
              <a:rPr lang="ar-SA" sz="2800" dirty="0" smtClean="0">
                <a:latin typeface="Traditional Arabic" panose="02020603050405020304" pitchFamily="18" charset="-78"/>
                <a:cs typeface="Traditional Arabic" panose="02020603050405020304" pitchFamily="18" charset="-78"/>
              </a:rPr>
              <a:t>.</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بنيت المعابد على </a:t>
            </a:r>
            <a:r>
              <a:rPr lang="ar-SA" sz="2800" dirty="0" err="1" smtClean="0">
                <a:latin typeface="Traditional Arabic" panose="02020603050405020304" pitchFamily="18" charset="-78"/>
                <a:cs typeface="Traditional Arabic" panose="02020603050405020304" pitchFamily="18" charset="-78"/>
              </a:rPr>
              <a:t>زقورات</a:t>
            </a:r>
            <a:r>
              <a:rPr lang="ar-SA" sz="2800" dirty="0" smtClean="0">
                <a:latin typeface="Traditional Arabic" panose="02020603050405020304" pitchFamily="18" charset="-78"/>
                <a:cs typeface="Traditional Arabic" panose="02020603050405020304" pitchFamily="18" charset="-78"/>
              </a:rPr>
              <a:t> حتى تحميها من الفيضانات وتحقق فكرة السمو.</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كانت بلاد الرافدين كثيرة الحروب ما جعل المعماري يحقق شرط المتانة في زيادة سمك الحوائط. </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كانت القصور تتكون من ثلاثة أقسام وهي قسم الاستقبال، القسم الخاص، وقسم الخدمات. </a:t>
            </a:r>
          </a:p>
          <a:p>
            <a:pPr marL="457200" indent="-457200" algn="r">
              <a:lnSpc>
                <a:spcPct val="150000"/>
              </a:lnSpc>
              <a:buFontTx/>
              <a:buChar char="-"/>
            </a:pPr>
            <a:endParaRPr lang="ar-SA" sz="2800" dirty="0" smtClean="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6200" y="3439863"/>
            <a:ext cx="4239491" cy="3162660"/>
          </a:xfrm>
          <a:prstGeom prst="rect">
            <a:avLst/>
          </a:prstGeom>
        </p:spPr>
      </p:pic>
    </p:spTree>
    <p:extLst>
      <p:ext uri="{BB962C8B-B14F-4D97-AF65-F5344CB8AC3E}">
        <p14:creationId xmlns:p14="http://schemas.microsoft.com/office/powerpoint/2010/main" val="35833590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0"/>
            <a:ext cx="11734800" cy="2677656"/>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4- عناصر عمارة بلاد الرافدين:</a:t>
            </a:r>
          </a:p>
          <a:p>
            <a:pPr algn="r" rtl="1">
              <a:lnSpc>
                <a:spcPct val="150000"/>
              </a:lnSpc>
            </a:pPr>
            <a:r>
              <a:rPr lang="ar-SA" sz="2800" dirty="0" smtClean="0">
                <a:latin typeface="Traditional Arabic" panose="02020603050405020304" pitchFamily="18" charset="-78"/>
                <a:cs typeface="Traditional Arabic" panose="02020603050405020304" pitchFamily="18" charset="-78"/>
              </a:rPr>
              <a:t>أولاً: الأعمدة: - كان استخدام الأعمدة نادراً في </a:t>
            </a:r>
            <a:r>
              <a:rPr lang="ar-SA" sz="2800" dirty="0">
                <a:latin typeface="Traditional Arabic" panose="02020603050405020304" pitchFamily="18" charset="-78"/>
                <a:cs typeface="Traditional Arabic" panose="02020603050405020304" pitchFamily="18" charset="-78"/>
              </a:rPr>
              <a:t>بلاد الرافدين ما عدا العمارة الآشورية. </a:t>
            </a:r>
            <a:endParaRPr lang="ar-SA" sz="2800" dirty="0" smtClean="0">
              <a:latin typeface="Traditional Arabic" panose="02020603050405020304" pitchFamily="18" charset="-78"/>
              <a:cs typeface="Traditional Arabic" panose="02020603050405020304" pitchFamily="18" charset="-78"/>
            </a:endParaRP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كان العمود الآشوري يحتوي على القاعدة والبدن الذي يحتوي على تجاويف والتاج ذو الزخارف الحيوانية أو الآدمية.</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 كان استخدام الأعمدة جمالياً وليس إنشائياً. واقتصر استخدامها في المعابد والقصور.</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9654" y="2587336"/>
            <a:ext cx="2881611" cy="4160693"/>
          </a:xfrm>
          <a:prstGeom prst="rect">
            <a:avLst/>
          </a:prstGeom>
        </p:spPr>
      </p:pic>
    </p:spTree>
    <p:extLst>
      <p:ext uri="{BB962C8B-B14F-4D97-AF65-F5344CB8AC3E}">
        <p14:creationId xmlns:p14="http://schemas.microsoft.com/office/powerpoint/2010/main" val="32697817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0"/>
            <a:ext cx="11734800" cy="3323987"/>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4- عناصر عمارة بلاد الرافدين:</a:t>
            </a:r>
          </a:p>
          <a:p>
            <a:pPr algn="r" rtl="1">
              <a:lnSpc>
                <a:spcPct val="150000"/>
              </a:lnSpc>
            </a:pPr>
            <a:r>
              <a:rPr lang="ar-SA" sz="2800" dirty="0" smtClean="0">
                <a:latin typeface="Traditional Arabic" panose="02020603050405020304" pitchFamily="18" charset="-78"/>
                <a:cs typeface="Traditional Arabic" panose="02020603050405020304" pitchFamily="18" charset="-78"/>
              </a:rPr>
              <a:t>ثانياً: الدعامات: - كانت الدعامات هي التي تقوم مقام الأعمدة في الدور الإنشائي.</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كانت ذو أشكال مستطيلة أو بيضاوية بينما الدعامة تتكون من أربعة أشكال بيضاوية. </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مصنوعة من القرميد.</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يبلغ سمكها قرابة 180 سم.</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0525" y="2856634"/>
            <a:ext cx="3105150" cy="2952750"/>
          </a:xfrm>
          <a:prstGeom prst="rect">
            <a:avLst/>
          </a:prstGeom>
        </p:spPr>
      </p:pic>
    </p:spTree>
    <p:extLst>
      <p:ext uri="{BB962C8B-B14F-4D97-AF65-F5344CB8AC3E}">
        <p14:creationId xmlns:p14="http://schemas.microsoft.com/office/powerpoint/2010/main" val="2407137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0"/>
            <a:ext cx="11734800" cy="2031325"/>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4- عناصر عمارة بلاد الرافدين:</a:t>
            </a:r>
          </a:p>
          <a:p>
            <a:pPr algn="r" rtl="1">
              <a:lnSpc>
                <a:spcPct val="150000"/>
              </a:lnSpc>
            </a:pPr>
            <a:r>
              <a:rPr lang="ar-SA" sz="2800" dirty="0" smtClean="0">
                <a:latin typeface="Traditional Arabic" panose="02020603050405020304" pitchFamily="18" charset="-78"/>
                <a:cs typeface="Traditional Arabic" panose="02020603050405020304" pitchFamily="18" charset="-78"/>
              </a:rPr>
              <a:t>ثالثاً: الأسقف: الأسقف الشهيرة في هذه العمارة هي ما تم استخدامه في العمارة الآشورية، حيث كان نظام التسقيف يعتمد على القباب المصنوعة من الطوب العازل ضد الأمطار.</a:t>
            </a:r>
          </a:p>
        </p:txBody>
      </p:sp>
    </p:spTree>
    <p:extLst>
      <p:ext uri="{BB962C8B-B14F-4D97-AF65-F5344CB8AC3E}">
        <p14:creationId xmlns:p14="http://schemas.microsoft.com/office/powerpoint/2010/main" val="23316677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0"/>
            <a:ext cx="11734800" cy="3323987"/>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4- عناصر عمارة بلاد الرافدين:</a:t>
            </a:r>
          </a:p>
          <a:p>
            <a:pPr algn="r" rtl="1">
              <a:lnSpc>
                <a:spcPct val="150000"/>
              </a:lnSpc>
            </a:pPr>
            <a:r>
              <a:rPr lang="ar-SA" sz="2800" dirty="0" smtClean="0">
                <a:latin typeface="Traditional Arabic" panose="02020603050405020304" pitchFamily="18" charset="-78"/>
                <a:cs typeface="Traditional Arabic" panose="02020603050405020304" pitchFamily="18" charset="-78"/>
              </a:rPr>
              <a:t>رابعاً: الجدران: - معظم الجدران يتم بناؤها باستخدام الطوب سواء مغطى بالقرميد أو جفف بالشمس.</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بعض جدران القصور بنيت بالحجارة. </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الجدران التي تبنى باللبن كانت تكسى بألواح حجرية مزخرفة بزخارف تتعلق بالمبنى. </a:t>
            </a:r>
          </a:p>
          <a:p>
            <a:pPr marL="457200" indent="-457200" algn="r"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كانت الجدران ذات سماكة عالية تتراوح بين 2 – 6 متر وذات وظيفة انشائية.</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8773" y="3323987"/>
            <a:ext cx="4457700" cy="3153823"/>
          </a:xfrm>
          <a:prstGeom prst="rect">
            <a:avLst/>
          </a:prstGeom>
        </p:spPr>
      </p:pic>
    </p:spTree>
    <p:extLst>
      <p:ext uri="{BB962C8B-B14F-4D97-AF65-F5344CB8AC3E}">
        <p14:creationId xmlns:p14="http://schemas.microsoft.com/office/powerpoint/2010/main" val="3448386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0"/>
            <a:ext cx="11734800" cy="2677656"/>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4- عناصر عمارة بلاد الرافدين:</a:t>
            </a:r>
          </a:p>
          <a:p>
            <a:pPr algn="r" rtl="1">
              <a:lnSpc>
                <a:spcPct val="150000"/>
              </a:lnSpc>
            </a:pPr>
            <a:r>
              <a:rPr lang="ar-SA" sz="2800" dirty="0" smtClean="0">
                <a:latin typeface="Traditional Arabic" panose="02020603050405020304" pitchFamily="18" charset="-78"/>
                <a:cs typeface="Traditional Arabic" panose="02020603050405020304" pitchFamily="18" charset="-78"/>
              </a:rPr>
              <a:t>خامساً: الأساسات: اتسمت المباني </a:t>
            </a:r>
            <a:r>
              <a:rPr lang="ar-SA" sz="2800" dirty="0" err="1" smtClean="0">
                <a:latin typeface="Traditional Arabic" panose="02020603050405020304" pitchFamily="18" charset="-78"/>
                <a:cs typeface="Traditional Arabic" panose="02020603050405020304" pitchFamily="18" charset="-78"/>
              </a:rPr>
              <a:t>الرافدية</a:t>
            </a:r>
            <a:r>
              <a:rPr lang="ar-SA" sz="2800" dirty="0" smtClean="0">
                <a:latin typeface="Traditional Arabic" panose="02020603050405020304" pitchFamily="18" charset="-78"/>
                <a:cs typeface="Traditional Arabic" panose="02020603050405020304" pitchFamily="18" charset="-78"/>
              </a:rPr>
              <a:t> بكل أنواعها بسمة مشتركة وهي عدم استخدام الأساسات في بناء الجدران حيث كانوا يبنون على الأرض مباشرة بعد تسويتها بالقدر الكافي الذي يؤمن توازن المبنى، أما المباني المهمة فكانت تشيد على مصاطب صناعية.</a:t>
            </a:r>
          </a:p>
        </p:txBody>
      </p:sp>
    </p:spTree>
    <p:extLst>
      <p:ext uri="{BB962C8B-B14F-4D97-AF65-F5344CB8AC3E}">
        <p14:creationId xmlns:p14="http://schemas.microsoft.com/office/powerpoint/2010/main" val="719576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2509" y="-72736"/>
            <a:ext cx="11734800" cy="5262979"/>
          </a:xfrm>
          <a:prstGeom prst="rect">
            <a:avLst/>
          </a:prstGeom>
          <a:noFill/>
        </p:spPr>
        <p:txBody>
          <a:bodyPr wrap="square" rtlCol="1">
            <a:spAutoFit/>
          </a:bodyPr>
          <a:lstStyle/>
          <a:p>
            <a:pPr algn="r" rtl="1">
              <a:lnSpc>
                <a:spcPct val="150000"/>
              </a:lnSpc>
            </a:pPr>
            <a:r>
              <a:rPr lang="ar-SA" sz="2800" b="1" u="sng" dirty="0" smtClean="0">
                <a:latin typeface="Traditional Arabic" panose="02020603050405020304" pitchFamily="18" charset="-78"/>
                <a:cs typeface="Traditional Arabic" panose="02020603050405020304" pitchFamily="18" charset="-78"/>
              </a:rPr>
              <a:t>5- الدروس المستفادة من عمارة بلاد الرافدين:</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1- تنوع الأقوام الذين حكموا واستوطنوا هذه المنطقة ساعد على تنوع أنماط العمارة بعكس العمارة المصرية.</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2- نظراً لطبيعة المناخ الحار في بلاد الرافدين فقد فرض ذلك على المعماري استخدام نمط البناء المغلق على أفنية داخلية.</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3- نظراً لقلة الأحجار بسبب طبيعة المنطقة الجيولوجية فقد كانت المادة الرئيسية في البناء هي الطين ولذلك اندثرت العديد من آثار هذه المنطقة.</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4- كان الغرض من انشاء الأعمدة زخرفياً وليس انشائياً وليس لها طرز واضحة كما في العمارة المصرية.</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5- تميزت العمارة في هذه المنطقة باستخدام القبب في التسقيف ويمكن القول بأن العمارة الرومانية تأثرت بهذا النمط.</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6- تعد العمارة في بلاد الرافدين من أقدم العمارات إن لم تكن أقدمها في استخدام العقود النصف دائرية ووضعوه في الفتحات والمداخل.</a:t>
            </a:r>
          </a:p>
          <a:p>
            <a:pPr algn="r" rtl="1">
              <a:lnSpc>
                <a:spcPct val="150000"/>
              </a:lnSpc>
            </a:pPr>
            <a:r>
              <a:rPr lang="ar-SA" sz="2400" dirty="0" smtClean="0">
                <a:latin typeface="Traditional Arabic" panose="02020603050405020304" pitchFamily="18" charset="-78"/>
                <a:cs typeface="Traditional Arabic" panose="02020603050405020304" pitchFamily="18" charset="-78"/>
              </a:rPr>
              <a:t>7- اغلب المعابد بنيت على </a:t>
            </a:r>
            <a:r>
              <a:rPr lang="ar-SA" sz="2400" dirty="0" err="1" smtClean="0">
                <a:latin typeface="Traditional Arabic" panose="02020603050405020304" pitchFamily="18" charset="-78"/>
                <a:cs typeface="Traditional Arabic" panose="02020603050405020304" pitchFamily="18" charset="-78"/>
              </a:rPr>
              <a:t>زقورات</a:t>
            </a:r>
            <a:r>
              <a:rPr lang="ar-SA" sz="2400" dirty="0" smtClean="0">
                <a:latin typeface="Traditional Arabic" panose="02020603050405020304" pitchFamily="18" charset="-78"/>
                <a:cs typeface="Traditional Arabic" panose="02020603050405020304" pitchFamily="18" charset="-78"/>
              </a:rPr>
              <a:t> فأصبحت مناسبة من حيث الوظيفة ومحققة فكرة العلامات المرئية في خط أفق المدينة.</a:t>
            </a:r>
          </a:p>
          <a:p>
            <a:pPr marL="457200" indent="-457200" algn="r" rtl="1">
              <a:lnSpc>
                <a:spcPct val="150000"/>
              </a:lnSpc>
              <a:buFontTx/>
              <a:buChar char="-"/>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873023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95157" y="779317"/>
            <a:ext cx="6380018" cy="5478423"/>
          </a:xfrm>
          <a:prstGeom prst="rect">
            <a:avLst/>
          </a:prstGeom>
          <a:noFill/>
        </p:spPr>
        <p:txBody>
          <a:bodyPr wrap="square" rtlCol="1">
            <a:spAutoFit/>
          </a:bodyPr>
          <a:lstStyle/>
          <a:p>
            <a:pPr algn="ctr">
              <a:lnSpc>
                <a:spcPct val="150000"/>
              </a:lnSpc>
            </a:pPr>
            <a:r>
              <a:rPr lang="ar-SA" sz="2800" dirty="0" smtClean="0">
                <a:latin typeface="Traditional Arabic" panose="02020603050405020304" pitchFamily="18" charset="-78"/>
                <a:cs typeface="Traditional Arabic" panose="02020603050405020304" pitchFamily="18" charset="-78"/>
              </a:rPr>
              <a:t>موضوعات المحاضرة: </a:t>
            </a:r>
          </a:p>
          <a:p>
            <a:pPr algn="ctr"/>
            <a:r>
              <a:rPr lang="ar-SA" sz="2800" dirty="0" smtClean="0">
                <a:latin typeface="Traditional Arabic" panose="02020603050405020304" pitchFamily="18" charset="-78"/>
                <a:cs typeface="Traditional Arabic" panose="02020603050405020304" pitchFamily="18" charset="-78"/>
              </a:rPr>
              <a:t>1- نبذة عن حضارة بلاد الرافدين</a:t>
            </a:r>
          </a:p>
          <a:p>
            <a:pPr algn="ctr"/>
            <a:r>
              <a:rPr lang="ar-SA" sz="2800" dirty="0" smtClean="0">
                <a:latin typeface="Traditional Arabic" panose="02020603050405020304" pitchFamily="18" charset="-78"/>
                <a:cs typeface="Traditional Arabic" panose="02020603050405020304" pitchFamily="18" charset="-78"/>
              </a:rPr>
              <a:t>2- العوامل المؤثرة في عمارة بلاد الرافدين</a:t>
            </a:r>
          </a:p>
          <a:p>
            <a:pPr algn="ctr"/>
            <a:r>
              <a:rPr lang="ar-SA" sz="2800" dirty="0" smtClean="0">
                <a:latin typeface="Traditional Arabic" panose="02020603050405020304" pitchFamily="18" charset="-78"/>
                <a:cs typeface="Traditional Arabic" panose="02020603050405020304" pitchFamily="18" charset="-78"/>
              </a:rPr>
              <a:t>أ. العوامل التاريخية</a:t>
            </a:r>
          </a:p>
          <a:p>
            <a:pPr algn="ctr"/>
            <a:r>
              <a:rPr lang="ar-SA" sz="2800" dirty="0" smtClean="0">
                <a:latin typeface="Traditional Arabic" panose="02020603050405020304" pitchFamily="18" charset="-78"/>
                <a:cs typeface="Traditional Arabic" panose="02020603050405020304" pitchFamily="18" charset="-78"/>
              </a:rPr>
              <a:t>ب. العوامل الجغرافية</a:t>
            </a:r>
          </a:p>
          <a:p>
            <a:pPr algn="ctr"/>
            <a:r>
              <a:rPr lang="ar-SA" sz="2800" dirty="0" smtClean="0">
                <a:latin typeface="Traditional Arabic" panose="02020603050405020304" pitchFamily="18" charset="-78"/>
                <a:cs typeface="Traditional Arabic" panose="02020603050405020304" pitchFamily="18" charset="-78"/>
              </a:rPr>
              <a:t>ج. العوامل المناخية</a:t>
            </a:r>
          </a:p>
          <a:p>
            <a:pPr algn="ctr"/>
            <a:r>
              <a:rPr lang="ar-SA" sz="2800" dirty="0" smtClean="0">
                <a:latin typeface="Traditional Arabic" panose="02020603050405020304" pitchFamily="18" charset="-78"/>
                <a:cs typeface="Traditional Arabic" panose="02020603050405020304" pitchFamily="18" charset="-78"/>
              </a:rPr>
              <a:t>د. العوامل الجيولوجية</a:t>
            </a:r>
          </a:p>
          <a:p>
            <a:pPr algn="ctr"/>
            <a:r>
              <a:rPr lang="ar-SA" sz="2800" dirty="0" smtClean="0">
                <a:latin typeface="Traditional Arabic" panose="02020603050405020304" pitchFamily="18" charset="-78"/>
                <a:cs typeface="Traditional Arabic" panose="02020603050405020304" pitchFamily="18" charset="-78"/>
              </a:rPr>
              <a:t>هـ. العوامل الدينية</a:t>
            </a:r>
          </a:p>
          <a:p>
            <a:pPr algn="ctr"/>
            <a:r>
              <a:rPr lang="ar-SA" sz="2800" dirty="0" smtClean="0">
                <a:latin typeface="Traditional Arabic" panose="02020603050405020304" pitchFamily="18" charset="-78"/>
                <a:cs typeface="Traditional Arabic" panose="02020603050405020304" pitchFamily="18" charset="-78"/>
              </a:rPr>
              <a:t>3- تمهيد عن عمارة بلاد الرافدين</a:t>
            </a:r>
          </a:p>
          <a:p>
            <a:pPr algn="ctr"/>
            <a:r>
              <a:rPr lang="ar-SA" sz="2800" dirty="0" smtClean="0">
                <a:latin typeface="Traditional Arabic" panose="02020603050405020304" pitchFamily="18" charset="-78"/>
                <a:cs typeface="Traditional Arabic" panose="02020603050405020304" pitchFamily="18" charset="-78"/>
              </a:rPr>
              <a:t>4- عناصر </a:t>
            </a:r>
            <a:r>
              <a:rPr lang="ar-SA" sz="2800" dirty="0">
                <a:latin typeface="Traditional Arabic" panose="02020603050405020304" pitchFamily="18" charset="-78"/>
                <a:cs typeface="Traditional Arabic" panose="02020603050405020304" pitchFamily="18" charset="-78"/>
              </a:rPr>
              <a:t>عمارة بلاد الرافدين</a:t>
            </a:r>
            <a:endParaRPr lang="ar-SA" sz="2800" dirty="0" smtClean="0">
              <a:latin typeface="Traditional Arabic" panose="02020603050405020304" pitchFamily="18" charset="-78"/>
              <a:cs typeface="Traditional Arabic" panose="02020603050405020304" pitchFamily="18" charset="-78"/>
            </a:endParaRPr>
          </a:p>
          <a:p>
            <a:pPr algn="ctr"/>
            <a:r>
              <a:rPr lang="ar-SA" sz="2800" dirty="0" smtClean="0">
                <a:latin typeface="Traditional Arabic" panose="02020603050405020304" pitchFamily="18" charset="-78"/>
                <a:cs typeface="Traditional Arabic" panose="02020603050405020304" pitchFamily="18" charset="-78"/>
              </a:rPr>
              <a:t>5- الدروس المستفادة من </a:t>
            </a:r>
            <a:r>
              <a:rPr lang="ar-SA" sz="2800" dirty="0">
                <a:latin typeface="Traditional Arabic" panose="02020603050405020304" pitchFamily="18" charset="-78"/>
                <a:cs typeface="Traditional Arabic" panose="02020603050405020304" pitchFamily="18" charset="-78"/>
              </a:rPr>
              <a:t>عمارة بلاد الرافدين</a:t>
            </a:r>
            <a:endParaRPr lang="ar-SA" sz="2800" dirty="0" smtClean="0">
              <a:latin typeface="Traditional Arabic" panose="02020603050405020304" pitchFamily="18" charset="-78"/>
              <a:cs typeface="Traditional Arabic" panose="02020603050405020304" pitchFamily="18" charset="-78"/>
            </a:endParaRPr>
          </a:p>
          <a:p>
            <a:pPr algn="ct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637086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54827" y="2005446"/>
            <a:ext cx="7626928" cy="2031325"/>
          </a:xfrm>
          <a:prstGeom prst="rect">
            <a:avLst/>
          </a:prstGeom>
          <a:noFill/>
        </p:spPr>
        <p:txBody>
          <a:bodyPr wrap="square" rtlCol="1">
            <a:spAutoFit/>
          </a:bodyPr>
          <a:lstStyle/>
          <a:p>
            <a:pPr algn="ctr"/>
            <a:r>
              <a:rPr lang="ar-SA" sz="2800" dirty="0" smtClean="0">
                <a:latin typeface="Traditional Arabic" panose="02020603050405020304" pitchFamily="18" charset="-78"/>
                <a:cs typeface="Traditional Arabic" panose="02020603050405020304" pitchFamily="18" charset="-78"/>
              </a:rPr>
              <a:t>أهداف المحاضرة: </a:t>
            </a:r>
          </a:p>
          <a:p>
            <a:pPr algn="ctr">
              <a:lnSpc>
                <a:spcPct val="150000"/>
              </a:lnSpc>
            </a:pPr>
            <a:r>
              <a:rPr lang="ar-SA" sz="2800" dirty="0" smtClean="0">
                <a:latin typeface="Traditional Arabic" panose="02020603050405020304" pitchFamily="18" charset="-78"/>
                <a:cs typeface="Traditional Arabic" panose="02020603050405020304" pitchFamily="18" charset="-78"/>
              </a:rPr>
              <a:t>1- أن يتعرف الطالب على العوامل المؤثرة في </a:t>
            </a:r>
            <a:r>
              <a:rPr lang="ar-SA" sz="2800" dirty="0">
                <a:latin typeface="Traditional Arabic" panose="02020603050405020304" pitchFamily="18" charset="-78"/>
                <a:cs typeface="Traditional Arabic" panose="02020603050405020304" pitchFamily="18" charset="-78"/>
              </a:rPr>
              <a:t>عمارة بلاد الرافدين</a:t>
            </a:r>
            <a:endParaRPr lang="ar-SA" sz="2800" dirty="0" smtClean="0">
              <a:latin typeface="Traditional Arabic" panose="02020603050405020304" pitchFamily="18" charset="-78"/>
              <a:cs typeface="Traditional Arabic" panose="02020603050405020304" pitchFamily="18" charset="-78"/>
            </a:endParaRPr>
          </a:p>
          <a:p>
            <a:pPr algn="ctr"/>
            <a:r>
              <a:rPr lang="ar-SA" sz="2800" dirty="0" smtClean="0">
                <a:latin typeface="Traditional Arabic" panose="02020603050405020304" pitchFamily="18" charset="-78"/>
                <a:cs typeface="Traditional Arabic" panose="02020603050405020304" pitchFamily="18" charset="-78"/>
              </a:rPr>
              <a:t>2- أن يتعرف الطالب على أبرز العناصر المعمارية في </a:t>
            </a:r>
            <a:r>
              <a:rPr lang="ar-SA" sz="2800" dirty="0">
                <a:latin typeface="Traditional Arabic" panose="02020603050405020304" pitchFamily="18" charset="-78"/>
                <a:cs typeface="Traditional Arabic" panose="02020603050405020304" pitchFamily="18" charset="-78"/>
              </a:rPr>
              <a:t>عمارة بلاد الرافدين</a:t>
            </a:r>
            <a:endParaRPr lang="ar-SA" sz="2800" dirty="0" smtClean="0">
              <a:latin typeface="Traditional Arabic" panose="02020603050405020304" pitchFamily="18" charset="-78"/>
              <a:cs typeface="Traditional Arabic" panose="02020603050405020304" pitchFamily="18" charset="-78"/>
            </a:endParaRPr>
          </a:p>
          <a:p>
            <a:pPr algn="ctr"/>
            <a:r>
              <a:rPr lang="ar-SA" sz="2800" dirty="0" smtClean="0">
                <a:latin typeface="Traditional Arabic" panose="02020603050405020304" pitchFamily="18" charset="-78"/>
                <a:cs typeface="Traditional Arabic" panose="02020603050405020304" pitchFamily="18" charset="-78"/>
              </a:rPr>
              <a:t>3- أن يستطيع الطالب تلخيص أبرز الدروس المستفادة من </a:t>
            </a:r>
            <a:r>
              <a:rPr lang="ar-SA" sz="2800" dirty="0">
                <a:latin typeface="Traditional Arabic" panose="02020603050405020304" pitchFamily="18" charset="-78"/>
                <a:cs typeface="Traditional Arabic" panose="02020603050405020304" pitchFamily="18" charset="-78"/>
              </a:rPr>
              <a:t>عمارة بلاد الرافدين</a:t>
            </a: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0533801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73827" y="2639291"/>
            <a:ext cx="6380018" cy="954107"/>
          </a:xfrm>
          <a:prstGeom prst="rect">
            <a:avLst/>
          </a:prstGeom>
          <a:noFill/>
        </p:spPr>
        <p:txBody>
          <a:bodyPr wrap="square" rtlCol="1">
            <a:spAutoFit/>
          </a:bodyPr>
          <a:lstStyle/>
          <a:p>
            <a:pPr algn="r"/>
            <a:r>
              <a:rPr lang="ar-SA" sz="2800" b="1" u="sng" dirty="0" smtClean="0">
                <a:latin typeface="Traditional Arabic" panose="02020603050405020304" pitchFamily="18" charset="-78"/>
                <a:cs typeface="Traditional Arabic" panose="02020603050405020304" pitchFamily="18" charset="-78"/>
              </a:rPr>
              <a:t>1- نبذة عن </a:t>
            </a:r>
            <a:r>
              <a:rPr lang="ar-SA" sz="2800" b="1" u="sng" dirty="0">
                <a:latin typeface="Traditional Arabic" panose="02020603050405020304" pitchFamily="18" charset="-78"/>
                <a:cs typeface="Traditional Arabic" panose="02020603050405020304" pitchFamily="18" charset="-78"/>
              </a:rPr>
              <a:t>ح</a:t>
            </a:r>
            <a:r>
              <a:rPr lang="ar-SA" sz="2800" b="1" u="sng" dirty="0" smtClean="0">
                <a:latin typeface="Traditional Arabic" panose="02020603050405020304" pitchFamily="18" charset="-78"/>
                <a:cs typeface="Traditional Arabic" panose="02020603050405020304" pitchFamily="18" charset="-78"/>
              </a:rPr>
              <a:t>ضارة بلاد الرافدين</a:t>
            </a:r>
          </a:p>
          <a:p>
            <a:pPr algn="ct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40557109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7000">
              <a:schemeClr val="bg2">
                <a:tint val="97000"/>
                <a:hueMod val="162000"/>
                <a:satMod val="200000"/>
                <a:lumMod val="124000"/>
              </a:schemeClr>
            </a:gs>
            <a:gs pos="35000">
              <a:schemeClr val="bg2">
                <a:shade val="96000"/>
                <a:hueMod val="88000"/>
                <a:satMod val="220000"/>
                <a:lumMod val="82000"/>
              </a:schemeClr>
            </a:gs>
          </a:gsLst>
          <a:lin ang="6120000" scaled="1"/>
        </a:gradFill>
        <a:effectLst/>
      </p:bgPr>
    </p:bg>
    <p:spTree>
      <p:nvGrpSpPr>
        <p:cNvPr id="1" name=""/>
        <p:cNvGrpSpPr/>
        <p:nvPr/>
      </p:nvGrpSpPr>
      <p:grpSpPr>
        <a:xfrm>
          <a:off x="0" y="0"/>
          <a:ext cx="0" cy="0"/>
          <a:chOff x="0" y="0"/>
          <a:chExt cx="0" cy="0"/>
        </a:xfrm>
      </p:grpSpPr>
      <p:sp>
        <p:nvSpPr>
          <p:cNvPr id="2" name="TextBox 1"/>
          <p:cNvSpPr txBox="1"/>
          <p:nvPr/>
        </p:nvSpPr>
        <p:spPr>
          <a:xfrm>
            <a:off x="450273" y="0"/>
            <a:ext cx="11741727" cy="6555641"/>
          </a:xfrm>
          <a:prstGeom prst="rect">
            <a:avLst/>
          </a:prstGeom>
          <a:noFill/>
        </p:spPr>
        <p:txBody>
          <a:bodyPr wrap="square" rtlCol="1">
            <a:spAutoFit/>
          </a:bodyPr>
          <a:lstStyle/>
          <a:p>
            <a:pPr algn="r">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حضارة بلاد الرافدين:</a:t>
            </a:r>
          </a:p>
          <a:p>
            <a:pPr algn="r">
              <a:lnSpc>
                <a:spcPct val="150000"/>
              </a:lnSpc>
            </a:pPr>
            <a:r>
              <a:rPr lang="ar-SA" sz="2800" u="sng" dirty="0" smtClean="0">
                <a:latin typeface="Traditional Arabic" panose="02020603050405020304" pitchFamily="18" charset="-78"/>
                <a:cs typeface="Traditional Arabic" panose="02020603050405020304" pitchFamily="18" charset="-78"/>
              </a:rPr>
              <a:t>أ. العوامل التاريخية:</a:t>
            </a:r>
            <a:r>
              <a:rPr lang="ar-SA" sz="2800" dirty="0" smtClean="0">
                <a:latin typeface="Traditional Arabic" panose="02020603050405020304" pitchFamily="18" charset="-78"/>
                <a:cs typeface="Traditional Arabic" panose="02020603050405020304" pitchFamily="18" charset="-78"/>
              </a:rPr>
              <a:t> تميزت حضارة بلاد الرافدين بوجود خليط من عدة شعوب استقرت في هذه المنطقة لفترات زمنية متفاوتة، فقد حكم هذه المنطقة السومريين والبابليين والآشوريين والإغريق والفرس والرومان والمسلمين. ويمكن تقسيم العصور التاريخية حتى ما قبل الإسلام كالتالي:</a:t>
            </a:r>
          </a:p>
          <a:p>
            <a:pPr algn="r" rtl="1">
              <a:lnSpc>
                <a:spcPct val="150000"/>
              </a:lnSpc>
            </a:pPr>
            <a:r>
              <a:rPr lang="ar-SA" sz="2800" dirty="0" smtClean="0">
                <a:solidFill>
                  <a:schemeClr val="accent2"/>
                </a:solidFill>
                <a:latin typeface="Traditional Arabic" panose="02020603050405020304" pitchFamily="18" charset="-78"/>
                <a:cs typeface="Traditional Arabic" panose="02020603050405020304" pitchFamily="18" charset="-78"/>
              </a:rPr>
              <a:t>1- العصر البابلي ( 4000 – 1275 ق.م ): وكانت بابل هي مقر السلطة.</a:t>
            </a:r>
          </a:p>
          <a:p>
            <a:pPr algn="r" rtl="1">
              <a:lnSpc>
                <a:spcPct val="150000"/>
              </a:lnSpc>
            </a:pPr>
            <a:r>
              <a:rPr lang="ar-SA" sz="2800" dirty="0" smtClean="0">
                <a:solidFill>
                  <a:schemeClr val="accent2"/>
                </a:solidFill>
                <a:latin typeface="Traditional Arabic" panose="02020603050405020304" pitchFamily="18" charset="-78"/>
                <a:cs typeface="Traditional Arabic" panose="02020603050405020304" pitchFamily="18" charset="-78"/>
              </a:rPr>
              <a:t>2- العصر الآشوري ( 1275 – 538 ق.م ): حيث غزا الآشوريين بابل وتحكموا فيها.</a:t>
            </a:r>
          </a:p>
          <a:p>
            <a:pPr algn="r" rtl="1">
              <a:lnSpc>
                <a:spcPct val="150000"/>
              </a:lnSpc>
            </a:pPr>
            <a:r>
              <a:rPr lang="ar-SA" sz="2800" dirty="0" smtClean="0">
                <a:solidFill>
                  <a:schemeClr val="accent2"/>
                </a:solidFill>
                <a:latin typeface="Traditional Arabic" panose="02020603050405020304" pitchFamily="18" charset="-78"/>
                <a:cs typeface="Traditional Arabic" panose="02020603050405020304" pitchFamily="18" charset="-78"/>
              </a:rPr>
              <a:t>3- العصر الفارسي ( 538 – 333 ق.م ): وفيها غزت إيران البلاد.</a:t>
            </a:r>
          </a:p>
          <a:p>
            <a:pPr algn="r" rtl="1">
              <a:lnSpc>
                <a:spcPct val="150000"/>
              </a:lnSpc>
            </a:pPr>
            <a:r>
              <a:rPr lang="ar-SA" sz="2800" dirty="0" smtClean="0">
                <a:solidFill>
                  <a:schemeClr val="accent2"/>
                </a:solidFill>
                <a:latin typeface="Traditional Arabic" panose="02020603050405020304" pitchFamily="18" charset="-78"/>
                <a:cs typeface="Traditional Arabic" panose="02020603050405020304" pitchFamily="18" charset="-78"/>
              </a:rPr>
              <a:t>4- العصر الساساني ( 312 ق.م – 642 م ): وفي عام 642 فتح العرب هذه البلاد وأصبحت بغداد هي العاصمة.</a:t>
            </a:r>
          </a:p>
          <a:p>
            <a:pPr algn="r">
              <a:lnSpc>
                <a:spcPct val="150000"/>
              </a:lnSpc>
            </a:pPr>
            <a:r>
              <a:rPr lang="ar-SA" sz="2800" dirty="0" smtClean="0">
                <a:latin typeface="Traditional Arabic" panose="02020603050405020304" pitchFamily="18" charset="-78"/>
                <a:cs typeface="Traditional Arabic" panose="02020603050405020304" pitchFamily="18" charset="-78"/>
              </a:rPr>
              <a:t> </a:t>
            </a:r>
            <a:endParaRPr lang="ar-SA" sz="2800" u="sng" dirty="0" smtClean="0">
              <a:latin typeface="Traditional Arabic" panose="02020603050405020304" pitchFamily="18" charset="-78"/>
              <a:cs typeface="Traditional Arabic" panose="02020603050405020304" pitchFamily="18" charset="-78"/>
            </a:endParaRPr>
          </a:p>
          <a:p>
            <a:pPr algn="ctr">
              <a:lnSpc>
                <a:spcPct val="150000"/>
              </a:lnSpc>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0752329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5473" y="0"/>
            <a:ext cx="11959936" cy="3323987"/>
          </a:xfrm>
          <a:prstGeom prst="rect">
            <a:avLst/>
          </a:prstGeom>
          <a:noFill/>
        </p:spPr>
        <p:txBody>
          <a:bodyPr wrap="square" rtlCol="1">
            <a:spAutoFit/>
          </a:bodyPr>
          <a:lstStyle/>
          <a:p>
            <a:pPr algn="just" rtl="1">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حضارة بلاد الرافدين:</a:t>
            </a:r>
          </a:p>
          <a:p>
            <a:pPr algn="just" rtl="1">
              <a:lnSpc>
                <a:spcPct val="150000"/>
              </a:lnSpc>
            </a:pPr>
            <a:r>
              <a:rPr lang="ar-SA" sz="2800" u="sng" dirty="0" smtClean="0">
                <a:latin typeface="Traditional Arabic" panose="02020603050405020304" pitchFamily="18" charset="-78"/>
                <a:cs typeface="Traditional Arabic" panose="02020603050405020304" pitchFamily="18" charset="-78"/>
              </a:rPr>
              <a:t>ب. العوامل الجغرافية:</a:t>
            </a:r>
            <a:r>
              <a:rPr lang="ar-SA" sz="2800" dirty="0" smtClean="0">
                <a:latin typeface="Traditional Arabic" panose="02020603050405020304" pitchFamily="18" charset="-78"/>
                <a:cs typeface="Traditional Arabic" panose="02020603050405020304" pitchFamily="18" charset="-78"/>
              </a:rPr>
              <a:t> تعتبر منطقة بلاد الرافدين مثلثة الشكل تقريباً محصورة بين نهري دجلة والفرات، تحيطها منا لشمال آسيا الصغرى والخليج العربي من ناحية الجنوب، وتبلغ مساحتها حوالي 130 الف ميل مربع.</a:t>
            </a:r>
            <a:endParaRPr lang="ar-SA" sz="2800" dirty="0" smtClean="0">
              <a:solidFill>
                <a:schemeClr val="accent2"/>
              </a:solidFill>
              <a:latin typeface="Traditional Arabic" panose="02020603050405020304" pitchFamily="18" charset="-78"/>
              <a:cs typeface="Traditional Arabic" panose="02020603050405020304" pitchFamily="18" charset="-78"/>
            </a:endParaRPr>
          </a:p>
          <a:p>
            <a:pPr algn="just" rtl="1">
              <a:lnSpc>
                <a:spcPct val="150000"/>
              </a:lnSpc>
            </a:pPr>
            <a:r>
              <a:rPr lang="ar-SA" sz="2800" dirty="0" smtClean="0">
                <a:latin typeface="Traditional Arabic" panose="02020603050405020304" pitchFamily="18" charset="-78"/>
                <a:cs typeface="Traditional Arabic" panose="02020603050405020304" pitchFamily="18" charset="-78"/>
              </a:rPr>
              <a:t> </a:t>
            </a:r>
            <a:endParaRPr lang="ar-SA" sz="2800" u="sng" dirty="0" smtClean="0">
              <a:latin typeface="Traditional Arabic" panose="02020603050405020304" pitchFamily="18" charset="-78"/>
              <a:cs typeface="Traditional Arabic" panose="02020603050405020304" pitchFamily="18" charset="-78"/>
            </a:endParaRPr>
          </a:p>
          <a:p>
            <a:pPr algn="just" rtl="1">
              <a:lnSpc>
                <a:spcPct val="150000"/>
              </a:lnSpc>
            </a:pPr>
            <a:endParaRPr lang="ar-SA" sz="2800" dirty="0" smtClean="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959" y="2646832"/>
            <a:ext cx="5204387" cy="3390286"/>
          </a:xfrm>
          <a:prstGeom prst="rect">
            <a:avLst/>
          </a:prstGeom>
        </p:spPr>
      </p:pic>
    </p:spTree>
    <p:extLst>
      <p:ext uri="{BB962C8B-B14F-4D97-AF65-F5344CB8AC3E}">
        <p14:creationId xmlns:p14="http://schemas.microsoft.com/office/powerpoint/2010/main" val="42931942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5473" y="0"/>
            <a:ext cx="11959936" cy="2677656"/>
          </a:xfrm>
          <a:prstGeom prst="rect">
            <a:avLst/>
          </a:prstGeom>
          <a:noFill/>
        </p:spPr>
        <p:txBody>
          <a:bodyPr wrap="square" rtlCol="1">
            <a:spAutoFit/>
          </a:bodyPr>
          <a:lstStyle/>
          <a:p>
            <a:pPr algn="just" rtl="1">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حضارة بلاد الرافدين:</a:t>
            </a:r>
          </a:p>
          <a:p>
            <a:pPr algn="just" rtl="1">
              <a:lnSpc>
                <a:spcPct val="150000"/>
              </a:lnSpc>
            </a:pPr>
            <a:r>
              <a:rPr lang="ar-SA" sz="2800" u="sng" dirty="0" smtClean="0">
                <a:latin typeface="Traditional Arabic" panose="02020603050405020304" pitchFamily="18" charset="-78"/>
                <a:cs typeface="Traditional Arabic" panose="02020603050405020304" pitchFamily="18" charset="-78"/>
              </a:rPr>
              <a:t>ج. العوامل المناخية:</a:t>
            </a:r>
            <a:r>
              <a:rPr lang="ar-SA" sz="2800" dirty="0" smtClean="0">
                <a:latin typeface="Traditional Arabic" panose="02020603050405020304" pitchFamily="18" charset="-78"/>
                <a:cs typeface="Traditional Arabic" panose="02020603050405020304" pitchFamily="18" charset="-78"/>
              </a:rPr>
              <a:t> تتميز منطقة بلاد الرافدين بوجود مناخ شديد الحرارة صيفاً وشديد البرودة شتاءً مع قلة سقوط الأمطار، وهذا فرض على المعماري الرافدي استخدام نمط البناء حول أفنية داخلية لكي تتناسب مع المناخ السائد. </a:t>
            </a:r>
            <a:endParaRPr lang="ar-SA" sz="2800" u="sng" dirty="0" smtClean="0">
              <a:latin typeface="Traditional Arabic" panose="02020603050405020304" pitchFamily="18" charset="-78"/>
              <a:cs typeface="Traditional Arabic" panose="02020603050405020304" pitchFamily="18" charset="-78"/>
            </a:endParaRPr>
          </a:p>
          <a:p>
            <a:pPr algn="just" rtl="1">
              <a:lnSpc>
                <a:spcPct val="150000"/>
              </a:lnSpc>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4439173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5473" y="0"/>
            <a:ext cx="11959936" cy="2677656"/>
          </a:xfrm>
          <a:prstGeom prst="rect">
            <a:avLst/>
          </a:prstGeom>
          <a:noFill/>
        </p:spPr>
        <p:txBody>
          <a:bodyPr wrap="square" rtlCol="1">
            <a:spAutoFit/>
          </a:bodyPr>
          <a:lstStyle/>
          <a:p>
            <a:pPr algn="just" rtl="1">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حضارة بلاد الرافدين:</a:t>
            </a:r>
          </a:p>
          <a:p>
            <a:pPr algn="just" rtl="1">
              <a:lnSpc>
                <a:spcPct val="150000"/>
              </a:lnSpc>
            </a:pPr>
            <a:r>
              <a:rPr lang="ar-SA" sz="2800" u="sng" dirty="0" smtClean="0">
                <a:latin typeface="Traditional Arabic" panose="02020603050405020304" pitchFamily="18" charset="-78"/>
                <a:cs typeface="Traditional Arabic" panose="02020603050405020304" pitchFamily="18" charset="-78"/>
              </a:rPr>
              <a:t>د. العوامل الجيولوجية:</a:t>
            </a:r>
            <a:r>
              <a:rPr lang="ar-SA" sz="2800" dirty="0" smtClean="0">
                <a:latin typeface="Traditional Arabic" panose="02020603050405020304" pitchFamily="18" charset="-78"/>
                <a:cs typeface="Traditional Arabic" panose="02020603050405020304" pitchFamily="18" charset="-78"/>
              </a:rPr>
              <a:t> لقد كان وجود الحجر في هذه المنطقة نادراً جداً بسبب الطبيعة الجيولوجية لها، فقد كانت توجد كميات قليلة جداً من الحجر الجيري </a:t>
            </a:r>
            <a:r>
              <a:rPr lang="ar-SA" sz="2800" dirty="0" err="1" smtClean="0">
                <a:latin typeface="Traditional Arabic" panose="02020603050405020304" pitchFamily="18" charset="-78"/>
                <a:cs typeface="Traditional Arabic" panose="02020603050405020304" pitchFamily="18" charset="-78"/>
              </a:rPr>
              <a:t>والألباستر</a:t>
            </a:r>
            <a:r>
              <a:rPr lang="ar-SA" sz="2800" dirty="0" smtClean="0">
                <a:latin typeface="Traditional Arabic" panose="02020603050405020304" pitchFamily="18" charset="-78"/>
                <a:cs typeface="Traditional Arabic" panose="02020603050405020304" pitchFamily="18" charset="-78"/>
              </a:rPr>
              <a:t>، لذلك تم اللجوء إلى الطين واستخدامه كمادة أساسية في البناء بعد عمل الإضافات اللازمة.</a:t>
            </a:r>
            <a:endParaRPr lang="ar-SA" sz="2800" u="sng" dirty="0" smtClean="0">
              <a:latin typeface="Traditional Arabic" panose="02020603050405020304" pitchFamily="18" charset="-78"/>
              <a:cs typeface="Traditional Arabic" panose="02020603050405020304" pitchFamily="18" charset="-78"/>
            </a:endParaRPr>
          </a:p>
          <a:p>
            <a:pPr algn="just" rtl="1">
              <a:lnSpc>
                <a:spcPct val="150000"/>
              </a:lnSpc>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665174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5473" y="0"/>
            <a:ext cx="11959936" cy="3970318"/>
          </a:xfrm>
          <a:prstGeom prst="rect">
            <a:avLst/>
          </a:prstGeom>
          <a:noFill/>
        </p:spPr>
        <p:txBody>
          <a:bodyPr wrap="square" rtlCol="1">
            <a:spAutoFit/>
          </a:bodyPr>
          <a:lstStyle/>
          <a:p>
            <a:pPr algn="just" rtl="1">
              <a:lnSpc>
                <a:spcPct val="150000"/>
              </a:lnSpc>
            </a:pPr>
            <a:r>
              <a:rPr lang="ar-SA" sz="2800" b="1" u="sng" dirty="0" smtClean="0">
                <a:latin typeface="Traditional Arabic" panose="02020603050405020304" pitchFamily="18" charset="-78"/>
                <a:cs typeface="Traditional Arabic" panose="02020603050405020304" pitchFamily="18" charset="-78"/>
              </a:rPr>
              <a:t>2- العوامل المؤثرة على حضارة بلاد الرافدين:</a:t>
            </a:r>
          </a:p>
          <a:p>
            <a:pPr algn="just" rtl="1">
              <a:lnSpc>
                <a:spcPct val="150000"/>
              </a:lnSpc>
            </a:pPr>
            <a:r>
              <a:rPr lang="ar-SA" sz="2800" u="sng" dirty="0" smtClean="0">
                <a:latin typeface="Traditional Arabic" panose="02020603050405020304" pitchFamily="18" charset="-78"/>
                <a:cs typeface="Traditional Arabic" panose="02020603050405020304" pitchFamily="18" charset="-78"/>
              </a:rPr>
              <a:t>هـ. العوامل الدينية:</a:t>
            </a:r>
            <a:r>
              <a:rPr lang="ar-SA" sz="2800" dirty="0" smtClean="0">
                <a:latin typeface="Traditional Arabic" panose="02020603050405020304" pitchFamily="18" charset="-78"/>
                <a:cs typeface="Traditional Arabic" panose="02020603050405020304" pitchFamily="18" charset="-78"/>
              </a:rPr>
              <a:t> - لم يكن للدين تأثيراً كبيراً على العمارة في بلاد الرافدين بسبب تعدد الآلهة التي عبدوها.</a:t>
            </a:r>
          </a:p>
          <a:p>
            <a:pPr algn="just" rtl="1">
              <a:lnSpc>
                <a:spcPct val="150000"/>
              </a:lnSpc>
            </a:pPr>
            <a:r>
              <a:rPr lang="ar-SA" sz="2800" dirty="0" smtClean="0">
                <a:latin typeface="Traditional Arabic" panose="02020603050405020304" pitchFamily="18" charset="-78"/>
                <a:cs typeface="Traditional Arabic" panose="02020603050405020304" pitchFamily="18" charset="-78"/>
              </a:rPr>
              <a:t>- كان الملك مركز النفوذ والسلطة وكان منفصلاً عن </a:t>
            </a:r>
            <a:r>
              <a:rPr lang="ar-SA" sz="2800" dirty="0" err="1" smtClean="0">
                <a:latin typeface="Traditional Arabic" panose="02020603050405020304" pitchFamily="18" charset="-78"/>
                <a:cs typeface="Traditional Arabic" panose="02020603050405020304" pitchFamily="18" charset="-78"/>
              </a:rPr>
              <a:t>الآله</a:t>
            </a:r>
            <a:r>
              <a:rPr lang="ar-SA" sz="2800" dirty="0" smtClean="0">
                <a:latin typeface="Traditional Arabic" panose="02020603050405020304" pitchFamily="18" charset="-78"/>
                <a:cs typeface="Traditional Arabic" panose="02020603050405020304" pitchFamily="18" charset="-78"/>
              </a:rPr>
              <a:t> بعكس الحضارة المصرية. </a:t>
            </a:r>
          </a:p>
          <a:p>
            <a:pPr marL="457200" indent="-457200" algn="just"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كان هناك اعتقاد بأن </a:t>
            </a:r>
            <a:r>
              <a:rPr lang="ar-SA" sz="2800" dirty="0" err="1" smtClean="0">
                <a:latin typeface="Traditional Arabic" panose="02020603050405020304" pitchFamily="18" charset="-78"/>
                <a:cs typeface="Traditional Arabic" panose="02020603050405020304" pitchFamily="18" charset="-78"/>
              </a:rPr>
              <a:t>الألهة</a:t>
            </a:r>
            <a:r>
              <a:rPr lang="ar-SA" sz="2800" dirty="0" smtClean="0">
                <a:latin typeface="Traditional Arabic" panose="02020603050405020304" pitchFamily="18" charset="-78"/>
                <a:cs typeface="Traditional Arabic" panose="02020603050405020304" pitchFamily="18" charset="-78"/>
              </a:rPr>
              <a:t> لا تفعل شراً لذلك ظهرت فكرة السمو والتي تمثلت في بناء </a:t>
            </a:r>
            <a:r>
              <a:rPr lang="ar-SA" sz="2800" dirty="0" err="1" smtClean="0">
                <a:latin typeface="Traditional Arabic" panose="02020603050405020304" pitchFamily="18" charset="-78"/>
                <a:cs typeface="Traditional Arabic" panose="02020603050405020304" pitchFamily="18" charset="-78"/>
              </a:rPr>
              <a:t>الزقورات</a:t>
            </a:r>
            <a:r>
              <a:rPr lang="ar-SA" sz="2800" dirty="0" smtClean="0">
                <a:latin typeface="Traditional Arabic" panose="02020603050405020304" pitchFamily="18" charset="-78"/>
                <a:cs typeface="Traditional Arabic" panose="02020603050405020304" pitchFamily="18" charset="-78"/>
              </a:rPr>
              <a:t>. </a:t>
            </a:r>
          </a:p>
          <a:p>
            <a:pPr marL="457200" indent="-457200" algn="just" rtl="1">
              <a:lnSpc>
                <a:spcPct val="150000"/>
              </a:lnSpc>
              <a:buFontTx/>
              <a:buChar char="-"/>
            </a:pPr>
            <a:r>
              <a:rPr lang="ar-SA" sz="2800" dirty="0" smtClean="0">
                <a:latin typeface="Traditional Arabic" panose="02020603050405020304" pitchFamily="18" charset="-78"/>
                <a:cs typeface="Traditional Arabic" panose="02020603050405020304" pitchFamily="18" charset="-78"/>
              </a:rPr>
              <a:t>بسبب قلة الاهتمام بالدين كان الاهتمام بالعمارة المدنية أكثر.</a:t>
            </a:r>
          </a:p>
          <a:p>
            <a:pPr algn="just" rtl="1">
              <a:lnSpc>
                <a:spcPct val="150000"/>
              </a:lnSpc>
            </a:pPr>
            <a:endParaRPr lang="ar-SA" sz="2800" dirty="0" smtClean="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17966354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docProps/app.xml><?xml version="1.0" encoding="utf-8"?>
<Properties xmlns="http://schemas.openxmlformats.org/officeDocument/2006/extended-properties" xmlns:vt="http://schemas.openxmlformats.org/officeDocument/2006/docPropsVTypes">
  <Template>Ion Boardroom</Template>
  <TotalTime>126</TotalTime>
  <Words>980</Words>
  <Application>Microsoft Office PowerPoint</Application>
  <PresentationFormat>Widescreen</PresentationFormat>
  <Paragraphs>76</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Century Gothic</vt:lpstr>
      <vt:lpstr>Traditional Arabic</vt:lpstr>
      <vt:lpstr>Wingdings 3</vt:lpstr>
      <vt:lpstr>Slice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Abdulrahman A Alsuhaibani</dc:creator>
  <cp:lastModifiedBy>Abdulrahman A Alsuhaibani</cp:lastModifiedBy>
  <cp:revision>12</cp:revision>
  <dcterms:created xsi:type="dcterms:W3CDTF">2016-09-28T08:08:43Z</dcterms:created>
  <dcterms:modified xsi:type="dcterms:W3CDTF">2016-10-17T09:53:22Z</dcterms:modified>
</cp:coreProperties>
</file>