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7" r:id="rId2"/>
    <p:sldId id="256" r:id="rId3"/>
    <p:sldId id="262" r:id="rId4"/>
    <p:sldId id="279" r:id="rId5"/>
    <p:sldId id="278" r:id="rId6"/>
    <p:sldId id="265" r:id="rId7"/>
    <p:sldId id="266" r:id="rId8"/>
    <p:sldId id="283" r:id="rId9"/>
    <p:sldId id="284" r:id="rId10"/>
    <p:sldId id="286" r:id="rId11"/>
    <p:sldId id="287" r:id="rId12"/>
    <p:sldId id="289" r:id="rId13"/>
    <p:sldId id="290" r:id="rId14"/>
    <p:sldId id="291" r:id="rId15"/>
    <p:sldId id="292" r:id="rId16"/>
    <p:sldId id="293" r:id="rId17"/>
    <p:sldId id="295" r:id="rId18"/>
    <p:sldId id="280" r:id="rId19"/>
    <p:sldId id="296" r:id="rId20"/>
    <p:sldId id="298" r:id="rId21"/>
    <p:sldId id="29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85BFFF"/>
    <a:srgbClr val="0166D8"/>
    <a:srgbClr val="409AFE"/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C2BA21-5ACE-452D-8979-7641190F4CD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8C260E97-36F8-4C91-92EB-E184EF0F3843}">
      <dgm:prSet phldrT="[نص]"/>
      <dgm:spPr/>
      <dgm:t>
        <a:bodyPr/>
        <a:lstStyle/>
        <a:p>
          <a:pPr rtl="1"/>
          <a:r>
            <a:rPr lang="ar-SA" dirty="0" smtClean="0"/>
            <a:t>مرحلة الإدارة العلمية</a:t>
          </a:r>
          <a:endParaRPr lang="ar-SA" dirty="0"/>
        </a:p>
      </dgm:t>
    </dgm:pt>
    <dgm:pt modelId="{2AC934A1-AC75-4C13-BD98-94A2C7F4E26F}" type="parTrans" cxnId="{B941852F-4133-4C0E-AC58-61C368E9CA02}">
      <dgm:prSet/>
      <dgm:spPr/>
      <dgm:t>
        <a:bodyPr/>
        <a:lstStyle/>
        <a:p>
          <a:pPr rtl="1"/>
          <a:endParaRPr lang="ar-SA"/>
        </a:p>
      </dgm:t>
    </dgm:pt>
    <dgm:pt modelId="{C5CE5D02-63A9-445A-A795-FC87B0C54B09}" type="sibTrans" cxnId="{B941852F-4133-4C0E-AC58-61C368E9CA02}">
      <dgm:prSet/>
      <dgm:spPr/>
      <dgm:t>
        <a:bodyPr/>
        <a:lstStyle/>
        <a:p>
          <a:pPr rtl="1"/>
          <a:endParaRPr lang="ar-SA"/>
        </a:p>
      </dgm:t>
    </dgm:pt>
    <dgm:pt modelId="{C1BF9991-5F55-4B91-B651-F30ABEB60028}">
      <dgm:prSet phldrT="[نص]"/>
      <dgm:spPr/>
      <dgm:t>
        <a:bodyPr/>
        <a:lstStyle/>
        <a:p>
          <a:pPr rtl="1"/>
          <a:r>
            <a:rPr lang="ar-SA" dirty="0" smtClean="0"/>
            <a:t>مرحلة العلوم السلوكية</a:t>
          </a:r>
          <a:endParaRPr lang="ar-SA" dirty="0"/>
        </a:p>
      </dgm:t>
    </dgm:pt>
    <dgm:pt modelId="{49A69DA0-F21F-4A8B-9E98-9E6A5B41EB6B}" type="parTrans" cxnId="{351D4C30-C2F8-4F4A-AF1E-7A65B7CCD734}">
      <dgm:prSet/>
      <dgm:spPr/>
      <dgm:t>
        <a:bodyPr/>
        <a:lstStyle/>
        <a:p>
          <a:pPr rtl="1"/>
          <a:endParaRPr lang="ar-SA"/>
        </a:p>
      </dgm:t>
    </dgm:pt>
    <dgm:pt modelId="{61D9C1DB-7F64-4E26-808D-B222E5880B4A}" type="sibTrans" cxnId="{351D4C30-C2F8-4F4A-AF1E-7A65B7CCD734}">
      <dgm:prSet/>
      <dgm:spPr/>
      <dgm:t>
        <a:bodyPr/>
        <a:lstStyle/>
        <a:p>
          <a:pPr rtl="1"/>
          <a:endParaRPr lang="ar-SA"/>
        </a:p>
      </dgm:t>
    </dgm:pt>
    <dgm:pt modelId="{DC086915-6292-4813-ADDA-2452E2EC54ED}">
      <dgm:prSet phldrT="[نص]"/>
      <dgm:spPr/>
      <dgm:t>
        <a:bodyPr/>
        <a:lstStyle/>
        <a:p>
          <a:pPr rtl="1"/>
          <a:r>
            <a:rPr lang="ar-SA" dirty="0" smtClean="0"/>
            <a:t>المرحلة الجديدة</a:t>
          </a:r>
          <a:endParaRPr lang="ar-SA" dirty="0"/>
        </a:p>
      </dgm:t>
    </dgm:pt>
    <dgm:pt modelId="{5A9F4656-FD62-44C4-8878-71890F7967FA}" type="parTrans" cxnId="{9D45421D-A8E1-49BD-8D2A-10E05D41C340}">
      <dgm:prSet/>
      <dgm:spPr/>
      <dgm:t>
        <a:bodyPr/>
        <a:lstStyle/>
        <a:p>
          <a:pPr rtl="1"/>
          <a:endParaRPr lang="ar-SA"/>
        </a:p>
      </dgm:t>
    </dgm:pt>
    <dgm:pt modelId="{FCC62F7B-C4DB-42B7-A61B-66AB96171756}" type="sibTrans" cxnId="{9D45421D-A8E1-49BD-8D2A-10E05D41C340}">
      <dgm:prSet/>
      <dgm:spPr/>
      <dgm:t>
        <a:bodyPr/>
        <a:lstStyle/>
        <a:p>
          <a:pPr rtl="1"/>
          <a:endParaRPr lang="ar-SA"/>
        </a:p>
      </dgm:t>
    </dgm:pt>
    <dgm:pt modelId="{B48BFDEE-8629-4EEB-B116-5F46502BA837}" type="pres">
      <dgm:prSet presAssocID="{D8C2BA21-5ACE-452D-8979-7641190F4CDB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2BA6C59-1B67-4573-859A-43F8C6EBAF5B}" type="pres">
      <dgm:prSet presAssocID="{8C260E97-36F8-4C91-92EB-E184EF0F3843}" presName="composite" presStyleCnt="0"/>
      <dgm:spPr/>
    </dgm:pt>
    <dgm:pt modelId="{29AF7FFB-83F9-4341-B0C8-1C77BD3F8D93}" type="pres">
      <dgm:prSet presAssocID="{8C260E97-36F8-4C91-92EB-E184EF0F3843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5CEBCCD-18DF-4657-A714-105A548967D3}" type="pres">
      <dgm:prSet presAssocID="{8C260E97-36F8-4C91-92EB-E184EF0F3843}" presName="rect2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</dgm:spPr>
    </dgm:pt>
    <dgm:pt modelId="{F7B1A4B6-898C-458F-8B2F-E9E57B3FB724}" type="pres">
      <dgm:prSet presAssocID="{C5CE5D02-63A9-445A-A795-FC87B0C54B09}" presName="sibTrans" presStyleCnt="0"/>
      <dgm:spPr/>
    </dgm:pt>
    <dgm:pt modelId="{5D210C83-8830-4974-83E4-EAC7AC63B671}" type="pres">
      <dgm:prSet presAssocID="{C1BF9991-5F55-4B91-B651-F30ABEB60028}" presName="composite" presStyleCnt="0"/>
      <dgm:spPr/>
    </dgm:pt>
    <dgm:pt modelId="{7FEE6B53-F7E4-4391-84C4-40287F7F2FE5}" type="pres">
      <dgm:prSet presAssocID="{C1BF9991-5F55-4B91-B651-F30ABEB60028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E07462C-E3BA-4619-B3E4-E32E8C61A0E3}" type="pres">
      <dgm:prSet presAssocID="{C1BF9991-5F55-4B91-B651-F30ABEB60028}" presName="rect2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</dgm:pt>
    <dgm:pt modelId="{11DB7039-B44A-430D-95B0-B7345C6D5081}" type="pres">
      <dgm:prSet presAssocID="{61D9C1DB-7F64-4E26-808D-B222E5880B4A}" presName="sibTrans" presStyleCnt="0"/>
      <dgm:spPr/>
    </dgm:pt>
    <dgm:pt modelId="{FC9D00DB-54C1-47F4-8B27-4A1CF61E9DC9}" type="pres">
      <dgm:prSet presAssocID="{DC086915-6292-4813-ADDA-2452E2EC54ED}" presName="composite" presStyleCnt="0"/>
      <dgm:spPr/>
    </dgm:pt>
    <dgm:pt modelId="{D4565B22-1391-44A7-B813-7263405127C0}" type="pres">
      <dgm:prSet presAssocID="{DC086915-6292-4813-ADDA-2452E2EC54ED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01F5253-0D89-4989-8115-DBDE90F0F59C}" type="pres">
      <dgm:prSet presAssocID="{DC086915-6292-4813-ADDA-2452E2EC54ED}" presName="rect2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</dgm:spPr>
      <dgm:t>
        <a:bodyPr/>
        <a:lstStyle/>
        <a:p>
          <a:pPr rtl="1"/>
          <a:endParaRPr lang="ar-SA"/>
        </a:p>
      </dgm:t>
    </dgm:pt>
  </dgm:ptLst>
  <dgm:cxnLst>
    <dgm:cxn modelId="{351D4C30-C2F8-4F4A-AF1E-7A65B7CCD734}" srcId="{D8C2BA21-5ACE-452D-8979-7641190F4CDB}" destId="{C1BF9991-5F55-4B91-B651-F30ABEB60028}" srcOrd="1" destOrd="0" parTransId="{49A69DA0-F21F-4A8B-9E98-9E6A5B41EB6B}" sibTransId="{61D9C1DB-7F64-4E26-808D-B222E5880B4A}"/>
    <dgm:cxn modelId="{B941852F-4133-4C0E-AC58-61C368E9CA02}" srcId="{D8C2BA21-5ACE-452D-8979-7641190F4CDB}" destId="{8C260E97-36F8-4C91-92EB-E184EF0F3843}" srcOrd="0" destOrd="0" parTransId="{2AC934A1-AC75-4C13-BD98-94A2C7F4E26F}" sibTransId="{C5CE5D02-63A9-445A-A795-FC87B0C54B09}"/>
    <dgm:cxn modelId="{9D45421D-A8E1-49BD-8D2A-10E05D41C340}" srcId="{D8C2BA21-5ACE-452D-8979-7641190F4CDB}" destId="{DC086915-6292-4813-ADDA-2452E2EC54ED}" srcOrd="2" destOrd="0" parTransId="{5A9F4656-FD62-44C4-8878-71890F7967FA}" sibTransId="{FCC62F7B-C4DB-42B7-A61B-66AB96171756}"/>
    <dgm:cxn modelId="{66E7D5FC-1241-49A9-BB91-DA852DD01B68}" type="presOf" srcId="{8C260E97-36F8-4C91-92EB-E184EF0F3843}" destId="{29AF7FFB-83F9-4341-B0C8-1C77BD3F8D93}" srcOrd="0" destOrd="0" presId="urn:microsoft.com/office/officeart/2008/layout/PictureStrips"/>
    <dgm:cxn modelId="{27D1399C-9FBF-46B4-AB9E-D3932E75AF80}" type="presOf" srcId="{C1BF9991-5F55-4B91-B651-F30ABEB60028}" destId="{7FEE6B53-F7E4-4391-84C4-40287F7F2FE5}" srcOrd="0" destOrd="0" presId="urn:microsoft.com/office/officeart/2008/layout/PictureStrips"/>
    <dgm:cxn modelId="{C3937908-C0DC-4C21-9809-A314A6430907}" type="presOf" srcId="{DC086915-6292-4813-ADDA-2452E2EC54ED}" destId="{D4565B22-1391-44A7-B813-7263405127C0}" srcOrd="0" destOrd="0" presId="urn:microsoft.com/office/officeart/2008/layout/PictureStrips"/>
    <dgm:cxn modelId="{C1DF1596-0550-4CF2-BC6F-E0118288834A}" type="presOf" srcId="{D8C2BA21-5ACE-452D-8979-7641190F4CDB}" destId="{B48BFDEE-8629-4EEB-B116-5F46502BA837}" srcOrd="0" destOrd="0" presId="urn:microsoft.com/office/officeart/2008/layout/PictureStrips"/>
    <dgm:cxn modelId="{ED2DB90F-DBCF-4807-9741-E5292C249127}" type="presParOf" srcId="{B48BFDEE-8629-4EEB-B116-5F46502BA837}" destId="{12BA6C59-1B67-4573-859A-43F8C6EBAF5B}" srcOrd="0" destOrd="0" presId="urn:microsoft.com/office/officeart/2008/layout/PictureStrips"/>
    <dgm:cxn modelId="{A31107FF-86B6-4054-8F6C-8F526D2BBDE1}" type="presParOf" srcId="{12BA6C59-1B67-4573-859A-43F8C6EBAF5B}" destId="{29AF7FFB-83F9-4341-B0C8-1C77BD3F8D93}" srcOrd="0" destOrd="0" presId="urn:microsoft.com/office/officeart/2008/layout/PictureStrips"/>
    <dgm:cxn modelId="{72018A86-B95F-4F4D-B558-5EDCCEFA2BEC}" type="presParOf" srcId="{12BA6C59-1B67-4573-859A-43F8C6EBAF5B}" destId="{65CEBCCD-18DF-4657-A714-105A548967D3}" srcOrd="1" destOrd="0" presId="urn:microsoft.com/office/officeart/2008/layout/PictureStrips"/>
    <dgm:cxn modelId="{61F3B359-791C-48BB-9245-D00BE8DEF546}" type="presParOf" srcId="{B48BFDEE-8629-4EEB-B116-5F46502BA837}" destId="{F7B1A4B6-898C-458F-8B2F-E9E57B3FB724}" srcOrd="1" destOrd="0" presId="urn:microsoft.com/office/officeart/2008/layout/PictureStrips"/>
    <dgm:cxn modelId="{9E4035BE-DFEF-4C16-ADAE-CA65E5D1630A}" type="presParOf" srcId="{B48BFDEE-8629-4EEB-B116-5F46502BA837}" destId="{5D210C83-8830-4974-83E4-EAC7AC63B671}" srcOrd="2" destOrd="0" presId="urn:microsoft.com/office/officeart/2008/layout/PictureStrips"/>
    <dgm:cxn modelId="{D04FB1C1-09E3-4EFC-8615-5CD700A67941}" type="presParOf" srcId="{5D210C83-8830-4974-83E4-EAC7AC63B671}" destId="{7FEE6B53-F7E4-4391-84C4-40287F7F2FE5}" srcOrd="0" destOrd="0" presId="urn:microsoft.com/office/officeart/2008/layout/PictureStrips"/>
    <dgm:cxn modelId="{192CAB18-5A82-4460-90BB-7CAAB39D20B3}" type="presParOf" srcId="{5D210C83-8830-4974-83E4-EAC7AC63B671}" destId="{8E07462C-E3BA-4619-B3E4-E32E8C61A0E3}" srcOrd="1" destOrd="0" presId="urn:microsoft.com/office/officeart/2008/layout/PictureStrips"/>
    <dgm:cxn modelId="{54042D90-11DD-4DD4-8D6E-24E1F3E08003}" type="presParOf" srcId="{B48BFDEE-8629-4EEB-B116-5F46502BA837}" destId="{11DB7039-B44A-430D-95B0-B7345C6D5081}" srcOrd="3" destOrd="0" presId="urn:microsoft.com/office/officeart/2008/layout/PictureStrips"/>
    <dgm:cxn modelId="{A45A727F-7635-4C91-9BF7-A94E7F63DF95}" type="presParOf" srcId="{B48BFDEE-8629-4EEB-B116-5F46502BA837}" destId="{FC9D00DB-54C1-47F4-8B27-4A1CF61E9DC9}" srcOrd="4" destOrd="0" presId="urn:microsoft.com/office/officeart/2008/layout/PictureStrips"/>
    <dgm:cxn modelId="{9316D3B0-49D4-4A4C-A1F3-009BF928960D}" type="presParOf" srcId="{FC9D00DB-54C1-47F4-8B27-4A1CF61E9DC9}" destId="{D4565B22-1391-44A7-B813-7263405127C0}" srcOrd="0" destOrd="0" presId="urn:microsoft.com/office/officeart/2008/layout/PictureStrips"/>
    <dgm:cxn modelId="{4B4DD0AC-D0E8-448F-AF01-71D9DFE7486C}" type="presParOf" srcId="{FC9D00DB-54C1-47F4-8B27-4A1CF61E9DC9}" destId="{C01F5253-0D89-4989-8115-DBDE90F0F59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AF7FFB-83F9-4341-B0C8-1C77BD3F8D93}">
      <dsp:nvSpPr>
        <dsp:cNvPr id="0" name=""/>
        <dsp:cNvSpPr/>
      </dsp:nvSpPr>
      <dsp:spPr>
        <a:xfrm>
          <a:off x="1303734" y="266803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70887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kern="1200" dirty="0" smtClean="0"/>
            <a:t>مرحلة الإدارة العلمية</a:t>
          </a:r>
          <a:endParaRPr lang="ar-SA" sz="3600" kern="1200" dirty="0"/>
        </a:p>
      </dsp:txBody>
      <dsp:txXfrm>
        <a:off x="1303734" y="266803"/>
        <a:ext cx="3348990" cy="1046559"/>
      </dsp:txXfrm>
    </dsp:sp>
    <dsp:sp modelId="{65CEBCCD-18DF-4657-A714-105A548967D3}">
      <dsp:nvSpPr>
        <dsp:cNvPr id="0" name=""/>
        <dsp:cNvSpPr/>
      </dsp:nvSpPr>
      <dsp:spPr>
        <a:xfrm>
          <a:off x="4059674" y="115633"/>
          <a:ext cx="732591" cy="109888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EE6B53-F7E4-4391-84C4-40287F7F2FE5}">
      <dsp:nvSpPr>
        <dsp:cNvPr id="0" name=""/>
        <dsp:cNvSpPr/>
      </dsp:nvSpPr>
      <dsp:spPr>
        <a:xfrm>
          <a:off x="1303734" y="1584305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70887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kern="1200" dirty="0" smtClean="0"/>
            <a:t>مرحلة العلوم السلوكية</a:t>
          </a:r>
          <a:endParaRPr lang="ar-SA" sz="3600" kern="1200" dirty="0"/>
        </a:p>
      </dsp:txBody>
      <dsp:txXfrm>
        <a:off x="1303734" y="1584305"/>
        <a:ext cx="3348990" cy="1046559"/>
      </dsp:txXfrm>
    </dsp:sp>
    <dsp:sp modelId="{8E07462C-E3BA-4619-B3E4-E32E8C61A0E3}">
      <dsp:nvSpPr>
        <dsp:cNvPr id="0" name=""/>
        <dsp:cNvSpPr/>
      </dsp:nvSpPr>
      <dsp:spPr>
        <a:xfrm>
          <a:off x="4059674" y="1433135"/>
          <a:ext cx="732591" cy="109888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565B22-1391-44A7-B813-7263405127C0}">
      <dsp:nvSpPr>
        <dsp:cNvPr id="0" name=""/>
        <dsp:cNvSpPr/>
      </dsp:nvSpPr>
      <dsp:spPr>
        <a:xfrm>
          <a:off x="1303734" y="2901807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70887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kern="1200" dirty="0" smtClean="0"/>
            <a:t>المرحلة الجديدة</a:t>
          </a:r>
          <a:endParaRPr lang="ar-SA" sz="3600" kern="1200" dirty="0"/>
        </a:p>
      </dsp:txBody>
      <dsp:txXfrm>
        <a:off x="1303734" y="2901807"/>
        <a:ext cx="3348990" cy="1046559"/>
      </dsp:txXfrm>
    </dsp:sp>
    <dsp:sp modelId="{C01F5253-0D89-4989-8115-DBDE90F0F59C}">
      <dsp:nvSpPr>
        <dsp:cNvPr id="0" name=""/>
        <dsp:cNvSpPr/>
      </dsp:nvSpPr>
      <dsp:spPr>
        <a:xfrm>
          <a:off x="4059674" y="2750637"/>
          <a:ext cx="732591" cy="109888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CD05723-CEC7-463F-96F5-88552C89EE3D}" type="datetimeFigureOut">
              <a:rPr lang="ar-SA" smtClean="0"/>
              <a:t>25/11/36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11F4427-0675-4EC1-9C95-1594B59308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6701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66590" y="4650640"/>
            <a:ext cx="4428445" cy="122164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3734410"/>
            <a:ext cx="6400800" cy="91623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157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B29EE5-C58E-4D7E-82DE-75E7D0DB0F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11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130" y="1138425"/>
            <a:ext cx="670987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901950"/>
            <a:ext cx="6260905" cy="458115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835" y="1217065"/>
            <a:ext cx="624443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749244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360065"/>
            <a:ext cx="4275740" cy="3187763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749244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2360065"/>
            <a:ext cx="4123035" cy="3187763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مستطيل 6"/>
          <p:cNvSpPr/>
          <p:nvPr userDrawn="1"/>
        </p:nvSpPr>
        <p:spPr>
          <a:xfrm>
            <a:off x="-9150" y="6635805"/>
            <a:ext cx="763525" cy="222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dMA-TNp2BU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0" y="-34745"/>
            <a:ext cx="9144000" cy="5143500"/>
          </a:xfrm>
          <a:prstGeom prst="rect">
            <a:avLst/>
          </a:prstGeom>
          <a:solidFill>
            <a:srgbClr val="C5D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5" name="مستطيل 4"/>
          <p:cNvSpPr/>
          <p:nvPr/>
        </p:nvSpPr>
        <p:spPr>
          <a:xfrm>
            <a:off x="0" y="6024984"/>
            <a:ext cx="9147769" cy="821641"/>
          </a:xfrm>
          <a:prstGeom prst="rect">
            <a:avLst/>
          </a:prstGeom>
          <a:solidFill>
            <a:srgbClr val="C5D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pic>
        <p:nvPicPr>
          <p:cNvPr id="1026" name="Picture 2" descr="http://www.bascota.com/vb/image/photo1371812642_9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900"/>
            <a:ext cx="9144000" cy="59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mabdullah.com/images/img_1/78cdd6ffe73a4d87cbff4a7cec90ead8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97" y="3612016"/>
            <a:ext cx="4549007" cy="194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كل بيضاوي 3"/>
          <p:cNvSpPr/>
          <p:nvPr/>
        </p:nvSpPr>
        <p:spPr>
          <a:xfrm>
            <a:off x="5697415" y="5228636"/>
            <a:ext cx="316523" cy="482321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7" name="شكل بيضاوي 6"/>
          <p:cNvSpPr/>
          <p:nvPr/>
        </p:nvSpPr>
        <p:spPr>
          <a:xfrm>
            <a:off x="5472583" y="5369909"/>
            <a:ext cx="316523" cy="482321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8" name="شكل بيضاوي 7"/>
          <p:cNvSpPr/>
          <p:nvPr/>
        </p:nvSpPr>
        <p:spPr>
          <a:xfrm>
            <a:off x="5840605" y="5170219"/>
            <a:ext cx="165797" cy="186490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9" name="شكل بيضاوي 8"/>
          <p:cNvSpPr/>
          <p:nvPr/>
        </p:nvSpPr>
        <p:spPr>
          <a:xfrm>
            <a:off x="5970842" y="5376552"/>
            <a:ext cx="165797" cy="186490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</p:spTree>
    <p:extLst>
      <p:ext uri="{BB962C8B-B14F-4D97-AF65-F5344CB8AC3E}">
        <p14:creationId xmlns:p14="http://schemas.microsoft.com/office/powerpoint/2010/main" val="389249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3044950" y="1388507"/>
            <a:ext cx="4428445" cy="892903"/>
          </a:xfrm>
          <a:prstGeom prst="roundRect">
            <a:avLst>
              <a:gd name="adj" fmla="val 58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indent="365125" algn="r" rtl="1"/>
            <a:r>
              <a:rPr lang="ar-SA" sz="3000" b="1" dirty="0">
                <a:solidFill>
                  <a:schemeClr val="tx1"/>
                </a:solidFill>
              </a:rPr>
              <a:t>مبادئ الإدارة عند فريدريك </a:t>
            </a:r>
            <a:r>
              <a:rPr lang="ar-SA" sz="3000" b="1" dirty="0" smtClean="0">
                <a:solidFill>
                  <a:schemeClr val="tx1"/>
                </a:solidFill>
              </a:rPr>
              <a:t>تايلور:</a:t>
            </a:r>
            <a:endParaRPr lang="ar-SA" sz="3000" b="1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0260" y="2320530"/>
            <a:ext cx="6871725" cy="4537470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ar-SA" dirty="0" smtClean="0">
                <a:solidFill>
                  <a:schemeClr val="tx2"/>
                </a:solidFill>
              </a:rPr>
              <a:t>التخطيط </a:t>
            </a:r>
            <a:r>
              <a:rPr lang="ar-SA" dirty="0" smtClean="0">
                <a:solidFill>
                  <a:schemeClr val="tx2"/>
                </a:solidFill>
                <a:sym typeface="Wingdings" panose="05000000000000000000" pitchFamily="2" charset="2"/>
              </a:rPr>
              <a:t> </a:t>
            </a:r>
            <a:r>
              <a:rPr lang="ar-SA" dirty="0" smtClean="0">
                <a:solidFill>
                  <a:schemeClr val="tx2"/>
                </a:solidFill>
              </a:rPr>
              <a:t>الإدارة </a:t>
            </a:r>
            <a:r>
              <a:rPr lang="ar-SA" dirty="0">
                <a:solidFill>
                  <a:schemeClr val="tx2"/>
                </a:solidFill>
              </a:rPr>
              <a:t>العليا </a:t>
            </a:r>
          </a:p>
          <a:p>
            <a:pPr algn="r" rtl="1"/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التنفيذ </a:t>
            </a:r>
            <a:r>
              <a:rPr lang="ar-SA" dirty="0" smtClean="0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 </a:t>
            </a:r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القوى </a:t>
            </a:r>
            <a:r>
              <a:rPr lang="ar-SA" dirty="0">
                <a:solidFill>
                  <a:schemeClr val="accent3">
                    <a:lumMod val="50000"/>
                  </a:schemeClr>
                </a:solidFill>
              </a:rPr>
              <a:t>العاملة </a:t>
            </a:r>
          </a:p>
          <a:p>
            <a:pPr algn="r" rtl="1"/>
            <a:r>
              <a:rPr lang="ar-SA" dirty="0" smtClean="0">
                <a:solidFill>
                  <a:schemeClr val="accent2">
                    <a:lumMod val="50000"/>
                  </a:schemeClr>
                </a:solidFill>
              </a:rPr>
              <a:t>الحوافز المادية </a:t>
            </a:r>
            <a:r>
              <a:rPr lang="ar-SA" dirty="0" smtClean="0">
                <a:solidFill>
                  <a:schemeClr val="accent2">
                    <a:lumMod val="50000"/>
                  </a:schemeClr>
                </a:solidFill>
                <a:sym typeface="Wingdings" panose="05000000000000000000" pitchFamily="2" charset="2"/>
              </a:rPr>
              <a:t>=</a:t>
            </a:r>
            <a:r>
              <a:rPr lang="ar-SA" dirty="0" smtClean="0">
                <a:solidFill>
                  <a:schemeClr val="accent2">
                    <a:lumMod val="50000"/>
                  </a:schemeClr>
                </a:solidFill>
              </a:rPr>
              <a:t> رفع الكفاءة الإنتاجية</a:t>
            </a:r>
          </a:p>
          <a:p>
            <a:pPr algn="r" rtl="1"/>
            <a:r>
              <a:rPr lang="ar-SA" dirty="0" smtClean="0">
                <a:solidFill>
                  <a:schemeClr val="accent4">
                    <a:lumMod val="50000"/>
                  </a:schemeClr>
                </a:solidFill>
              </a:rPr>
              <a:t>معايير لظروف العمل وعلاقتها بالإنتاج</a:t>
            </a:r>
          </a:p>
          <a:p>
            <a:pPr algn="r" rtl="1"/>
            <a:r>
              <a:rPr lang="ar-SA" dirty="0" smtClean="0">
                <a:solidFill>
                  <a:schemeClr val="tx1"/>
                </a:solidFill>
              </a:rPr>
              <a:t>زيادة الإنتاج تتطلب:</a:t>
            </a:r>
          </a:p>
          <a:p>
            <a:pPr lvl="1" algn="r" rtl="1"/>
            <a:r>
              <a:rPr lang="ar-SA" dirty="0">
                <a:solidFill>
                  <a:schemeClr val="accent6">
                    <a:lumMod val="50000"/>
                  </a:schemeClr>
                </a:solidFill>
              </a:rPr>
              <a:t>أسس علمية لاختيار العاملين</a:t>
            </a:r>
          </a:p>
          <a:p>
            <a:pPr lvl="1" algn="r" rtl="1"/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فصل </a:t>
            </a:r>
            <a:r>
              <a:rPr lang="ar-SA" dirty="0">
                <a:solidFill>
                  <a:schemeClr val="accent6">
                    <a:lumMod val="50000"/>
                  </a:schemeClr>
                </a:solidFill>
              </a:rPr>
              <a:t>التخطيط  عن التنفيذ </a:t>
            </a:r>
            <a:endParaRPr lang="ar-SA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 algn="r" rtl="1"/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توفير </a:t>
            </a:r>
            <a:r>
              <a:rPr lang="ar-SA" dirty="0">
                <a:solidFill>
                  <a:schemeClr val="accent6">
                    <a:lumMod val="50000"/>
                  </a:schemeClr>
                </a:solidFill>
              </a:rPr>
              <a:t>الجو المناسب </a:t>
            </a:r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للعمل</a:t>
            </a:r>
          </a:p>
          <a:p>
            <a:pPr lvl="1" algn="r" rtl="1"/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دراسة الوقت</a:t>
            </a:r>
          </a:p>
          <a:p>
            <a:pPr lvl="1" algn="r" rtl="1"/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تشجيع العاملين على البقاء في أعمالهم.</a:t>
            </a:r>
          </a:p>
          <a:p>
            <a:pPr lvl="1" algn="r" rtl="1"/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نقل </a:t>
            </a:r>
            <a:r>
              <a:rPr lang="ar-SA" dirty="0">
                <a:solidFill>
                  <a:schemeClr val="accent6">
                    <a:lumMod val="50000"/>
                  </a:schemeClr>
                </a:solidFill>
              </a:rPr>
              <a:t>العمال الأقل كفاءة </a:t>
            </a:r>
            <a:r>
              <a:rPr lang="ar-SA" dirty="0" smtClean="0">
                <a:solidFill>
                  <a:schemeClr val="accent6">
                    <a:lumMod val="50000"/>
                  </a:schemeClr>
                </a:solidFill>
              </a:rPr>
              <a:t>لأعمال أخرى.</a:t>
            </a:r>
            <a:endParaRPr lang="ar-SA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877410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مرحلة الإدارة العلمية</a:t>
            </a:r>
            <a:r>
              <a:rPr lang="ar-SA" b="1" dirty="0" smtClean="0">
                <a:solidFill>
                  <a:schemeClr val="tx1"/>
                </a:solidFill>
              </a:rPr>
              <a:t/>
            </a:r>
            <a:br>
              <a:rPr lang="ar-SA" b="1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1910-1935م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2"/>
          <a:srcRect t="2472" r="48973"/>
          <a:stretch/>
        </p:blipFill>
        <p:spPr>
          <a:xfrm flipH="1">
            <a:off x="7331985" y="1138425"/>
            <a:ext cx="1648670" cy="22859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://www.news.dm/wp-content/uploads/2014/04/eventmanagement_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0" y="4754461"/>
            <a:ext cx="2290575" cy="218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49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news.dm/wp-content/uploads/2014/04/eventmanagement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425" y="4671246"/>
            <a:ext cx="2290575" cy="218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مستدير الزوايا 5"/>
          <p:cNvSpPr/>
          <p:nvPr/>
        </p:nvSpPr>
        <p:spPr>
          <a:xfrm>
            <a:off x="3044950" y="1388507"/>
            <a:ext cx="4428445" cy="892903"/>
          </a:xfrm>
          <a:prstGeom prst="roundRect">
            <a:avLst>
              <a:gd name="adj" fmla="val 58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indent="365125" algn="r" rtl="1"/>
            <a:r>
              <a:rPr lang="ar-SA" sz="3000" b="1" dirty="0" smtClean="0">
                <a:solidFill>
                  <a:schemeClr val="tx1"/>
                </a:solidFill>
              </a:rPr>
              <a:t>هنري فايول</a:t>
            </a:r>
            <a:endParaRPr lang="ar-SA" sz="3000" b="1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0260" y="2320530"/>
            <a:ext cx="6871725" cy="1132326"/>
          </a:xfrm>
        </p:spPr>
        <p:txBody>
          <a:bodyPr>
            <a:normAutofit/>
          </a:bodyPr>
          <a:lstStyle/>
          <a:p>
            <a:pPr algn="r" rtl="1"/>
            <a:r>
              <a:rPr lang="ar-SA" dirty="0" smtClean="0">
                <a:solidFill>
                  <a:schemeClr val="tx2"/>
                </a:solidFill>
              </a:rPr>
              <a:t>أهمية المدخل العلمي في حل مشكلات الإدارة</a:t>
            </a:r>
          </a:p>
          <a:p>
            <a:pPr algn="r" rtl="1"/>
            <a:r>
              <a:rPr lang="ar-SA" b="1" u="sng" dirty="0">
                <a:solidFill>
                  <a:schemeClr val="accent6">
                    <a:lumMod val="50000"/>
                  </a:schemeClr>
                </a:solidFill>
              </a:rPr>
              <a:t>مبادئ الإدارة لهنري فايول:</a:t>
            </a: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877410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مرحلة الإدارة العلمية</a:t>
            </a:r>
            <a:r>
              <a:rPr lang="ar-SA" b="1" dirty="0" smtClean="0">
                <a:solidFill>
                  <a:schemeClr val="tx1"/>
                </a:solidFill>
              </a:rPr>
              <a:t/>
            </a:r>
            <a:br>
              <a:rPr lang="ar-SA" b="1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1910-1935م</a:t>
            </a:r>
            <a:endParaRPr lang="ar-SA" dirty="0">
              <a:solidFill>
                <a:schemeClr val="tx1"/>
              </a:solidFill>
            </a:endParaRPr>
          </a:p>
        </p:txBody>
      </p:sp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80613"/>
              </p:ext>
            </p:extLst>
          </p:nvPr>
        </p:nvGraphicFramePr>
        <p:xfrm>
          <a:off x="448965" y="3363320"/>
          <a:ext cx="6108202" cy="342519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987995"/>
                <a:gridCol w="3120207"/>
              </a:tblGrid>
              <a:tr h="3088479">
                <a:tc>
                  <a:txBody>
                    <a:bodyPr/>
                    <a:lstStyle/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تقسيم العمل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السلطة والمسؤولية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الانضباطية السلوكية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وحدة الأمر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وحدة التوجيه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أولوية المصلحة العامة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المكافأة العادلة للعاملين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المركزية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تسلسل السلطة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التنظيم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المساواة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استقرار العاملين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المبادأة والابتكار</a:t>
                      </a:r>
                    </a:p>
                    <a:p>
                      <a:pPr marL="342900" indent="-342900" algn="r" rtl="1">
                        <a:lnSpc>
                          <a:spcPct val="125000"/>
                        </a:lnSpc>
                        <a:buFont typeface="+mj-lt"/>
                        <a:buAutoNum type="arabicPeriod" startAt="8"/>
                      </a:pPr>
                      <a:r>
                        <a:rPr lang="ar-SA" sz="2500" b="0" dirty="0" smtClean="0">
                          <a:solidFill>
                            <a:schemeClr val="tx1"/>
                          </a:solidFill>
                        </a:rPr>
                        <a:t>روح الفريق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196" name="Picture 4" descr="http://www.ingenieria.unam.mx/industriales/historia/imagenes/historia_fayo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8" r="74596"/>
          <a:stretch/>
        </p:blipFill>
        <p:spPr bwMode="auto">
          <a:xfrm flipH="1">
            <a:off x="7473395" y="1200547"/>
            <a:ext cx="1431709" cy="2161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33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4403719" y="2446454"/>
            <a:ext cx="2796361" cy="718897"/>
          </a:xfrm>
          <a:prstGeom prst="roundRect">
            <a:avLst>
              <a:gd name="adj" fmla="val 5884"/>
            </a:avLst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indent="365125" algn="r" rtl="1"/>
            <a:r>
              <a:rPr lang="ar-SA" sz="3000" b="1">
                <a:solidFill>
                  <a:schemeClr val="tx1"/>
                </a:solidFill>
              </a:rPr>
              <a:t>ماري باركر فوليت</a:t>
            </a:r>
            <a:endParaRPr lang="ar-SA" sz="3000" b="1" dirty="0">
              <a:solidFill>
                <a:schemeClr val="tx1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986667" y="3581705"/>
            <a:ext cx="3861073" cy="3025387"/>
          </a:xfrm>
          <a:prstGeom prst="roundRect">
            <a:avLst>
              <a:gd name="adj" fmla="val 4926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rtlCol="1" anchor="b"/>
          <a:lstStyle/>
          <a:p>
            <a:pPr algn="ctr" rtl="1"/>
            <a:r>
              <a:rPr lang="ar-SA" sz="3200" b="1" dirty="0">
                <a:solidFill>
                  <a:schemeClr val="tx1"/>
                </a:solidFill>
              </a:rPr>
              <a:t>المفهوم الإنساني للإدارة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4183" y="1291130"/>
            <a:ext cx="2469212" cy="718897"/>
          </a:xfrm>
          <a:prstGeom prst="roundRect">
            <a:avLst>
              <a:gd name="adj" fmla="val 5884"/>
            </a:avLst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indent="365125" algn="r" rtl="1"/>
            <a:r>
              <a:rPr lang="ar-SA" sz="3000" b="1" dirty="0" err="1" smtClean="0">
                <a:solidFill>
                  <a:schemeClr val="tx1"/>
                </a:solidFill>
              </a:rPr>
              <a:t>ايلتون</a:t>
            </a:r>
            <a:r>
              <a:rPr lang="ar-SA" sz="3000" b="1" dirty="0" smtClean="0">
                <a:solidFill>
                  <a:schemeClr val="tx1"/>
                </a:solidFill>
              </a:rPr>
              <a:t> مايو</a:t>
            </a:r>
            <a:endParaRPr lang="ar-SA" sz="3000" b="1" dirty="0">
              <a:solidFill>
                <a:schemeClr val="tx1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677034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مرحلة </a:t>
            </a:r>
            <a:r>
              <a:rPr lang="ar-SA" b="1" dirty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العلوم السلوكية</a:t>
            </a:r>
          </a:p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1935-1950م</a:t>
            </a:r>
            <a:endParaRPr lang="ar-SA" sz="3200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cte.univ-setif.dz/coursenligne/site_bouakkaz/res/mayo_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" b="3078"/>
          <a:stretch/>
        </p:blipFill>
        <p:spPr bwMode="auto">
          <a:xfrm>
            <a:off x="7309668" y="1143000"/>
            <a:ext cx="1759161" cy="2069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5193842" y="3810227"/>
            <a:ext cx="2901395" cy="763525"/>
          </a:xfrm>
          <a:prstGeom prst="roundRect">
            <a:avLst>
              <a:gd name="adj" fmla="val 2578"/>
            </a:avLst>
          </a:prstGeom>
          <a:solidFill>
            <a:schemeClr val="lt1">
              <a:alpha val="66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</a:rPr>
              <a:t>الروح المعنوية </a:t>
            </a:r>
            <a:r>
              <a:rPr lang="ar-SA" sz="3200" b="1" dirty="0" smtClean="0">
                <a:solidFill>
                  <a:schemeClr val="tx1"/>
                </a:solidFill>
              </a:rPr>
              <a:t>للعاملين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5183962" y="5538157"/>
            <a:ext cx="2901395" cy="763525"/>
          </a:xfrm>
          <a:prstGeom prst="roundRect">
            <a:avLst>
              <a:gd name="adj" fmla="val 4926"/>
            </a:avLst>
          </a:prstGeom>
          <a:solidFill>
            <a:schemeClr val="lt1">
              <a:alpha val="66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ar-SA" sz="3200" b="1" dirty="0">
                <a:solidFill>
                  <a:schemeClr val="tx1"/>
                </a:solidFill>
              </a:rPr>
              <a:t>العلاقات الإنسانية</a:t>
            </a: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5193842" y="4674192"/>
            <a:ext cx="2901395" cy="763525"/>
          </a:xfrm>
          <a:prstGeom prst="roundRect">
            <a:avLst>
              <a:gd name="adj" fmla="val 7274"/>
            </a:avLst>
          </a:prstGeom>
          <a:solidFill>
            <a:schemeClr val="lt1">
              <a:alpha val="66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ar-SA" sz="3200" b="1" dirty="0">
                <a:solidFill>
                  <a:schemeClr val="tx1"/>
                </a:solidFill>
              </a:rPr>
              <a:t>الراحة وإزالة التوتر</a:t>
            </a:r>
          </a:p>
        </p:txBody>
      </p:sp>
      <p:sp>
        <p:nvSpPr>
          <p:cNvPr id="11" name="مثلث قائم الزاوية 10"/>
          <p:cNvSpPr/>
          <p:nvPr/>
        </p:nvSpPr>
        <p:spPr>
          <a:xfrm rot="2675409">
            <a:off x="4145426" y="4674190"/>
            <a:ext cx="763525" cy="763525"/>
          </a:xfrm>
          <a:prstGeom prst="rt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605052" y="4528934"/>
            <a:ext cx="2944843" cy="1130928"/>
          </a:xfrm>
          <a:prstGeom prst="roundRect">
            <a:avLst>
              <a:gd name="adj" fmla="val 4926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ctr" rtl="1"/>
            <a:r>
              <a:rPr lang="ar-SA" sz="3200" b="1" dirty="0" smtClean="0">
                <a:solidFill>
                  <a:schemeClr val="tx1"/>
                </a:solidFill>
                <a:effectLst>
                  <a:glow rad="635000">
                    <a:srgbClr val="FFFF00">
                      <a:alpha val="60000"/>
                    </a:srgbClr>
                  </a:glow>
                </a:effectLst>
              </a:rPr>
              <a:t>زيادة الإنتاج</a:t>
            </a:r>
            <a:endParaRPr lang="ar-SA" sz="3200" b="1" dirty="0">
              <a:solidFill>
                <a:schemeClr val="tx1"/>
              </a:solidFill>
              <a:effectLst>
                <a:glow rad="6350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11266" name="Picture 2" descr="http://photos.geni.com/p13/6d/db/56/14/5344483a04f05a7b/mary_parker_follett_1868-1933_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86" y="1291130"/>
            <a:ext cx="1759161" cy="2043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4909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bes.haywood.k12.nc.us/wp-content/uploads/sites/2/2014/11/SMC-Managing-Team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7" y="3099876"/>
            <a:ext cx="4602147" cy="375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عنوان 1"/>
          <p:cNvSpPr txBox="1">
            <a:spLocks/>
          </p:cNvSpPr>
          <p:nvPr/>
        </p:nvSpPr>
        <p:spPr>
          <a:xfrm>
            <a:off x="4677034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مرحلة </a:t>
            </a:r>
            <a:r>
              <a:rPr lang="ar-SA" b="1" dirty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العلوم السلوكية</a:t>
            </a:r>
          </a:p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1935-1950م</a:t>
            </a:r>
            <a:endParaRPr lang="ar-SA" sz="3200" dirty="0">
              <a:solidFill>
                <a:schemeClr val="tx1"/>
              </a:solidFill>
            </a:endParaRPr>
          </a:p>
        </p:txBody>
      </p:sp>
      <p:sp>
        <p:nvSpPr>
          <p:cNvPr id="7" name="عنصر نائب للمحتوى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>
              <a:spcAft>
                <a:spcPts val="1800"/>
              </a:spcAft>
            </a:pPr>
            <a:r>
              <a:rPr lang="ar-SA" sz="3200" b="1" dirty="0">
                <a:solidFill>
                  <a:schemeClr val="tx1"/>
                </a:solidFill>
              </a:rPr>
              <a:t>مبادئ مرحلة العلوم </a:t>
            </a:r>
            <a:r>
              <a:rPr lang="ar-SA" sz="3200" b="1" dirty="0" smtClean="0">
                <a:solidFill>
                  <a:schemeClr val="tx1"/>
                </a:solidFill>
              </a:rPr>
              <a:t>السلوكية:</a:t>
            </a:r>
          </a:p>
          <a:p>
            <a:pPr lvl="1" algn="r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</a:rPr>
              <a:t>المشاركة في معالجة الموقف واتخاذ القرار.</a:t>
            </a:r>
            <a:endParaRPr lang="ar-SA" dirty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</a:pPr>
            <a:r>
              <a:rPr lang="ar-SA" dirty="0">
                <a:solidFill>
                  <a:schemeClr val="tx1"/>
                </a:solidFill>
              </a:rPr>
              <a:t>العلاقة بين الرئيس </a:t>
            </a:r>
            <a:r>
              <a:rPr lang="ar-SA" dirty="0" smtClean="0">
                <a:solidFill>
                  <a:schemeClr val="tx1"/>
                </a:solidFill>
              </a:rPr>
              <a:t>والمرؤوس تعني أن لكل شخص دور.</a:t>
            </a:r>
          </a:p>
          <a:p>
            <a:pPr lvl="1" algn="r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</a:rPr>
              <a:t>التوفيق بين حاجات الفرد وحاجات المؤسسة.</a:t>
            </a:r>
          </a:p>
          <a:p>
            <a:pPr lvl="1" algn="r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</a:rPr>
              <a:t>علاقة العوامل البيئية بنجاح القائد.</a:t>
            </a:r>
          </a:p>
          <a:p>
            <a:pPr lvl="1" algn="r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</a:rPr>
              <a:t>الاهتمام بعمليات الاتصال</a:t>
            </a:r>
          </a:p>
          <a:p>
            <a:pPr lvl="1" algn="r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</a:rPr>
              <a:t>الاهتمام بتطوير مهارات العاملين.</a:t>
            </a:r>
            <a:endParaRPr lang="ar-SA" dirty="0">
              <a:solidFill>
                <a:schemeClr val="tx1"/>
              </a:solidFill>
            </a:endParaRPr>
          </a:p>
          <a:p>
            <a:pPr algn="r" rtl="1"/>
            <a:endParaRPr lang="ar-S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1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4677034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المرحلة الجديدة</a:t>
            </a:r>
          </a:p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1950م</a:t>
            </a:r>
            <a:endParaRPr lang="ar-SA" sz="3200" dirty="0">
              <a:solidFill>
                <a:schemeClr val="tx1"/>
              </a:solidFill>
            </a:endParaRPr>
          </a:p>
        </p:txBody>
      </p:sp>
      <p:sp>
        <p:nvSpPr>
          <p:cNvPr id="7" name="عنصر نائب للمحتوى 6"/>
          <p:cNvSpPr>
            <a:spLocks noGrp="1"/>
          </p:cNvSpPr>
          <p:nvPr>
            <p:ph idx="1"/>
          </p:nvPr>
        </p:nvSpPr>
        <p:spPr>
          <a:xfrm>
            <a:off x="1823310" y="1596540"/>
            <a:ext cx="7016195" cy="4275740"/>
          </a:xfrm>
        </p:spPr>
        <p:txBody>
          <a:bodyPr>
            <a:normAutofit/>
          </a:bodyPr>
          <a:lstStyle/>
          <a:p>
            <a:pPr algn="r" rtl="1">
              <a:spcAft>
                <a:spcPts val="1800"/>
              </a:spcAft>
            </a:pPr>
            <a:r>
              <a:rPr lang="ar-SA" sz="3200" b="1" dirty="0" smtClean="0">
                <a:solidFill>
                  <a:schemeClr val="tx1"/>
                </a:solidFill>
              </a:rPr>
              <a:t>تحقيق النظرة الشمولية في الإدارة:</a:t>
            </a: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فهم المعرفة </a:t>
            </a:r>
            <a:r>
              <a:rPr lang="ar-SA" sz="3200" dirty="0">
                <a:solidFill>
                  <a:schemeClr val="tx1"/>
                </a:solidFill>
              </a:rPr>
              <a:t>المتخصصة </a:t>
            </a:r>
            <a:r>
              <a:rPr lang="ar-SA" sz="3200" dirty="0" smtClean="0">
                <a:solidFill>
                  <a:schemeClr val="tx1"/>
                </a:solidFill>
              </a:rPr>
              <a:t>في السلوك </a:t>
            </a:r>
            <a:r>
              <a:rPr lang="ar-SA" sz="3200" dirty="0">
                <a:solidFill>
                  <a:schemeClr val="tx1"/>
                </a:solidFill>
              </a:rPr>
              <a:t>الإنساني </a:t>
            </a:r>
            <a:endParaRPr lang="ar-SA" sz="3200" dirty="0" smtClean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استخدام طرق البحث لدراسة السلوك الإنساني</a:t>
            </a: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فهم المضمون الفكري للنظرية الإدارية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5362" name="Picture 2" descr="http://10eighty.co.uk/web/wp-content/uploads/2012/11/10eighty-te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0" y="3359510"/>
            <a:ext cx="4178656" cy="358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24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4677034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المرحلة الجديدة</a:t>
            </a:r>
          </a:p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1950م</a:t>
            </a:r>
            <a:endParaRPr lang="ar-SA" sz="3200" dirty="0">
              <a:solidFill>
                <a:schemeClr val="tx1"/>
              </a:solidFill>
            </a:endParaRPr>
          </a:p>
        </p:txBody>
      </p:sp>
      <p:pic>
        <p:nvPicPr>
          <p:cNvPr id="15362" name="Picture 2" descr="http://10eighty.co.uk/web/wp-content/uploads/2012/11/10eighty-te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0" y="4345230"/>
            <a:ext cx="3028649" cy="259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عنصر نائب للمحتوى 6"/>
          <p:cNvSpPr>
            <a:spLocks noGrp="1"/>
          </p:cNvSpPr>
          <p:nvPr>
            <p:ph idx="1"/>
          </p:nvPr>
        </p:nvSpPr>
        <p:spPr>
          <a:xfrm>
            <a:off x="448966" y="1596539"/>
            <a:ext cx="8390540" cy="5039265"/>
          </a:xfrm>
        </p:spPr>
        <p:txBody>
          <a:bodyPr>
            <a:normAutofit fontScale="92500" lnSpcReduction="20000"/>
          </a:bodyPr>
          <a:lstStyle/>
          <a:p>
            <a:pPr algn="r" rtl="1">
              <a:spcAft>
                <a:spcPts val="1800"/>
              </a:spcAft>
            </a:pPr>
            <a:r>
              <a:rPr lang="ar-SA" sz="3200" b="1" dirty="0">
                <a:solidFill>
                  <a:schemeClr val="tx1"/>
                </a:solidFill>
              </a:rPr>
              <a:t>مبادئ المرحلة </a:t>
            </a:r>
            <a:r>
              <a:rPr lang="ar-SA" sz="3200" b="1" dirty="0" smtClean="0">
                <a:solidFill>
                  <a:schemeClr val="tx1"/>
                </a:solidFill>
              </a:rPr>
              <a:t>الجديدة للإدارة:</a:t>
            </a:r>
            <a:endParaRPr lang="ar-SA" sz="3200" b="1" dirty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الإدارة تشمل معرفة متخصصة، ومهارات ومفاهيم عن الأنشطة والممارسات العملية المألوفة في العمل.</a:t>
            </a: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الاعتماد </a:t>
            </a:r>
            <a:r>
              <a:rPr lang="ar-SA" sz="3200" dirty="0">
                <a:solidFill>
                  <a:schemeClr val="tx1"/>
                </a:solidFill>
              </a:rPr>
              <a:t>على النظرة الواقعية </a:t>
            </a:r>
            <a:r>
              <a:rPr lang="ar-SA" sz="3200" dirty="0" smtClean="0">
                <a:solidFill>
                  <a:schemeClr val="tx1"/>
                </a:solidFill>
              </a:rPr>
              <a:t>للمؤسسة وإمكاناتها.</a:t>
            </a:r>
            <a:endParaRPr lang="ar-SA" sz="3200" dirty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>
                <a:solidFill>
                  <a:schemeClr val="tx1"/>
                </a:solidFill>
              </a:rPr>
              <a:t>الأسس العلمية للإدارة </a:t>
            </a:r>
            <a:r>
              <a:rPr lang="ar-SA" sz="3200" dirty="0" smtClean="0">
                <a:solidFill>
                  <a:schemeClr val="tx1"/>
                </a:solidFill>
              </a:rPr>
              <a:t>ينبغي أن تُستمد </a:t>
            </a:r>
            <a:r>
              <a:rPr lang="ar-SA" sz="3200" dirty="0">
                <a:solidFill>
                  <a:schemeClr val="tx1"/>
                </a:solidFill>
              </a:rPr>
              <a:t>من العلوم </a:t>
            </a:r>
            <a:r>
              <a:rPr lang="ar-SA" sz="3200" dirty="0" smtClean="0">
                <a:solidFill>
                  <a:schemeClr val="tx1"/>
                </a:solidFill>
              </a:rPr>
              <a:t>السلوكية.</a:t>
            </a:r>
            <a:endParaRPr lang="ar-SA" sz="3200" dirty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  <a:spcAft>
                <a:spcPts val="1800"/>
              </a:spcAft>
            </a:pPr>
            <a:r>
              <a:rPr lang="ar-SA" sz="3200" dirty="0" smtClean="0">
                <a:solidFill>
                  <a:schemeClr val="tx1"/>
                </a:solidFill>
              </a:rPr>
              <a:t>أهمية التجديد </a:t>
            </a:r>
            <a:r>
              <a:rPr lang="ar-SA" sz="3200" dirty="0">
                <a:solidFill>
                  <a:schemeClr val="tx1"/>
                </a:solidFill>
              </a:rPr>
              <a:t>والتغيير في </a:t>
            </a:r>
            <a:r>
              <a:rPr lang="ar-SA" sz="3200" dirty="0" smtClean="0">
                <a:solidFill>
                  <a:schemeClr val="tx1"/>
                </a:solidFill>
              </a:rPr>
              <a:t>الإدارة التربوية.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/>
            <a:endParaRPr lang="ar-S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6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43555" y="1901950"/>
            <a:ext cx="8856890" cy="4886560"/>
          </a:xfrm>
          <a:prstGeom prst="roundRect">
            <a:avLst>
              <a:gd name="adj" fmla="val 2186"/>
            </a:avLst>
          </a:prstGeom>
          <a:gradFill>
            <a:gsLst>
              <a:gs pos="0">
                <a:srgbClr val="0166D8"/>
              </a:gs>
              <a:gs pos="35000">
                <a:srgbClr val="409AFE"/>
              </a:gs>
              <a:gs pos="100000">
                <a:srgbClr val="85BFFF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r" rtl="1">
              <a:buFont typeface="+mj-lt"/>
              <a:buAutoNum type="arabicPeriod"/>
            </a:pPr>
            <a:r>
              <a:rPr lang="ar-SA" sz="2800" b="1" dirty="0" smtClean="0">
                <a:solidFill>
                  <a:schemeClr val="tx1"/>
                </a:solidFill>
              </a:rPr>
              <a:t>الإدارة العامة: </a:t>
            </a:r>
            <a:r>
              <a:rPr lang="ar-SA" sz="2800" dirty="0" smtClean="0">
                <a:solidFill>
                  <a:schemeClr val="tx1"/>
                </a:solidFill>
              </a:rPr>
              <a:t>تنسيق المجهودات الفردية والجماعية لتنفيذ السياسة العامة للدولة.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982818" y="123946"/>
            <a:ext cx="25378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ميادين الإدارة</a:t>
            </a:r>
          </a:p>
        </p:txBody>
      </p:sp>
      <p:sp>
        <p:nvSpPr>
          <p:cNvPr id="7" name="Rounded Rectangle 10"/>
          <p:cNvSpPr/>
          <p:nvPr/>
        </p:nvSpPr>
        <p:spPr>
          <a:xfrm>
            <a:off x="341527" y="2665475"/>
            <a:ext cx="8460945" cy="3970330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just" rtl="1">
              <a:buFont typeface="+mj-lt"/>
              <a:buAutoNum type="arabicPeriod" startAt="2"/>
            </a:pPr>
            <a:r>
              <a:rPr lang="ar-SA" sz="2800" b="1" dirty="0">
                <a:solidFill>
                  <a:schemeClr val="tx1"/>
                </a:solidFill>
              </a:rPr>
              <a:t>الإدارة التربوية: </a:t>
            </a:r>
            <a:r>
              <a:rPr lang="ar-SA" sz="2800" dirty="0">
                <a:solidFill>
                  <a:schemeClr val="tx1"/>
                </a:solidFill>
              </a:rPr>
              <a:t>مجموع </a:t>
            </a:r>
            <a:r>
              <a:rPr lang="ar-SA" sz="2800" dirty="0" smtClean="0">
                <a:solidFill>
                  <a:schemeClr val="tx1"/>
                </a:solidFill>
              </a:rPr>
              <a:t>العمليات والإجراءات والوسائل المصممة وفق تنظيم معين، للاتجاه بالطاقات والإمكانات </a:t>
            </a:r>
            <a:r>
              <a:rPr lang="ar-SA" sz="2800" dirty="0">
                <a:solidFill>
                  <a:schemeClr val="tx1"/>
                </a:solidFill>
              </a:rPr>
              <a:t>البشرية والمادية </a:t>
            </a:r>
            <a:r>
              <a:rPr lang="ar-SA" sz="2800" dirty="0" smtClean="0">
                <a:solidFill>
                  <a:schemeClr val="tx1"/>
                </a:solidFill>
              </a:rPr>
              <a:t>نحو أهداف موضوعة، وتعمل على تحقيقها في إطار </a:t>
            </a:r>
            <a:r>
              <a:rPr lang="ar-SA" sz="2800" dirty="0">
                <a:solidFill>
                  <a:schemeClr val="tx1"/>
                </a:solidFill>
              </a:rPr>
              <a:t>النظام </a:t>
            </a:r>
            <a:r>
              <a:rPr lang="ar-SA" sz="2800" dirty="0" smtClean="0">
                <a:solidFill>
                  <a:schemeClr val="tx1"/>
                </a:solidFill>
              </a:rPr>
              <a:t>التربوي الشامل وعلاقاته بالمجتمع.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8" name="Rounded Rectangle 10"/>
          <p:cNvSpPr/>
          <p:nvPr/>
        </p:nvSpPr>
        <p:spPr>
          <a:xfrm>
            <a:off x="440514" y="4364471"/>
            <a:ext cx="8254522" cy="2118629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just" rtl="1">
              <a:buFont typeface="+mj-lt"/>
              <a:buAutoNum type="arabicPeriod" startAt="3"/>
            </a:pPr>
            <a:r>
              <a:rPr lang="ar-SA" sz="2800" b="1" dirty="0">
                <a:solidFill>
                  <a:schemeClr val="tx1"/>
                </a:solidFill>
              </a:rPr>
              <a:t>الإدارة التعليمية: </a:t>
            </a:r>
            <a:r>
              <a:rPr lang="ar-SA" sz="2800" dirty="0">
                <a:solidFill>
                  <a:schemeClr val="tx1"/>
                </a:solidFill>
              </a:rPr>
              <a:t>الهيمنة العامة على شؤون التعليم بالدولة بقطاعاته المختلفة وممارسته بأسلوب يتفق مع متطلبات المجتمع والفلسفة التربوية السائدة </a:t>
            </a:r>
            <a:r>
              <a:rPr lang="ar-SA" sz="2800" dirty="0" smtClean="0">
                <a:solidFill>
                  <a:schemeClr val="tx1"/>
                </a:solidFill>
              </a:rPr>
              <a:t>فيه.</a:t>
            </a:r>
            <a:endParaRPr lang="ar-S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0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4982818" y="123946"/>
            <a:ext cx="25378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>
                <a:solidFill>
                  <a:schemeClr val="tx2"/>
                </a:solidFill>
                <a:latin typeface="Calibri" pitchFamily="34" charset="0"/>
                <a:ea typeface="Calibri" pitchFamily="34" charset="0"/>
              </a:rPr>
              <a:t>ميادين الإدارة</a:t>
            </a:r>
          </a:p>
        </p:txBody>
      </p:sp>
      <p:sp>
        <p:nvSpPr>
          <p:cNvPr id="8" name="Rounded Rectangle 10"/>
          <p:cNvSpPr/>
          <p:nvPr/>
        </p:nvSpPr>
        <p:spPr>
          <a:xfrm>
            <a:off x="143555" y="1596541"/>
            <a:ext cx="8704185" cy="5039264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just" rtl="1">
              <a:buFont typeface="+mj-lt"/>
              <a:buAutoNum type="arabicPeriod" startAt="3"/>
            </a:pPr>
            <a:r>
              <a:rPr lang="ar-SA" sz="2800" b="1" dirty="0">
                <a:solidFill>
                  <a:schemeClr val="tx1"/>
                </a:solidFill>
              </a:rPr>
              <a:t>الإدارة التعليمية</a:t>
            </a:r>
            <a:r>
              <a:rPr lang="ar-SA" sz="2800" b="1" dirty="0" smtClean="0">
                <a:solidFill>
                  <a:schemeClr val="tx1"/>
                </a:solidFill>
              </a:rPr>
              <a:t>: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ar-SA" sz="2800" dirty="0" smtClean="0"/>
              <a:t>تهدف إلى </a:t>
            </a:r>
            <a:r>
              <a:rPr lang="ar-SA" sz="2800" dirty="0"/>
              <a:t>تحقيق الأغراض التربوية </a:t>
            </a:r>
            <a:r>
              <a:rPr lang="ar-SA" sz="2800" dirty="0" smtClean="0"/>
              <a:t>(الممارسة والتنفيذ).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ar-SA" sz="2800" dirty="0" smtClean="0"/>
              <a:t>تُعنى بالعناصر </a:t>
            </a:r>
            <a:r>
              <a:rPr lang="ar-SA" sz="2800" dirty="0"/>
              <a:t>البشرية </a:t>
            </a:r>
            <a:r>
              <a:rPr lang="ar-SA" sz="2800" dirty="0" smtClean="0"/>
              <a:t>(معلمين </a:t>
            </a:r>
            <a:r>
              <a:rPr lang="ar-SA" sz="2800" dirty="0"/>
              <a:t>ومستخدمين وتلاميذ </a:t>
            </a:r>
            <a:r>
              <a:rPr lang="ar-SA" sz="2800" dirty="0" smtClean="0"/>
              <a:t>وآباء) وبالعناصر </a:t>
            </a:r>
            <a:r>
              <a:rPr lang="ar-SA" sz="2800" dirty="0"/>
              <a:t>المادية </a:t>
            </a:r>
            <a:r>
              <a:rPr lang="ar-SA" sz="2800" dirty="0" smtClean="0"/>
              <a:t>(أبنية </a:t>
            </a:r>
            <a:r>
              <a:rPr lang="ar-SA" sz="2800" dirty="0"/>
              <a:t>وتجهيزات وأدوات </a:t>
            </a:r>
            <a:r>
              <a:rPr lang="ar-SA" sz="2800" dirty="0" smtClean="0"/>
              <a:t>وأموال). </a:t>
            </a:r>
            <a:endParaRPr lang="en-US" sz="2800" dirty="0"/>
          </a:p>
          <a:p>
            <a:pPr marL="514350" indent="-514350" algn="just" rtl="1">
              <a:buFont typeface="+mj-lt"/>
              <a:buAutoNum type="arabicPeriod" startAt="3"/>
            </a:pP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9" name="Rounded Rectangle 10"/>
          <p:cNvSpPr/>
          <p:nvPr/>
        </p:nvSpPr>
        <p:spPr>
          <a:xfrm>
            <a:off x="296260" y="3429000"/>
            <a:ext cx="8407925" cy="3054101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just" rtl="1">
              <a:buFont typeface="+mj-lt"/>
              <a:buAutoNum type="arabicPeriod" startAt="4"/>
            </a:pPr>
            <a:r>
              <a:rPr lang="ar-SA" sz="2800" b="1" dirty="0"/>
              <a:t>الإدارة </a:t>
            </a:r>
            <a:r>
              <a:rPr lang="ar-SA" sz="2800" b="1" dirty="0" smtClean="0"/>
              <a:t>المدرسية:</a:t>
            </a:r>
            <a:r>
              <a:rPr lang="ar-SA" sz="2800" dirty="0"/>
              <a:t> </a:t>
            </a:r>
            <a:r>
              <a:rPr lang="ar-SA" sz="2800" dirty="0" smtClean="0"/>
              <a:t>الجهود </a:t>
            </a:r>
            <a:r>
              <a:rPr lang="ar-SA" sz="2800" dirty="0"/>
              <a:t>المنسقة التي يقوم بها فريق من العاملين في المدرسة </a:t>
            </a:r>
            <a:r>
              <a:rPr lang="ar-SA" sz="2800" dirty="0" smtClean="0"/>
              <a:t>(إداريين </a:t>
            </a:r>
            <a:r>
              <a:rPr lang="ar-SA" sz="2800" dirty="0"/>
              <a:t>وفنيين</a:t>
            </a:r>
            <a:r>
              <a:rPr lang="ar-SA" sz="2800" dirty="0" smtClean="0"/>
              <a:t>)، </a:t>
            </a:r>
            <a:r>
              <a:rPr lang="ar-SA" sz="2800" dirty="0"/>
              <a:t>بغية تحقيق الأهداف التربوية داخل المدرسة </a:t>
            </a:r>
            <a:r>
              <a:rPr lang="ar-SA" sz="2800" dirty="0" smtClean="0"/>
              <a:t>تحقيقاً </a:t>
            </a:r>
            <a:r>
              <a:rPr lang="ar-SA" sz="2800" dirty="0"/>
              <a:t>يتمشى مع ما تهدف إليه الدولة من تربية أبنائها تربية صحيحة وعلى أسس </a:t>
            </a:r>
            <a:r>
              <a:rPr lang="ar-SA" sz="2800" dirty="0" smtClean="0"/>
              <a:t>سليمة.</a:t>
            </a:r>
            <a:endParaRPr lang="en-US" sz="2800" dirty="0"/>
          </a:p>
        </p:txBody>
      </p:sp>
      <p:sp>
        <p:nvSpPr>
          <p:cNvPr id="10" name="Rounded Rectangle 10"/>
          <p:cNvSpPr/>
          <p:nvPr/>
        </p:nvSpPr>
        <p:spPr>
          <a:xfrm>
            <a:off x="448965" y="4857133"/>
            <a:ext cx="8150694" cy="1527050"/>
          </a:xfrm>
          <a:prstGeom prst="roundRect">
            <a:avLst>
              <a:gd name="adj" fmla="val 2186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t"/>
          <a:lstStyle/>
          <a:p>
            <a:pPr marL="514350" indent="-514350" algn="just" rtl="1">
              <a:buFont typeface="+mj-lt"/>
              <a:buAutoNum type="arabicPeriod" startAt="5"/>
            </a:pPr>
            <a:r>
              <a:rPr lang="ar-SA" sz="2800" b="1" dirty="0"/>
              <a:t>الإدارة </a:t>
            </a:r>
            <a:r>
              <a:rPr lang="ar-SA" sz="2800" b="1" dirty="0" smtClean="0"/>
              <a:t>الصفية: </a:t>
            </a:r>
            <a:r>
              <a:rPr lang="ar-SA" sz="2800" dirty="0" smtClean="0"/>
              <a:t>هي </a:t>
            </a:r>
            <a:r>
              <a:rPr lang="ar-SA" sz="2800" dirty="0"/>
              <a:t>مجموعة من العمليات والمواقف التعليمية </a:t>
            </a:r>
            <a:r>
              <a:rPr lang="ar-SA" sz="2800" dirty="0" smtClean="0"/>
              <a:t>التعلمية التي </a:t>
            </a:r>
            <a:r>
              <a:rPr lang="ar-SA" sz="2800" dirty="0"/>
              <a:t>يتم فيها التفاعل ما بين الطالب </a:t>
            </a:r>
            <a:r>
              <a:rPr lang="ar-SA" sz="2800" dirty="0" smtClean="0"/>
              <a:t>والمعلم، </a:t>
            </a:r>
            <a:r>
              <a:rPr lang="ar-SA" sz="2800" dirty="0"/>
              <a:t>والطالب </a:t>
            </a:r>
            <a:r>
              <a:rPr lang="ar-SA" sz="2800" dirty="0" smtClean="0"/>
              <a:t>والمنهاج، </a:t>
            </a:r>
            <a:r>
              <a:rPr lang="ar-SA" sz="2800" dirty="0"/>
              <a:t>والطالب وزميله الطالب </a:t>
            </a:r>
            <a:r>
              <a:rPr lang="ar-SA" sz="2800" dirty="0" smtClean="0"/>
              <a:t>الآخر، </a:t>
            </a:r>
            <a:r>
              <a:rPr lang="ar-SA" sz="2800" dirty="0"/>
              <a:t>وتوجيهها لتحقيق الأهداف الموضوعة </a:t>
            </a:r>
            <a:r>
              <a:rPr lang="ar-SA" sz="2800" dirty="0" smtClean="0"/>
              <a:t>للمناهج.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417721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43555" y="69490"/>
            <a:ext cx="8871071" cy="916231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none">
            <a:no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الفرق بين </a:t>
            </a:r>
            <a:r>
              <a:rPr lang="ar-SA" sz="5000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الإدارة التعليمية والإدارة </a:t>
            </a:r>
            <a:r>
              <a:rPr lang="ar-SA" sz="5000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</a:rPr>
              <a:t>المدرسية</a:t>
            </a:r>
            <a:endParaRPr lang="ar-SA" sz="5000" b="1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+mj-cs"/>
            </a:endParaRPr>
          </a:p>
        </p:txBody>
      </p:sp>
      <p:sp>
        <p:nvSpPr>
          <p:cNvPr id="3" name="Rounded Rectangle 10"/>
          <p:cNvSpPr/>
          <p:nvPr/>
        </p:nvSpPr>
        <p:spPr>
          <a:xfrm>
            <a:off x="4419295" y="1443837"/>
            <a:ext cx="4595331" cy="5039264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t"/>
          <a:lstStyle/>
          <a:p>
            <a:pPr algn="ctr" rtl="1"/>
            <a:r>
              <a:rPr lang="ar-SA" sz="3200" b="1" dirty="0">
                <a:solidFill>
                  <a:schemeClr val="tx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الإدارة </a:t>
            </a:r>
            <a:r>
              <a:rPr lang="ar-SA" sz="3200" b="1" dirty="0" smtClean="0">
                <a:solidFill>
                  <a:schemeClr val="tx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التعليمية</a:t>
            </a:r>
          </a:p>
          <a:p>
            <a:pPr marL="914400" lvl="1" indent="-457200" algn="r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/>
              <a:t>يرأسها وزير التربية والتعليم </a:t>
            </a:r>
            <a:endParaRPr lang="ar-SA" sz="2800" dirty="0" smtClean="0"/>
          </a:p>
          <a:p>
            <a:pPr marL="914400" lvl="1" indent="-457200" algn="r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 smtClean="0"/>
              <a:t>مهمتها </a:t>
            </a:r>
            <a:r>
              <a:rPr lang="ar-SA" sz="2800" dirty="0"/>
              <a:t>رسم السياسة التعليمية </a:t>
            </a:r>
            <a:r>
              <a:rPr lang="ar-SA" sz="2800" dirty="0" smtClean="0"/>
              <a:t>العامة.</a:t>
            </a:r>
          </a:p>
          <a:p>
            <a:pPr marL="914400" lvl="1" indent="-457200" algn="just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 smtClean="0"/>
              <a:t>تقوم </a:t>
            </a:r>
            <a:r>
              <a:rPr lang="ar-SA" sz="2800" dirty="0"/>
              <a:t>بتقديم العون والمساعدة مالياً وفنياً وبشرياً ل</a:t>
            </a:r>
            <a:r>
              <a:rPr lang="ar-SA" sz="2800" dirty="0" smtClean="0"/>
              <a:t>لإدارة المدرسية، والإشراف </a:t>
            </a:r>
            <a:r>
              <a:rPr lang="ar-SA" sz="2800" dirty="0"/>
              <a:t>والرقابة عليها </a:t>
            </a:r>
            <a:r>
              <a:rPr lang="ar-SA" sz="2800" dirty="0" smtClean="0"/>
              <a:t>لضمان سلامة  التنفيذ.</a:t>
            </a:r>
          </a:p>
        </p:txBody>
      </p:sp>
      <p:sp>
        <p:nvSpPr>
          <p:cNvPr id="4" name="Rounded Rectangle 10"/>
          <p:cNvSpPr/>
          <p:nvPr/>
        </p:nvSpPr>
        <p:spPr>
          <a:xfrm>
            <a:off x="143555" y="1443837"/>
            <a:ext cx="4203962" cy="5039264"/>
          </a:xfrm>
          <a:prstGeom prst="roundRect">
            <a:avLst>
              <a:gd name="adj" fmla="val 218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t"/>
          <a:lstStyle/>
          <a:p>
            <a:pPr algn="ctr" rtl="1"/>
            <a:r>
              <a:rPr lang="ar-SA" sz="3200" b="1" dirty="0">
                <a:solidFill>
                  <a:schemeClr val="tx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الإدارة المدرسية</a:t>
            </a:r>
          </a:p>
          <a:p>
            <a:pPr lvl="2" indent="-457200" algn="just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/>
              <a:t>يرأسها مدير المدرسة.</a:t>
            </a:r>
          </a:p>
          <a:p>
            <a:pPr lvl="2" indent="-457200" algn="just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/>
              <a:t>مهمتها تنفيذ السياسة التعليمية وفق اللوائح والقوانين التعليمية التي تصدر من الوزارة</a:t>
            </a:r>
            <a:r>
              <a:rPr lang="ar-SA" sz="2800" dirty="0" smtClean="0"/>
              <a:t>.</a:t>
            </a:r>
            <a:endParaRPr lang="ar-SA" sz="2800" dirty="0"/>
          </a:p>
          <a:p>
            <a:pPr lvl="2" indent="-457200" algn="just" rtl="1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ar-SA" sz="2800" dirty="0" smtClean="0"/>
              <a:t>تعتبر </a:t>
            </a:r>
            <a:r>
              <a:rPr lang="ar-SA" sz="2800" dirty="0"/>
              <a:t>جزءاً من الإدارة التعليمية وصورة مصغرة </a:t>
            </a:r>
            <a:r>
              <a:rPr lang="ar-SA" sz="2800" dirty="0" smtClean="0"/>
              <a:t>لتنظيماتها.</a:t>
            </a:r>
            <a:endParaRPr lang="ar-SA" sz="2800" dirty="0"/>
          </a:p>
          <a:p>
            <a:pPr algn="just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6237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4407340" y="123946"/>
            <a:ext cx="36888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أهمية الإدارة التربوية</a:t>
            </a:r>
          </a:p>
        </p:txBody>
      </p:sp>
      <p:sp>
        <p:nvSpPr>
          <p:cNvPr id="7" name="عنصر نائب للمحتوى 6"/>
          <p:cNvSpPr>
            <a:spLocks noGrp="1"/>
          </p:cNvSpPr>
          <p:nvPr>
            <p:ph idx="1"/>
          </p:nvPr>
        </p:nvSpPr>
        <p:spPr>
          <a:xfrm>
            <a:off x="335449" y="1443835"/>
            <a:ext cx="8695950" cy="5191970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وضع </a:t>
            </a:r>
            <a:r>
              <a:rPr lang="ar-SA" sz="2400" dirty="0">
                <a:solidFill>
                  <a:schemeClr val="tx1"/>
                </a:solidFill>
              </a:rPr>
              <a:t>السياسات التربوية والتعليمية والإشراف على تنفيذها وفق الإمكانات والموارد المتاحة.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تحديد المسؤولية وجعلها </a:t>
            </a:r>
            <a:r>
              <a:rPr lang="ar-SA" sz="2400" dirty="0">
                <a:solidFill>
                  <a:schemeClr val="tx1"/>
                </a:solidFill>
              </a:rPr>
              <a:t>معروفة للجميع؛ مما يحدّ من العشوائية ويسهل المحاسبية ويبين لكل فرد مشارك ما له وما عليه.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المساهمة في </a:t>
            </a:r>
            <a:r>
              <a:rPr lang="ar-SA" sz="2400" dirty="0">
                <a:solidFill>
                  <a:schemeClr val="tx1"/>
                </a:solidFill>
              </a:rPr>
              <a:t>التنسيق مع بقية مؤسسات المجتمع بصورة عملية.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تحديد </a:t>
            </a:r>
            <a:r>
              <a:rPr lang="ar-SA" sz="2400" dirty="0">
                <a:solidFill>
                  <a:schemeClr val="tx1"/>
                </a:solidFill>
              </a:rPr>
              <a:t>البرامج والمناهج الدراسية وتقويمها وتطويرها، بالإضافة إلى توفير التسهيلات والإمكانات المادية واختيار وتوظيف وتدريب العنصر البشري وتنميته.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متابعة </a:t>
            </a:r>
            <a:r>
              <a:rPr lang="ar-SA" sz="2400" dirty="0">
                <a:solidFill>
                  <a:schemeClr val="tx1"/>
                </a:solidFill>
              </a:rPr>
              <a:t>وتقويم عناصر العمل التربوي كالمناهج والمختبرات والأبنية والتجهيزات.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 smtClean="0">
                <a:solidFill>
                  <a:schemeClr val="tx1"/>
                </a:solidFill>
              </a:rPr>
              <a:t>توفير </a:t>
            </a:r>
            <a:r>
              <a:rPr lang="ar-SA" sz="2400" dirty="0">
                <a:solidFill>
                  <a:schemeClr val="tx1"/>
                </a:solidFill>
              </a:rPr>
              <a:t>وتقديم الخدمات الطلابية الاجتماعية والصحية والثقافية والإرشادية وغيرها.</a:t>
            </a:r>
          </a:p>
          <a:p>
            <a:pPr algn="just" rtl="1">
              <a:lnSpc>
                <a:spcPct val="150000"/>
              </a:lnSpc>
            </a:pPr>
            <a:r>
              <a:rPr lang="ar-SA" sz="2400" dirty="0">
                <a:solidFill>
                  <a:schemeClr val="tx1"/>
                </a:solidFill>
              </a:rPr>
              <a:t>المساهمة </a:t>
            </a:r>
            <a:r>
              <a:rPr lang="ar-SA" sz="2400" dirty="0" smtClean="0">
                <a:solidFill>
                  <a:schemeClr val="tx1"/>
                </a:solidFill>
              </a:rPr>
              <a:t>الفاعلة </a:t>
            </a:r>
            <a:r>
              <a:rPr lang="ar-SA" sz="2400" dirty="0">
                <a:solidFill>
                  <a:schemeClr val="tx1"/>
                </a:solidFill>
              </a:rPr>
              <a:t>في تعظيم الفائدة من المؤسسات التربوية، </a:t>
            </a:r>
            <a:r>
              <a:rPr lang="ar-SA" sz="2400" dirty="0" smtClean="0">
                <a:solidFill>
                  <a:schemeClr val="tx1"/>
                </a:solidFill>
              </a:rPr>
              <a:t>وتمكين تطوير </a:t>
            </a:r>
            <a:r>
              <a:rPr lang="ar-SA" sz="2400" dirty="0">
                <a:solidFill>
                  <a:schemeClr val="tx1"/>
                </a:solidFill>
              </a:rPr>
              <a:t>النظم التربوية والتعليمية</a:t>
            </a:r>
            <a:r>
              <a:rPr lang="ar-SA" sz="2400" dirty="0" smtClean="0">
                <a:solidFill>
                  <a:schemeClr val="tx1"/>
                </a:solidFill>
              </a:rPr>
              <a:t>.</a:t>
            </a:r>
            <a:endParaRPr lang="ar-SA" sz="2400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al3loom.com/wp-content/uploads/2011/09/administration-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4650640"/>
            <a:ext cx="2104228" cy="112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7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2614903" y="4650640"/>
            <a:ext cx="6557165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الإدارة</a:t>
            </a:r>
          </a:p>
          <a:p>
            <a:pPr algn="ctr" rtl="1"/>
            <a:r>
              <a:rPr lang="ar-SA" sz="4000" b="1" dirty="0" smtClean="0">
                <a:ln w="1143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مفهومها، </a:t>
            </a:r>
            <a:r>
              <a:rPr lang="ar-SA" sz="4000" b="1" dirty="0">
                <a:ln w="1143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مراحل </a:t>
            </a:r>
            <a:r>
              <a:rPr lang="ar-SA" sz="4000" b="1" dirty="0" smtClean="0">
                <a:ln w="1143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تطورها، ميادينها</a:t>
            </a:r>
            <a:r>
              <a:rPr lang="ar-SA" sz="4000" b="1" dirty="0">
                <a:ln w="1143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، أهميتها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6862575" y="69490"/>
            <a:ext cx="212872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1200" dirty="0" smtClean="0">
                <a:latin typeface="Traditional Arabic" panose="02020603050405020304" pitchFamily="18" charset="-78"/>
                <a:cs typeface="Traditional Arabic" panose="02020603050405020304" pitchFamily="18" charset="-78"/>
              </a:rPr>
              <a:t>جامعة الملك سعود</a:t>
            </a:r>
          </a:p>
          <a:p>
            <a:pPr algn="r" rtl="1"/>
            <a:r>
              <a:rPr lang="ar-SA" sz="1200" dirty="0" smtClean="0">
                <a:latin typeface="Traditional Arabic" panose="02020603050405020304" pitchFamily="18" charset="-78"/>
                <a:cs typeface="Traditional Arabic" panose="02020603050405020304" pitchFamily="18" charset="-78"/>
              </a:rPr>
              <a:t>كلية التربية</a:t>
            </a:r>
          </a:p>
          <a:p>
            <a:pPr algn="r" rtl="1"/>
            <a:r>
              <a:rPr lang="ar-SA" sz="1200" dirty="0" smtClean="0">
                <a:latin typeface="Traditional Arabic" panose="02020603050405020304" pitchFamily="18" charset="-78"/>
                <a:cs typeface="Traditional Arabic" panose="02020603050405020304" pitchFamily="18" charset="-78"/>
              </a:rPr>
              <a:t>قسم الإدارة التربوية</a:t>
            </a:r>
          </a:p>
          <a:p>
            <a:pPr algn="r" rtl="1"/>
            <a:r>
              <a:rPr lang="ar-SA" sz="1200" dirty="0" smtClean="0">
                <a:latin typeface="Traditional Arabic" panose="02020603050405020304" pitchFamily="18" charset="-78"/>
                <a:cs typeface="Traditional Arabic" panose="02020603050405020304" pitchFamily="18" charset="-78"/>
              </a:rPr>
              <a:t>360ادت- الإدارة التربوية والإشراف التربوي</a:t>
            </a:r>
            <a:endParaRPr lang="ar-SA" sz="1200" dirty="0"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pic>
        <p:nvPicPr>
          <p:cNvPr id="3073" name="صورة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36"/>
          <a:stretch>
            <a:fillRect/>
          </a:stretch>
        </p:blipFill>
        <p:spPr bwMode="auto">
          <a:xfrm>
            <a:off x="143555" y="69490"/>
            <a:ext cx="1221640" cy="48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0" y="-34745"/>
            <a:ext cx="9144000" cy="5143500"/>
          </a:xfrm>
          <a:prstGeom prst="rect">
            <a:avLst/>
          </a:prstGeom>
          <a:solidFill>
            <a:srgbClr val="C5D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5" name="مستطيل 4"/>
          <p:cNvSpPr/>
          <p:nvPr/>
        </p:nvSpPr>
        <p:spPr>
          <a:xfrm>
            <a:off x="0" y="6024984"/>
            <a:ext cx="9147769" cy="821641"/>
          </a:xfrm>
          <a:prstGeom prst="rect">
            <a:avLst/>
          </a:prstGeom>
          <a:solidFill>
            <a:srgbClr val="C5D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pic>
        <p:nvPicPr>
          <p:cNvPr id="1026" name="Picture 2" descr="http://www.bascota.com/vb/image/photo1371812642_9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900"/>
            <a:ext cx="9144000" cy="59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كل بيضاوي 3"/>
          <p:cNvSpPr/>
          <p:nvPr/>
        </p:nvSpPr>
        <p:spPr>
          <a:xfrm>
            <a:off x="5697415" y="5228636"/>
            <a:ext cx="316523" cy="482321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7" name="شكل بيضاوي 6"/>
          <p:cNvSpPr/>
          <p:nvPr/>
        </p:nvSpPr>
        <p:spPr>
          <a:xfrm>
            <a:off x="5472583" y="5369909"/>
            <a:ext cx="316523" cy="482321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8" name="شكل بيضاوي 7"/>
          <p:cNvSpPr/>
          <p:nvPr/>
        </p:nvSpPr>
        <p:spPr>
          <a:xfrm>
            <a:off x="5840605" y="5170219"/>
            <a:ext cx="165797" cy="186490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9" name="شكل بيضاوي 8"/>
          <p:cNvSpPr/>
          <p:nvPr/>
        </p:nvSpPr>
        <p:spPr>
          <a:xfrm>
            <a:off x="5970842" y="5376552"/>
            <a:ext cx="165797" cy="186490"/>
          </a:xfrm>
          <a:prstGeom prst="ellipse">
            <a:avLst/>
          </a:prstGeom>
          <a:solidFill>
            <a:srgbClr val="F6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SA" sz="1350"/>
          </a:p>
        </p:txBody>
      </p:sp>
      <p:sp>
        <p:nvSpPr>
          <p:cNvPr id="10" name="مستطيل 9"/>
          <p:cNvSpPr/>
          <p:nvPr/>
        </p:nvSpPr>
        <p:spPr>
          <a:xfrm>
            <a:off x="934626" y="3529628"/>
            <a:ext cx="727474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 smtClean="0">
                <a:latin typeface="Calibri" pitchFamily="34" charset="0"/>
                <a:ea typeface="Calibri" pitchFamily="34" charset="0"/>
                <a:cs typeface="+mj-cs"/>
              </a:rPr>
              <a:t>شخصية ملهمة في حياتك..</a:t>
            </a:r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من هي؟ خصائصها؟ كيف أثرت فيك؟....</a:t>
            </a:r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endParaRPr lang="ar-SA" sz="5000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+mj-cs"/>
            </a:endParaRPr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2600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*شاركينا خبرتك على نظام إدارة التعلم قبل محاضرة الأسبوع القادم*</a:t>
            </a:r>
            <a:endParaRPr lang="ar-SA" sz="2600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564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1309638" y="2818180"/>
            <a:ext cx="715946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مثال اللعبة الإدارية</a:t>
            </a:r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1400" dirty="0"/>
              <a:t>مشاهدة "تنمية المهارات القيادية والإدارية بالألعاب التدريبية - لعبة البساط" على </a:t>
            </a:r>
            <a:r>
              <a:rPr lang="en-US" sz="1400" dirty="0"/>
              <a:t>YouTube - </a:t>
            </a:r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youtu.be/dMA-TNp2BUM</a:t>
            </a:r>
            <a:endParaRPr lang="ar-SA" sz="1400" dirty="0" smtClean="0"/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endParaRPr lang="ar-SA" sz="5000" b="1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21984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3655770" y="69490"/>
            <a:ext cx="48006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الأهداف </a:t>
            </a:r>
            <a:endParaRPr lang="ar-SA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4950" y="2054655"/>
            <a:ext cx="5086649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1- التعرف على مفهوم الإدارة.</a:t>
            </a:r>
          </a:p>
          <a:p>
            <a:pPr algn="r" rtl="1">
              <a:lnSpc>
                <a:spcPct val="150000"/>
              </a:lnSpc>
            </a:pP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2-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التعرف على </a:t>
            </a: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المراحل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التاريخية لتطور مفهوم الإدارة.</a:t>
            </a:r>
            <a:endParaRPr lang="ar-SA" sz="2800" dirty="0" smtClean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  <a:p>
            <a:pPr algn="r" rtl="1">
              <a:lnSpc>
                <a:spcPct val="150000"/>
              </a:lnSpc>
            </a:pP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3-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التعرف على </a:t>
            </a: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بعض ميادين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الإدارة.</a:t>
            </a:r>
          </a:p>
          <a:p>
            <a:pPr algn="r" rtl="1">
              <a:lnSpc>
                <a:spcPct val="150000"/>
              </a:lnSpc>
            </a:pP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4-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التعرف </a:t>
            </a: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على أهمية </a:t>
            </a:r>
            <a:r>
              <a:rPr lang="ar-SA" sz="280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الإدارة التربوية</a:t>
            </a:r>
            <a:r>
              <a:rPr lang="ar-SA" sz="280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.</a:t>
            </a:r>
            <a:endParaRPr lang="ar-SA" sz="280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9913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3655770" y="69490"/>
            <a:ext cx="48006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مشاهدة ماتعة</a:t>
            </a:r>
            <a:endParaRPr lang="ar-SA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leadership and team wor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2490" y="1482011"/>
            <a:ext cx="6871725" cy="51537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9158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4" name="Picture 4" descr="http://www.mendhamboro.org/cms/lib02/NJ01000391/Centricity/Domain/325/go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9" y="4188339"/>
            <a:ext cx="3742406" cy="25448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edataindia.com/wp-content/uploads/2013/07/te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094" y="4453186"/>
            <a:ext cx="5099327" cy="2279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communityactionderby.org.uk/images/dr_982bb66cb24ddbd9cbe0576b83483a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8" y="985720"/>
            <a:ext cx="3313703" cy="3106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6336163" y="92101"/>
            <a:ext cx="2550776" cy="69208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indent="450850" algn="ctr" rtl="1"/>
            <a:r>
              <a:rPr lang="ar-SA" b="1" u="sng" dirty="0" smtClean="0">
                <a:solidFill>
                  <a:schemeClr val="tx1"/>
                </a:solidFill>
              </a:rPr>
              <a:t>نشاط فردي</a:t>
            </a:r>
          </a:p>
          <a:p>
            <a:pPr indent="450850" algn="ctr" rtl="1"/>
            <a:r>
              <a:rPr lang="ar-SA" b="1" dirty="0" smtClean="0">
                <a:solidFill>
                  <a:schemeClr val="tx1"/>
                </a:solidFill>
              </a:rPr>
              <a:t>(3 دقائق)</a:t>
            </a:r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5132" name="Picture 12" descr="http://i00.i.aliimg.com/photo/v0/106597454/Quartz_Wall_Cloc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4" y="46050"/>
            <a:ext cx="784189" cy="784189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4900998" y="2054655"/>
            <a:ext cx="33538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6000" b="1" dirty="0" smtClean="0">
                <a:ln w="18415" cmpd="sng">
                  <a:noFill/>
                  <a:prstDash val="solid"/>
                </a:ln>
              </a:rPr>
              <a:t>ما هي الإدارة ؟</a:t>
            </a:r>
          </a:p>
        </p:txBody>
      </p:sp>
    </p:spTree>
    <p:extLst>
      <p:ext uri="{BB962C8B-B14F-4D97-AF65-F5344CB8AC3E}">
        <p14:creationId xmlns:p14="http://schemas.microsoft.com/office/powerpoint/2010/main" val="269344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60045" y="1446366"/>
            <a:ext cx="8840400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ar-SA" sz="2600" dirty="0">
                <a:solidFill>
                  <a:schemeClr val="accent5">
                    <a:lumMod val="75000"/>
                  </a:schemeClr>
                </a:solidFill>
              </a:rPr>
              <a:t>تنظيم وتوجيه </a:t>
            </a:r>
            <a:r>
              <a:rPr lang="ar-SA" sz="2600" dirty="0"/>
              <a:t>الموارد البشرية والمادية لتحقيق </a:t>
            </a:r>
            <a:r>
              <a:rPr lang="ar-SA" sz="2600" dirty="0">
                <a:solidFill>
                  <a:schemeClr val="accent2"/>
                </a:solidFill>
              </a:rPr>
              <a:t>أهداف مرغوبة</a:t>
            </a:r>
            <a:r>
              <a:rPr lang="ar-SA" sz="2600" dirty="0"/>
              <a:t>.</a:t>
            </a:r>
          </a:p>
          <a:p>
            <a:pPr marL="457200" lvl="0" indent="-45720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ar-SA" sz="2600" dirty="0"/>
              <a:t>عملية </a:t>
            </a:r>
            <a:r>
              <a:rPr lang="ar-SA" sz="2600" dirty="0">
                <a:solidFill>
                  <a:schemeClr val="accent5">
                    <a:lumMod val="75000"/>
                  </a:schemeClr>
                </a:solidFill>
              </a:rPr>
              <a:t>تكامل</a:t>
            </a:r>
            <a:r>
              <a:rPr lang="ar-SA" sz="2600" dirty="0"/>
              <a:t> </a:t>
            </a:r>
            <a:r>
              <a:rPr lang="ar-SA" sz="2600" dirty="0">
                <a:solidFill>
                  <a:schemeClr val="accent3">
                    <a:lumMod val="75000"/>
                  </a:schemeClr>
                </a:solidFill>
              </a:rPr>
              <a:t>الجهود الإنسانية </a:t>
            </a:r>
            <a:r>
              <a:rPr lang="ar-SA" sz="2600" dirty="0"/>
              <a:t>من أجل الوصول إلى </a:t>
            </a:r>
            <a:r>
              <a:rPr lang="ar-SA" sz="2600" dirty="0">
                <a:solidFill>
                  <a:schemeClr val="accent2"/>
                </a:solidFill>
              </a:rPr>
              <a:t>هدف مشترك</a:t>
            </a:r>
            <a:r>
              <a:rPr lang="ar-SA" sz="2600" dirty="0"/>
              <a:t>.</a:t>
            </a:r>
          </a:p>
          <a:p>
            <a:pPr marL="457200" lvl="0" indent="-45720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ar-SA" sz="2600" dirty="0">
                <a:solidFill>
                  <a:schemeClr val="accent5">
                    <a:lumMod val="75000"/>
                  </a:schemeClr>
                </a:solidFill>
              </a:rPr>
              <a:t>تنظيم</a:t>
            </a:r>
            <a:r>
              <a:rPr lang="ar-SA" sz="2600" dirty="0"/>
              <a:t> الأعمال المختلفة التي يمارسها عدد من </a:t>
            </a:r>
            <a:r>
              <a:rPr lang="ar-SA" sz="2600" dirty="0">
                <a:solidFill>
                  <a:schemeClr val="accent3">
                    <a:lumMod val="75000"/>
                  </a:schemeClr>
                </a:solidFill>
              </a:rPr>
              <a:t>العاملين</a:t>
            </a:r>
            <a:r>
              <a:rPr lang="ar-SA" sz="2600" dirty="0"/>
              <a:t> من أجل تحقيق </a:t>
            </a:r>
            <a:r>
              <a:rPr lang="ar-SA" sz="2600" dirty="0">
                <a:solidFill>
                  <a:schemeClr val="accent2"/>
                </a:solidFill>
              </a:rPr>
              <a:t>هدف معين </a:t>
            </a:r>
            <a:r>
              <a:rPr lang="ar-SA" sz="2600" dirty="0"/>
              <a:t>بأقل جهد، </a:t>
            </a:r>
            <a:r>
              <a:rPr lang="ar-SA" sz="2600" dirty="0" smtClean="0"/>
              <a:t>وأسرع وقت، وأفضل نتيجة.</a:t>
            </a:r>
          </a:p>
          <a:p>
            <a:pPr marL="457200" lvl="0" indent="-45720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ar-SA" sz="2600" dirty="0" smtClean="0"/>
              <a:t>نشاط يعتمد على </a:t>
            </a:r>
            <a:r>
              <a:rPr lang="ar-SA" sz="2600" dirty="0" smtClean="0">
                <a:solidFill>
                  <a:schemeClr val="accent5">
                    <a:lumMod val="75000"/>
                  </a:schemeClr>
                </a:solidFill>
              </a:rPr>
              <a:t>التفكير والعمل </a:t>
            </a:r>
            <a:r>
              <a:rPr lang="ar-SA" sz="2600" dirty="0" smtClean="0"/>
              <a:t>ويتعلق </a:t>
            </a:r>
            <a:r>
              <a:rPr lang="ar-SA" sz="2600" dirty="0" smtClean="0">
                <a:solidFill>
                  <a:schemeClr val="accent6">
                    <a:lumMod val="75000"/>
                  </a:schemeClr>
                </a:solidFill>
              </a:rPr>
              <a:t>بإثارة وتحفيز </a:t>
            </a:r>
            <a:r>
              <a:rPr lang="ar-SA" sz="2600" dirty="0" smtClean="0">
                <a:solidFill>
                  <a:schemeClr val="accent3">
                    <a:lumMod val="75000"/>
                  </a:schemeClr>
                </a:solidFill>
              </a:rPr>
              <a:t>العاملين</a:t>
            </a:r>
            <a:r>
              <a:rPr lang="ar-SA" sz="2600" dirty="0" smtClean="0"/>
              <a:t> لتحقيق </a:t>
            </a:r>
            <a:r>
              <a:rPr lang="ar-SA" sz="2600" dirty="0" smtClean="0">
                <a:solidFill>
                  <a:schemeClr val="accent2"/>
                </a:solidFill>
              </a:rPr>
              <a:t>أهداف مشتركة </a:t>
            </a:r>
            <a:r>
              <a:rPr lang="ar-SA" sz="2600" dirty="0" smtClean="0"/>
              <a:t>باستخدام الموارد والإمكانات المادية المتاحة وفقاً للأسس والقواعد العلمية.</a:t>
            </a:r>
          </a:p>
          <a:p>
            <a:pPr marL="457200" lvl="0" indent="-45720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ar-SA" sz="2600" dirty="0" smtClean="0"/>
              <a:t>عملية تنفيذ الأعمال بواسطة </a:t>
            </a:r>
            <a:r>
              <a:rPr lang="ar-SA" sz="2600" dirty="0">
                <a:solidFill>
                  <a:schemeClr val="accent3">
                    <a:lumMod val="75000"/>
                  </a:schemeClr>
                </a:solidFill>
              </a:rPr>
              <a:t>آ</a:t>
            </a:r>
            <a:r>
              <a:rPr lang="ar-SA" sz="2600" dirty="0" smtClean="0">
                <a:solidFill>
                  <a:schemeClr val="accent3">
                    <a:lumMod val="75000"/>
                  </a:schemeClr>
                </a:solidFill>
              </a:rPr>
              <a:t>خرين</a:t>
            </a:r>
            <a:r>
              <a:rPr lang="ar-SA" sz="2600" dirty="0" smtClean="0"/>
              <a:t> عن طريق </a:t>
            </a:r>
            <a:r>
              <a:rPr lang="ar-SA" sz="2600" dirty="0" smtClean="0">
                <a:solidFill>
                  <a:schemeClr val="accent5">
                    <a:lumMod val="75000"/>
                  </a:schemeClr>
                </a:solidFill>
              </a:rPr>
              <a:t>تخطيط وتنظيم وتوجيه ومراقبة </a:t>
            </a:r>
            <a:r>
              <a:rPr lang="ar-SA" sz="2600" dirty="0" smtClean="0"/>
              <a:t>مجهوداتهم.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5868600" y="209491"/>
            <a:ext cx="244971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SA" sz="5000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+mj-cs"/>
              </a:rPr>
              <a:t>مفهوم الإدارة</a:t>
            </a:r>
            <a:endParaRPr lang="ar-SA" sz="5000" b="1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0751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" y="-2363"/>
            <a:ext cx="9136680" cy="1099643"/>
          </a:xfrm>
          <a:solidFill>
            <a:schemeClr val="bg1">
              <a:alpha val="81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ar-SA" sz="5400" b="1" dirty="0" smtClean="0">
                <a:solidFill>
                  <a:schemeClr val="tx1"/>
                </a:solidFill>
              </a:rPr>
              <a:t>المراحل التاريخية لتطور مفهوم الإدارة</a:t>
            </a:r>
            <a:endParaRPr lang="ar-SA" sz="54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www.1pointer.com/wp-content/uploads/2014/12/Developmental_Initiativ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345230"/>
            <a:ext cx="3020102" cy="251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رسم تخطيطي 5"/>
          <p:cNvGraphicFramePr/>
          <p:nvPr>
            <p:extLst>
              <p:ext uri="{D42A27DB-BD31-4B8C-83A1-F6EECF244321}">
                <p14:modId xmlns:p14="http://schemas.microsoft.com/office/powerpoint/2010/main" val="3629642532"/>
              </p:ext>
            </p:extLst>
          </p:nvPr>
        </p:nvGraphicFramePr>
        <p:xfrm>
          <a:off x="3048000" y="153761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348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823310" y="2054655"/>
            <a:ext cx="7016195" cy="4275740"/>
          </a:xfrm>
        </p:spPr>
        <p:txBody>
          <a:bodyPr/>
          <a:lstStyle/>
          <a:p>
            <a:pPr algn="r" rtl="1">
              <a:spcAft>
                <a:spcPts val="1800"/>
              </a:spcAft>
            </a:pPr>
            <a:r>
              <a:rPr lang="ar-SA" b="1" dirty="0" smtClean="0">
                <a:solidFill>
                  <a:schemeClr val="tx1"/>
                </a:solidFill>
              </a:rPr>
              <a:t>تعتمد هذه المرحلة على تحليل العملية الإدارية وفهمها عن طريق:</a:t>
            </a: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r>
              <a:rPr lang="ar-SA" dirty="0" smtClean="0">
                <a:solidFill>
                  <a:schemeClr val="tx2"/>
                </a:solidFill>
              </a:rPr>
              <a:t> التحليل المنطقي.</a:t>
            </a: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تحديد دور الوظائف الإدارية وطرق الأداء.</a:t>
            </a: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r>
              <a:rPr lang="ar-SA" dirty="0" smtClean="0">
                <a:solidFill>
                  <a:schemeClr val="accent4">
                    <a:lumMod val="50000"/>
                  </a:schemeClr>
                </a:solidFill>
              </a:rPr>
              <a:t>اعتماد معايير لقياس الإنتاجية.</a:t>
            </a: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r>
              <a:rPr lang="ar-SA" dirty="0" smtClean="0">
                <a:solidFill>
                  <a:schemeClr val="accent2">
                    <a:lumMod val="50000"/>
                  </a:schemeClr>
                </a:solidFill>
              </a:rPr>
              <a:t>التخطيط لأهداف محددة.</a:t>
            </a:r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877410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مرحلة الإدارة العلمية</a:t>
            </a:r>
            <a:r>
              <a:rPr lang="ar-SA" b="1" dirty="0" smtClean="0">
                <a:solidFill>
                  <a:schemeClr val="tx1"/>
                </a:solidFill>
              </a:rPr>
              <a:t/>
            </a:r>
            <a:br>
              <a:rPr lang="ar-SA" b="1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1910-1935م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2290" name="Picture 2" descr="http://www.innovationmanagement.se/wp-content/uploads/2013/02/how-to-develop-your-innovation-management-consulting-business-in-tough-time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6284"/>
            <a:ext cx="3961180" cy="284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91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news.dm/wp-content/uploads/2014/04/eventmanagement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0" y="4754461"/>
            <a:ext cx="2290575" cy="218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مستطيل مستدير الزوايا 15"/>
          <p:cNvSpPr/>
          <p:nvPr/>
        </p:nvSpPr>
        <p:spPr>
          <a:xfrm>
            <a:off x="3044950" y="2776706"/>
            <a:ext cx="4428445" cy="652294"/>
          </a:xfrm>
          <a:prstGeom prst="roundRect">
            <a:avLst>
              <a:gd name="adj" fmla="val 3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indent="900113" algn="r" rtl="1"/>
            <a:r>
              <a:rPr lang="ar-SA" sz="3000" b="1" dirty="0">
                <a:solidFill>
                  <a:schemeClr val="tx1"/>
                </a:solidFill>
              </a:rPr>
              <a:t>فريدريك تايلور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89762" y="3808459"/>
            <a:ext cx="6871725" cy="2711313"/>
          </a:xfrm>
        </p:spPr>
        <p:txBody>
          <a:bodyPr/>
          <a:lstStyle/>
          <a:p>
            <a:pPr lvl="1" algn="r" rtl="1"/>
            <a:r>
              <a:rPr lang="ar-SA" dirty="0" smtClean="0">
                <a:solidFill>
                  <a:schemeClr val="tx2"/>
                </a:solidFill>
              </a:rPr>
              <a:t>غرس مفهوم البحث </a:t>
            </a:r>
            <a:r>
              <a:rPr lang="ar-SA" dirty="0">
                <a:solidFill>
                  <a:schemeClr val="tx2"/>
                </a:solidFill>
              </a:rPr>
              <a:t>العلمي في </a:t>
            </a:r>
            <a:r>
              <a:rPr lang="ar-SA" dirty="0" smtClean="0">
                <a:solidFill>
                  <a:schemeClr val="tx2"/>
                </a:solidFill>
              </a:rPr>
              <a:t>الإدارة</a:t>
            </a:r>
            <a:endParaRPr lang="ar-SA" dirty="0">
              <a:solidFill>
                <a:schemeClr val="tx2"/>
              </a:solidFill>
            </a:endParaRPr>
          </a:p>
          <a:p>
            <a:pPr lvl="1" algn="r" rtl="1"/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أبرز أهمية الإدارة كعلم </a:t>
            </a:r>
            <a:r>
              <a:rPr lang="ar-SA" dirty="0">
                <a:solidFill>
                  <a:schemeClr val="accent3">
                    <a:lumMod val="50000"/>
                  </a:schemeClr>
                </a:solidFill>
              </a:rPr>
              <a:t>قائم على </a:t>
            </a:r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مبادئ علمية صالحة للتطبيق في مختلف المجالات البشرية.</a:t>
            </a:r>
            <a:endParaRPr lang="ar-SA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877410" y="0"/>
            <a:ext cx="3512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مرحلة الإدارة العلمية</a:t>
            </a:r>
            <a:r>
              <a:rPr lang="ar-SA" b="1" dirty="0" smtClean="0">
                <a:solidFill>
                  <a:schemeClr val="tx1"/>
                </a:solidFill>
              </a:rPr>
              <a:t/>
            </a:r>
            <a:br>
              <a:rPr lang="ar-SA" b="1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1910-1935م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3044950" y="1388507"/>
            <a:ext cx="4428445" cy="1276968"/>
          </a:xfrm>
          <a:prstGeom prst="roundRect">
            <a:avLst>
              <a:gd name="adj" fmla="val 58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indent="365125" algn="r" rtl="1"/>
            <a:r>
              <a:rPr lang="ar-SA" sz="3000" b="1" dirty="0">
                <a:solidFill>
                  <a:schemeClr val="tx1"/>
                </a:solidFill>
              </a:rPr>
              <a:t>مؤسس حركة الإدارة العلمية: </a:t>
            </a:r>
            <a:endParaRPr lang="ar-SA" sz="3000" dirty="0"/>
          </a:p>
        </p:txBody>
      </p:sp>
      <p:pic>
        <p:nvPicPr>
          <p:cNvPr id="18" name="صورة 17"/>
          <p:cNvPicPr>
            <a:picLocks noChangeAspect="1"/>
          </p:cNvPicPr>
          <p:nvPr/>
        </p:nvPicPr>
        <p:blipFill rotWithShape="1">
          <a:blip r:embed="rId3"/>
          <a:srcRect t="2472" r="48973"/>
          <a:stretch/>
        </p:blipFill>
        <p:spPr>
          <a:xfrm flipH="1">
            <a:off x="7331985" y="1138425"/>
            <a:ext cx="1648670" cy="22859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760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Garamond"/>
        <a:ea typeface=""/>
        <a:cs typeface="Traditional Arabic"/>
      </a:majorFont>
      <a:minorFont>
        <a:latin typeface="Garamond"/>
        <a:ea typeface=""/>
        <a:cs typeface="Traditional Arab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4171</TotalTime>
  <Words>849</Words>
  <Application>Microsoft Office PowerPoint</Application>
  <PresentationFormat>عرض على الشاشة (3:4)‏</PresentationFormat>
  <Paragraphs>131</Paragraphs>
  <Slides>21</Slides>
  <Notes>0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المراحل التاريخية لتطور مفهوم الإدارة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Kaznah Alotaibi</cp:lastModifiedBy>
  <cp:revision>83</cp:revision>
  <dcterms:created xsi:type="dcterms:W3CDTF">2013-08-21T19:17:07Z</dcterms:created>
  <dcterms:modified xsi:type="dcterms:W3CDTF">2015-09-08T03:51:32Z</dcterms:modified>
</cp:coreProperties>
</file>